
<file path=[Content_Types].xml><?xml version="1.0" encoding="utf-8"?>
<Types xmlns="http://schemas.openxmlformats.org/package/2006/content-types"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Default Extension="rels" ContentType="application/vnd.openxmlformats-package.relationships+xml"/>
  <Default Extension="jpeg" ContentType="image/jpeg"/>
  <Default Extension="xml" ContentType="application/xml"/>
  <Override PartName="/ppt/notesSlides/notesSlide3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notesSlides/notesSlide6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notesSlides/notesSlide4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2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Layouts/slideLayout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s/slide6.xml" ContentType="application/vnd.openxmlformats-officedocument.presentationml.slid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notesSlides/notesSlide7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trictFirstAndLastChars="0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8" r:id="rId2"/>
    <p:sldId id="541" r:id="rId3"/>
    <p:sldId id="536" r:id="rId4"/>
    <p:sldId id="537" r:id="rId5"/>
    <p:sldId id="538" r:id="rId6"/>
    <p:sldId id="540" r:id="rId7"/>
    <p:sldId id="539" r:id="rId8"/>
    <p:sldId id="542" r:id="rId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F3BD7"/>
    <a:srgbClr val="FF0214"/>
    <a:srgbClr val="E508E2"/>
    <a:srgbClr val="FCFFB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32787"/>
    <p:restoredTop sz="64748" autoAdjust="0"/>
  </p:normalViewPr>
  <p:slideViewPr>
    <p:cSldViewPr>
      <p:cViewPr varScale="1">
        <p:scale>
          <a:sx n="95" d="100"/>
          <a:sy n="95" d="100"/>
        </p:scale>
        <p:origin x="-1600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handoutMaster" Target="handoutMasters/handout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953D88-8C01-EE48-B4E8-6AB50CE16C5E}" type="datetimeFigureOut">
              <a:rPr lang="en-US" smtClean="0"/>
              <a:pPr/>
              <a:t>2/17/12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CF001-CACD-ED42-BD94-1C864431C8D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DBCD8BC-EA02-B94E-B063-47851305F0B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BEB5A6-1C7C-2645-8F46-596AF4718B40}" type="slidenum">
              <a:rPr lang="en-US"/>
              <a:pPr/>
              <a:t>1</a:t>
            </a:fld>
            <a:endParaRPr lang="en-US"/>
          </a:p>
        </p:txBody>
      </p:sp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43025" y="915988"/>
            <a:ext cx="4173538" cy="313213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Text Box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46163" y="4352925"/>
            <a:ext cx="4770437" cy="34766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lIns="82214" tIns="41107" rIns="82214" bIns="41107" anchor="ctr">
            <a:prstTxWarp prst="textNoShape">
              <a:avLst/>
            </a:prstTxWarp>
          </a:bodyPr>
          <a:lstStyle/>
          <a:p>
            <a:r>
              <a:rPr lang="en-US" baseline="0" dirty="0" smtClean="0"/>
              <a:t> </a:t>
            </a:r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88A6BB-A5DE-574B-B627-A478F271D5DB}" type="slidenum">
              <a:rPr lang="en-US"/>
              <a:pPr/>
              <a:t>3</a:t>
            </a:fld>
            <a:endParaRPr lang="en-US"/>
          </a:p>
        </p:txBody>
      </p:sp>
      <p:sp>
        <p:nvSpPr>
          <p:cNvPr id="584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4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/>
              <a:t>Is the world flat?</a:t>
            </a:r>
          </a:p>
          <a:p>
            <a:r>
              <a:rPr lang="en-US" sz="1200" dirty="0" err="1" smtClean="0"/>
              <a:t>Anthropic</a:t>
            </a:r>
            <a:endParaRPr lang="en-US" sz="1200" dirty="0" smtClean="0"/>
          </a:p>
          <a:p>
            <a:r>
              <a:rPr lang="en-US" sz="1200" dirty="0" smtClean="0"/>
              <a:t>General corroboration</a:t>
            </a:r>
          </a:p>
          <a:p>
            <a:r>
              <a:rPr lang="en-US" sz="1200" dirty="0" smtClean="0"/>
              <a:t>Plenty of room for discoveries not like special relativity!!!</a:t>
            </a:r>
          </a:p>
          <a:p>
            <a:r>
              <a:rPr lang="en-US" sz="1200" dirty="0" smtClean="0"/>
              <a:t>Neutrinos </a:t>
            </a:r>
            <a:r>
              <a:rPr lang="en-US" sz="1200" dirty="0" err="1" smtClean="0"/>
              <a:t>neutralinos</a:t>
            </a:r>
            <a:r>
              <a:rPr lang="en-US" sz="1200" dirty="0" smtClean="0"/>
              <a:t> </a:t>
            </a:r>
            <a:r>
              <a:rPr lang="en-US" sz="1200" dirty="0" err="1" smtClean="0"/>
              <a:t>newtonian</a:t>
            </a:r>
            <a:r>
              <a:rPr lang="en-US" sz="1200" dirty="0" smtClean="0"/>
              <a:t> gravity</a:t>
            </a:r>
          </a:p>
          <a:p>
            <a:r>
              <a:rPr lang="en-US" sz="1200" dirty="0" smtClean="0"/>
              <a:t>Timing – Planck ACT, SPT, neutrino experiments. LHC… </a:t>
            </a:r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88A6BB-A5DE-574B-B627-A478F271D5DB}" type="slidenum">
              <a:rPr lang="en-US"/>
              <a:pPr/>
              <a:t>4</a:t>
            </a:fld>
            <a:endParaRPr lang="en-US"/>
          </a:p>
        </p:txBody>
      </p:sp>
      <p:sp>
        <p:nvSpPr>
          <p:cNvPr id="584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4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en-US" sz="1200" dirty="0" smtClean="0"/>
          </a:p>
          <a:p>
            <a:r>
              <a:rPr lang="en-US" sz="1200" dirty="0" smtClean="0"/>
              <a:t>due to hard work</a:t>
            </a:r>
          </a:p>
          <a:p>
            <a:r>
              <a:rPr lang="en-US" sz="1200" dirty="0" smtClean="0"/>
              <a:t>could be because we are measuring the same thing competently </a:t>
            </a:r>
          </a:p>
          <a:p>
            <a:r>
              <a:rPr lang="en-US" sz="1200" dirty="0" smtClean="0"/>
              <a:t>much more sophisticated now </a:t>
            </a:r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88A6BB-A5DE-574B-B627-A478F271D5DB}" type="slidenum">
              <a:rPr lang="en-US"/>
              <a:pPr/>
              <a:t>5</a:t>
            </a:fld>
            <a:endParaRPr lang="en-US"/>
          </a:p>
        </p:txBody>
      </p:sp>
      <p:sp>
        <p:nvSpPr>
          <p:cNvPr id="584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4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sz="1200" dirty="0" smtClean="0"/>
              <a:t>No quitting</a:t>
            </a:r>
          </a:p>
          <a:p>
            <a:pPr>
              <a:buNone/>
            </a:pPr>
            <a:r>
              <a:rPr lang="en-US" sz="1200" dirty="0" smtClean="0"/>
              <a:t>Some will likely fall off as have </a:t>
            </a:r>
            <a:r>
              <a:rPr lang="en-US" sz="1200" dirty="0" err="1" smtClean="0"/>
              <a:t>GRBs</a:t>
            </a:r>
            <a:r>
              <a:rPr lang="en-US" sz="1200" dirty="0" smtClean="0"/>
              <a:t>,</a:t>
            </a:r>
            <a:r>
              <a:rPr lang="en-US" sz="1200" baseline="0" dirty="0" smtClean="0"/>
              <a:t> </a:t>
            </a:r>
            <a:r>
              <a:rPr lang="en-US" sz="1200" dirty="0" smtClean="0"/>
              <a:t>radio source sizes, PN…</a:t>
            </a:r>
          </a:p>
          <a:p>
            <a:pPr>
              <a:buNone/>
            </a:pPr>
            <a:r>
              <a:rPr lang="en-US" sz="1200" dirty="0" err="1" smtClean="0"/>
              <a:t>TACs</a:t>
            </a:r>
            <a:r>
              <a:rPr lang="en-US" sz="1200" dirty="0" smtClean="0"/>
              <a:t> students, </a:t>
            </a:r>
            <a:r>
              <a:rPr lang="en-US" sz="1200" dirty="0" err="1" smtClean="0"/>
              <a:t>postdocs</a:t>
            </a:r>
            <a:r>
              <a:rPr lang="en-US" sz="1200" dirty="0" smtClean="0"/>
              <a:t> will vote.</a:t>
            </a:r>
          </a:p>
          <a:p>
            <a:pPr>
              <a:buNone/>
            </a:pPr>
            <a:r>
              <a:rPr lang="en-US" sz="1200" dirty="0" smtClean="0"/>
              <a:t>Timing – Planck ACT, SPT, neutrino experiments. LHC… </a:t>
            </a:r>
          </a:p>
          <a:p>
            <a:pPr>
              <a:buNone/>
            </a:pPr>
            <a:r>
              <a:rPr lang="en-US" sz="1200" dirty="0" smtClean="0"/>
              <a:t>New projects will</a:t>
            </a:r>
            <a:r>
              <a:rPr lang="en-US" sz="1200" baseline="0" dirty="0" smtClean="0"/>
              <a:t> impact before they come on line.</a:t>
            </a:r>
            <a:endParaRPr lang="en-US" sz="1200" dirty="0" smtClean="0"/>
          </a:p>
          <a:p>
            <a:pPr>
              <a:buNone/>
            </a:pPr>
            <a:endParaRPr lang="en-US" sz="1200" dirty="0" smtClean="0"/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CD8BC-EA02-B94E-B063-47851305F0B8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88A6BB-A5DE-574B-B627-A478F271D5DB}" type="slidenum">
              <a:rPr lang="en-US"/>
              <a:pPr/>
              <a:t>7</a:t>
            </a:fld>
            <a:endParaRPr lang="en-US"/>
          </a:p>
        </p:txBody>
      </p:sp>
      <p:sp>
        <p:nvSpPr>
          <p:cNvPr id="584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4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/>
              <a:t>Scientific integrity </a:t>
            </a:r>
          </a:p>
          <a:p>
            <a:r>
              <a:rPr lang="en-US" sz="1200" dirty="0" smtClean="0"/>
              <a:t>Not high moral character of astronomers</a:t>
            </a:r>
          </a:p>
          <a:p>
            <a:r>
              <a:rPr lang="en-US" sz="1200" dirty="0" smtClean="0"/>
              <a:t>System works because, if important,</a:t>
            </a:r>
            <a:r>
              <a:rPr lang="en-US" sz="1200" baseline="0" dirty="0" smtClean="0"/>
              <a:t> errors quickly exposed</a:t>
            </a:r>
          </a:p>
          <a:p>
            <a:r>
              <a:rPr lang="en-US" sz="1200" baseline="0" dirty="0" smtClean="0"/>
              <a:t>u</a:t>
            </a:r>
            <a:r>
              <a:rPr lang="en-US" sz="1200" dirty="0" smtClean="0"/>
              <a:t>nappetizing choice of between being castigated as a fool or a knave </a:t>
            </a:r>
          </a:p>
          <a:p>
            <a:r>
              <a:rPr lang="en-US" sz="1200" dirty="0" smtClean="0"/>
              <a:t>Often we lack a sound methodology for knowing when to announce/publish results </a:t>
            </a:r>
          </a:p>
          <a:p>
            <a:r>
              <a:rPr lang="en-US" sz="1200" dirty="0" smtClean="0"/>
              <a:t>Opening boxes, blind tests could be used more</a:t>
            </a:r>
          </a:p>
          <a:p>
            <a:r>
              <a:rPr lang="en-US" sz="1200" dirty="0" err="1" smtClean="0"/>
              <a:t>eg</a:t>
            </a:r>
            <a:r>
              <a:rPr lang="en-US" sz="1200" dirty="0" smtClean="0"/>
              <a:t> distances to named galaxies.</a:t>
            </a:r>
          </a:p>
          <a:p>
            <a:r>
              <a:rPr lang="en-US" sz="1200" dirty="0" smtClean="0"/>
              <a:t>Two extreme</a:t>
            </a:r>
            <a:r>
              <a:rPr lang="en-US" sz="1200" baseline="0" dirty="0" smtClean="0"/>
              <a:t> views of astrophysics:</a:t>
            </a:r>
            <a:endParaRPr lang="en-US" sz="1200" dirty="0" smtClean="0"/>
          </a:p>
          <a:p>
            <a:r>
              <a:rPr lang="en-US" sz="1200" dirty="0" smtClean="0"/>
              <a:t>Particle physics</a:t>
            </a:r>
            <a:r>
              <a:rPr lang="en-US" sz="1200" baseline="0" dirty="0" smtClean="0"/>
              <a:t> - c</a:t>
            </a:r>
            <a:r>
              <a:rPr lang="en-US" sz="1200" dirty="0" smtClean="0"/>
              <a:t>onceit that all galaxies are like fundamental particle </a:t>
            </a:r>
          </a:p>
          <a:p>
            <a:r>
              <a:rPr lang="en-US" sz="1200" dirty="0" smtClean="0"/>
              <a:t>Just beat down statistics </a:t>
            </a:r>
            <a:r>
              <a:rPr lang="en-US" sz="1200" dirty="0" err="1" smtClean="0"/>
              <a:t>frequentists</a:t>
            </a:r>
            <a:endParaRPr lang="en-US" sz="1200" dirty="0" smtClean="0"/>
          </a:p>
          <a:p>
            <a:r>
              <a:rPr lang="en-US" sz="1200" dirty="0" smtClean="0"/>
              <a:t>Astronomers – galaxies are like people though not as well classified </a:t>
            </a:r>
          </a:p>
          <a:p>
            <a:r>
              <a:rPr lang="en-US" sz="1200" dirty="0" smtClean="0"/>
              <a:t>Bayesians - everything in priors</a:t>
            </a:r>
            <a:r>
              <a:rPr lang="en-US" sz="1200" baseline="0" dirty="0" smtClean="0"/>
              <a:t> and evidence</a:t>
            </a:r>
            <a:endParaRPr lang="en-US" sz="1200" dirty="0" smtClean="0"/>
          </a:p>
          <a:p>
            <a:r>
              <a:rPr lang="en-US" sz="1200" dirty="0" smtClean="0"/>
              <a:t>Which is the right approach? </a:t>
            </a:r>
          </a:p>
          <a:p>
            <a:r>
              <a:rPr lang="en-US" sz="1200" dirty="0" smtClean="0"/>
              <a:t>Are we picking cherries or making do with lemons?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Redshift</a:t>
            </a:r>
            <a:r>
              <a:rPr lang="en-US" dirty="0" smtClean="0"/>
              <a:t> brigade </a:t>
            </a:r>
            <a:r>
              <a:rPr lang="en-US" dirty="0" err="1" smtClean="0"/>
              <a:t>communique?Astro</a:t>
            </a:r>
            <a:r>
              <a:rPr lang="en-US" dirty="0" smtClean="0"/>
              <a:t>-ph?</a:t>
            </a:r>
          </a:p>
          <a:p>
            <a:r>
              <a:rPr lang="en-US" dirty="0" smtClean="0"/>
              <a:t>Meet again in 2-3 yr.</a:t>
            </a:r>
          </a:p>
          <a:p>
            <a:r>
              <a:rPr lang="en-US" dirty="0" smtClean="0"/>
              <a:t>Thanks</a:t>
            </a:r>
            <a:r>
              <a:rPr lang="en-US" baseline="0" dirty="0" smtClean="0"/>
              <a:t> </a:t>
            </a:r>
            <a:r>
              <a:rPr lang="en-US" dirty="0" smtClean="0"/>
              <a:t>Sherry Stefan Martha…</a:t>
            </a:r>
          </a:p>
          <a:p>
            <a:endParaRPr lang="en-US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CD8BC-EA02-B94E-B063-47851305F0B8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8 ii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KIPAC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51F0523-35DA-FD47-AFE0-B0C03BD994E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8 ii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KIPAC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2EAD04CD-93D4-D147-8F3A-980B0737F5B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8 ii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KIPAC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19FA493-FE76-C640-8556-3B91859F3F9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8 ii 2012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KIPAC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FE33FC44-8642-C847-871B-0E1D5CE4E7F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8 ii 2012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KIPAC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CD8DABB6-E6C9-574A-A800-E743BFF172B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8 ii 2012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KIPAC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3B2B2A0A-24FA-2440-BF79-53DD6A831CC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8 ii 2012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KIPAC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CFF373B6-5A28-6440-A052-D5D39F35D19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8 ii 2012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KIPAC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FC277EB3-7AEE-F94D-998B-C5D3BC873C1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8 ii 2012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KIPAC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2408A887-72A7-BC4A-9F27-772EFB238CE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8 ii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KIPAC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36DA39E1-7CAC-144D-B2C1-BD68C08DDCF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8 ii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KIPAC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CA6969A-1F29-5845-B600-8EAD3678F09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8 ii 2012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KIPAC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fld id="{2F905BC3-F800-E64C-8F57-DA3EBE530A1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8 ii 2012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KIPAC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fld id="{0E29F967-A792-8041-83A2-8442773F292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CFF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r>
              <a:rPr lang="en-US" smtClean="0"/>
              <a:t>8 ii 2012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en-US" smtClean="0"/>
              <a:t>KIPAC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1FC8549-12A5-AE4F-911A-CECCED5E277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/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rgbClr val="E5001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rgbClr val="E50012"/>
          </a:solidFill>
          <a:latin typeface="Comic Sans MS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rgbClr val="E50012"/>
          </a:solidFill>
          <a:latin typeface="Comic Sans MS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rgbClr val="E50012"/>
          </a:solidFill>
          <a:latin typeface="Comic Sans MS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rgbClr val="E50012"/>
          </a:solidFill>
          <a:latin typeface="Comic Sans M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E50012"/>
          </a:solidFill>
          <a:latin typeface="Comic Sans M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E50012"/>
          </a:solidFill>
          <a:latin typeface="Comic Sans M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E50012"/>
          </a:solidFill>
          <a:latin typeface="Comic Sans M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E50012"/>
          </a:solidFill>
          <a:latin typeface="Comic Sans MS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b="1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b="1">
          <a:solidFill>
            <a:schemeClr val="hlink"/>
          </a:solidFill>
          <a:latin typeface="Times" charset="0"/>
          <a:ea typeface="ＭＳ Ｐゴシック" charset="-128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imes" charset="0"/>
          <a:ea typeface="ＭＳ Ｐゴシック" charset="-128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i="1">
          <a:solidFill>
            <a:schemeClr val="tx1"/>
          </a:solidFill>
          <a:latin typeface="Times" charset="0"/>
          <a:ea typeface="ＭＳ Ｐゴシック" charset="-128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i="1">
          <a:solidFill>
            <a:schemeClr val="tx1"/>
          </a:solidFill>
          <a:latin typeface="Times" charset="0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 i="1">
          <a:solidFill>
            <a:schemeClr val="tx1"/>
          </a:solidFill>
          <a:latin typeface="Times" charset="0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 i="1">
          <a:solidFill>
            <a:schemeClr val="tx1"/>
          </a:solidFill>
          <a:latin typeface="Times" charset="0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 i="1">
          <a:solidFill>
            <a:schemeClr val="tx1"/>
          </a:solidFill>
          <a:latin typeface="Times" charset="0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 i="1">
          <a:solidFill>
            <a:schemeClr val="tx1"/>
          </a:solidFill>
          <a:latin typeface="Times" charset="0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 ii 2012</a:t>
            </a:r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KIPAC</a:t>
            </a: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A2505-8B8B-884E-BEAD-B0D1DD7E8D54}" type="slidenum">
              <a:rPr lang="en-US"/>
              <a:pPr/>
              <a:t>1</a:t>
            </a:fld>
            <a:endParaRPr lang="en-US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33400"/>
            <a:ext cx="9144000" cy="2057400"/>
          </a:xfrm>
          <a:ln/>
        </p:spPr>
        <p:txBody>
          <a:bodyPr lIns="0" tIns="0" rIns="0" bIns="0"/>
          <a:lstStyle/>
          <a:p>
            <a:pPr defTabSz="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GB" sz="4800" b="0" dirty="0" smtClean="0"/>
              <a:t>The Hubble Constant </a:t>
            </a:r>
            <a:br>
              <a:rPr lang="en-GB" sz="4800" b="0" dirty="0" smtClean="0"/>
            </a:br>
            <a:r>
              <a:rPr lang="en-GB" sz="4800" b="0" dirty="0" smtClean="0"/>
              <a:t>Current and Future Challenges</a:t>
            </a:r>
            <a:endParaRPr lang="en-GB" sz="4800" b="0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671513" y="2438400"/>
            <a:ext cx="7810500" cy="3786188"/>
          </a:xfrm>
          <a:prstGeom prst="rect">
            <a:avLst/>
          </a:prstGeom>
          <a:noFill/>
          <a:ln/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pPr marL="215900" indent="-215900" algn="ctr" defTabSz="457200">
              <a:lnSpc>
                <a:spcPct val="102000"/>
              </a:lnSpc>
              <a:spcBef>
                <a:spcPct val="0"/>
              </a:spcBef>
              <a:buSzPct val="45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dirty="0">
                <a:latin typeface="Times" charset="0"/>
              </a:rPr>
              <a:t>Roger </a:t>
            </a:r>
            <a:r>
              <a:rPr lang="en-GB" dirty="0" smtClean="0">
                <a:latin typeface="Times" charset="0"/>
              </a:rPr>
              <a:t>Blandford</a:t>
            </a:r>
          </a:p>
          <a:p>
            <a:pPr marL="215900" indent="-215900" algn="ctr" defTabSz="457200">
              <a:lnSpc>
                <a:spcPct val="102000"/>
              </a:lnSpc>
              <a:spcBef>
                <a:spcPct val="0"/>
              </a:spcBef>
              <a:buSzPct val="45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dirty="0" smtClean="0">
                <a:latin typeface="Times" charset="0"/>
              </a:rPr>
              <a:t>KIPAC</a:t>
            </a:r>
          </a:p>
          <a:p>
            <a:pPr marL="215900" indent="-215900" algn="ctr" defTabSz="457200">
              <a:lnSpc>
                <a:spcPct val="102000"/>
              </a:lnSpc>
              <a:spcBef>
                <a:spcPct val="0"/>
              </a:spcBef>
              <a:buSzPct val="45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GB" dirty="0">
              <a:latin typeface="Times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do we care?</a:t>
            </a:r>
          </a:p>
          <a:p>
            <a:r>
              <a:rPr lang="en-US" dirty="0" smtClean="0"/>
              <a:t>How are we doing?</a:t>
            </a:r>
          </a:p>
          <a:p>
            <a:r>
              <a:rPr lang="en-US" dirty="0" smtClean="0"/>
              <a:t>How many (Hubble) flowers?</a:t>
            </a:r>
          </a:p>
          <a:p>
            <a:r>
              <a:rPr lang="en-US" dirty="0" smtClean="0"/>
              <a:t>Physics </a:t>
            </a:r>
            <a:r>
              <a:rPr lang="en-US" dirty="0" err="1" smtClean="0"/>
              <a:t>vs</a:t>
            </a:r>
            <a:r>
              <a:rPr lang="en-US" dirty="0" smtClean="0"/>
              <a:t> magic?</a:t>
            </a:r>
          </a:p>
          <a:p>
            <a:r>
              <a:rPr lang="en-US" dirty="0" smtClean="0"/>
              <a:t>Validation?</a:t>
            </a:r>
          </a:p>
          <a:p>
            <a:r>
              <a:rPr lang="en-US" dirty="0" smtClean="0"/>
              <a:t>What next?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 ii 2012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KIPAC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05BC3-F800-E64C-8F57-DA3EBE530A1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 ii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KIPAC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15192-5F79-1E43-8FFA-A3DD3664CEC9}" type="slidenum">
              <a:rPr lang="en-US"/>
              <a:pPr/>
              <a:t>3</a:t>
            </a:fld>
            <a:endParaRPr lang="en-US"/>
          </a:p>
        </p:txBody>
      </p:sp>
      <p:sp>
        <p:nvSpPr>
          <p:cNvPr id="4792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914400"/>
          </a:xfrm>
        </p:spPr>
        <p:txBody>
          <a:bodyPr/>
          <a:lstStyle/>
          <a:p>
            <a:r>
              <a:rPr lang="en-US" dirty="0" smtClean="0"/>
              <a:t>Why do we care?</a:t>
            </a:r>
            <a:endParaRPr lang="en-US" dirty="0"/>
          </a:p>
        </p:txBody>
      </p:sp>
      <p:sp>
        <p:nvSpPr>
          <p:cNvPr id="479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838200"/>
            <a:ext cx="7772400" cy="5257800"/>
          </a:xfrm>
        </p:spPr>
        <p:txBody>
          <a:bodyPr/>
          <a:lstStyle/>
          <a:p>
            <a:r>
              <a:rPr lang="en-US" sz="2000" dirty="0" smtClean="0"/>
              <a:t>Serious questions require independent Ho</a:t>
            </a:r>
          </a:p>
          <a:p>
            <a:pPr lvl="1"/>
            <a:r>
              <a:rPr lang="en-US" sz="1600" dirty="0" smtClean="0"/>
              <a:t>Is the world flat?</a:t>
            </a:r>
          </a:p>
          <a:p>
            <a:pPr lvl="1"/>
            <a:r>
              <a:rPr lang="en-US" sz="1600" dirty="0" smtClean="0"/>
              <a:t>Neutrinos, </a:t>
            </a:r>
            <a:r>
              <a:rPr lang="en-US" sz="1600" dirty="0" err="1" smtClean="0"/>
              <a:t>neutralinos</a:t>
            </a:r>
            <a:r>
              <a:rPr lang="en-US" sz="1600" dirty="0" smtClean="0"/>
              <a:t>, </a:t>
            </a:r>
            <a:r>
              <a:rPr lang="en-US" sz="1600" dirty="0" err="1" smtClean="0"/>
              <a:t>neutonian</a:t>
            </a:r>
            <a:r>
              <a:rPr lang="en-US" sz="1600" dirty="0" smtClean="0"/>
              <a:t> gravity</a:t>
            </a:r>
          </a:p>
          <a:p>
            <a:r>
              <a:rPr lang="en-US" sz="2000" dirty="0" smtClean="0"/>
              <a:t>Major discoveries still possible </a:t>
            </a:r>
          </a:p>
          <a:p>
            <a:pPr lvl="1"/>
            <a:r>
              <a:rPr lang="en-US" sz="1600" dirty="0" smtClean="0"/>
              <a:t>New components of universe?</a:t>
            </a:r>
          </a:p>
          <a:p>
            <a:pPr lvl="1"/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 ii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KIPAC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15192-5F79-1E43-8FFA-A3DD3664CEC9}" type="slidenum">
              <a:rPr lang="en-US"/>
              <a:pPr/>
              <a:t>4</a:t>
            </a:fld>
            <a:endParaRPr lang="en-US"/>
          </a:p>
        </p:txBody>
      </p:sp>
      <p:sp>
        <p:nvSpPr>
          <p:cNvPr id="4792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914400"/>
          </a:xfrm>
        </p:spPr>
        <p:txBody>
          <a:bodyPr/>
          <a:lstStyle/>
          <a:p>
            <a:r>
              <a:rPr lang="en-US" dirty="0" smtClean="0"/>
              <a:t>How are we doing?</a:t>
            </a:r>
            <a:endParaRPr lang="en-US" dirty="0"/>
          </a:p>
        </p:txBody>
      </p:sp>
      <p:sp>
        <p:nvSpPr>
          <p:cNvPr id="479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838200"/>
            <a:ext cx="7772400" cy="5257800"/>
          </a:xfrm>
        </p:spPr>
        <p:txBody>
          <a:bodyPr/>
          <a:lstStyle/>
          <a:p>
            <a:r>
              <a:rPr lang="en-US" sz="2000" dirty="0" smtClean="0"/>
              <a:t>Amazingly well!</a:t>
            </a:r>
          </a:p>
          <a:p>
            <a:pPr lvl="1"/>
            <a:r>
              <a:rPr lang="en-US" sz="1600" dirty="0" smtClean="0"/>
              <a:t>Hard work</a:t>
            </a:r>
          </a:p>
          <a:p>
            <a:r>
              <a:rPr lang="en-US" sz="2000" dirty="0" smtClean="0"/>
              <a:t>Convergence real?</a:t>
            </a:r>
          </a:p>
          <a:p>
            <a:pPr lvl="1"/>
            <a:r>
              <a:rPr lang="en-US" sz="1600" dirty="0" smtClean="0"/>
              <a:t> We could all be measuring the same thing accurately!!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 ii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KIPAC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15192-5F79-1E43-8FFA-A3DD3664CEC9}" type="slidenum">
              <a:rPr lang="en-US"/>
              <a:pPr/>
              <a:t>5</a:t>
            </a:fld>
            <a:endParaRPr lang="en-US"/>
          </a:p>
        </p:txBody>
      </p:sp>
      <p:sp>
        <p:nvSpPr>
          <p:cNvPr id="4792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r>
              <a:rPr lang="en-US" dirty="0" smtClean="0"/>
              <a:t>How many (Hubble) flowers?</a:t>
            </a:r>
            <a:endParaRPr lang="en-US" dirty="0"/>
          </a:p>
        </p:txBody>
      </p:sp>
      <p:sp>
        <p:nvSpPr>
          <p:cNvPr id="479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4838700"/>
          </a:xfrm>
        </p:spPr>
        <p:txBody>
          <a:bodyPr/>
          <a:lstStyle/>
          <a:p>
            <a:r>
              <a:rPr lang="en-US" sz="2000" dirty="0" smtClean="0"/>
              <a:t>Continue all approaches as of now</a:t>
            </a:r>
          </a:p>
          <a:p>
            <a:pPr lvl="1"/>
            <a:r>
              <a:rPr lang="en-US" sz="1600" dirty="0" smtClean="0"/>
              <a:t>Surprising conclusion</a:t>
            </a:r>
          </a:p>
          <a:p>
            <a:r>
              <a:rPr lang="en-US" sz="2000" dirty="0" smtClean="0"/>
              <a:t>Expect some efforts to cease to be viable</a:t>
            </a:r>
          </a:p>
          <a:p>
            <a:pPr lvl="1"/>
            <a:r>
              <a:rPr lang="en-US" sz="1600" dirty="0" err="1" smtClean="0"/>
              <a:t>TACs</a:t>
            </a:r>
            <a:r>
              <a:rPr lang="en-US" sz="1600" dirty="0" smtClean="0"/>
              <a:t>, students, </a:t>
            </a:r>
            <a:r>
              <a:rPr lang="en-US" sz="1600" dirty="0" err="1" smtClean="0"/>
              <a:t>postdocs</a:t>
            </a:r>
            <a:r>
              <a:rPr lang="en-US" sz="1600" dirty="0" smtClean="0"/>
              <a:t>… will cease to be interested </a:t>
            </a:r>
          </a:p>
          <a:p>
            <a:pPr lvl="1"/>
            <a:r>
              <a:rPr lang="en-US" sz="1600" dirty="0" smtClean="0"/>
              <a:t>Future Observations</a:t>
            </a:r>
          </a:p>
          <a:p>
            <a:pPr lvl="2"/>
            <a:r>
              <a:rPr lang="en-US" sz="1200" dirty="0" err="1" smtClean="0"/>
              <a:t>Eg</a:t>
            </a:r>
            <a:r>
              <a:rPr lang="en-US" sz="1200" dirty="0" smtClean="0"/>
              <a:t> Planck, weak </a:t>
            </a:r>
            <a:r>
              <a:rPr lang="en-US" sz="1200" dirty="0" err="1" smtClean="0"/>
              <a:t>lensing</a:t>
            </a:r>
            <a:r>
              <a:rPr lang="en-US" sz="1200" dirty="0" smtClean="0"/>
              <a:t>, BAO, SN…</a:t>
            </a:r>
          </a:p>
          <a:p>
            <a:pPr lvl="1"/>
            <a:r>
              <a:rPr lang="en-US" sz="1600" dirty="0" smtClean="0"/>
              <a:t>Future Experiments</a:t>
            </a:r>
          </a:p>
          <a:p>
            <a:pPr lvl="2"/>
            <a:r>
              <a:rPr lang="en-US" sz="1200" dirty="0" err="1" smtClean="0"/>
              <a:t>Eg</a:t>
            </a:r>
            <a:r>
              <a:rPr lang="en-US" sz="1200" dirty="0" smtClean="0"/>
              <a:t> LHC neutrinos direct. Indirect dark matter detection</a:t>
            </a:r>
          </a:p>
          <a:p>
            <a:pPr lvl="1"/>
            <a:r>
              <a:rPr lang="en-US" sz="1600" dirty="0" smtClean="0"/>
              <a:t>Future Telescopes</a:t>
            </a:r>
          </a:p>
          <a:p>
            <a:pPr lvl="2"/>
            <a:r>
              <a:rPr lang="en-US" sz="1200" dirty="0" err="1" smtClean="0"/>
              <a:t>Eg</a:t>
            </a:r>
            <a:r>
              <a:rPr lang="en-US" sz="1200" dirty="0" smtClean="0"/>
              <a:t> </a:t>
            </a:r>
            <a:r>
              <a:rPr lang="en-US" sz="1200" dirty="0" err="1" smtClean="0"/>
              <a:t>BigBoss</a:t>
            </a:r>
            <a:r>
              <a:rPr lang="en-US" sz="1200" dirty="0" smtClean="0"/>
              <a:t>…</a:t>
            </a:r>
          </a:p>
          <a:p>
            <a:pPr>
              <a:buNone/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dirty="0" smtClean="0"/>
              <a:t>Physics </a:t>
            </a:r>
            <a:r>
              <a:rPr lang="en-US" dirty="0" err="1" smtClean="0"/>
              <a:t>vs</a:t>
            </a:r>
            <a:r>
              <a:rPr lang="en-US" dirty="0" smtClean="0"/>
              <a:t> magic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839200" cy="4648200"/>
          </a:xfrm>
        </p:spPr>
        <p:txBody>
          <a:bodyPr/>
          <a:lstStyle/>
          <a:p>
            <a:r>
              <a:rPr lang="en-US" sz="2400" dirty="0" smtClean="0"/>
              <a:t>CMB, SZ, BAO, reconstruction…</a:t>
            </a:r>
          </a:p>
          <a:p>
            <a:pPr lvl="1"/>
            <a:r>
              <a:rPr lang="en-US" sz="2000" dirty="0" smtClean="0"/>
              <a:t>Well understood</a:t>
            </a:r>
          </a:p>
          <a:p>
            <a:r>
              <a:rPr lang="en-US" sz="2400" dirty="0" err="1" smtClean="0"/>
              <a:t>SNIa</a:t>
            </a:r>
            <a:r>
              <a:rPr lang="en-US" sz="2400" dirty="0" smtClean="0"/>
              <a:t>, Masers…</a:t>
            </a:r>
          </a:p>
          <a:p>
            <a:pPr lvl="1"/>
            <a:r>
              <a:rPr lang="en-US" sz="2000" dirty="0" smtClean="0"/>
              <a:t>Poorly understood </a:t>
            </a:r>
          </a:p>
          <a:p>
            <a:r>
              <a:rPr lang="en-US" sz="2400" dirty="0" smtClean="0"/>
              <a:t>Lenses, TRGB, Populations, </a:t>
            </a:r>
            <a:r>
              <a:rPr lang="en-US" sz="2400" dirty="0" err="1" smtClean="0"/>
              <a:t>Cepheids</a:t>
            </a:r>
            <a:r>
              <a:rPr lang="en-US" sz="2400" dirty="0" smtClean="0"/>
              <a:t>…</a:t>
            </a:r>
          </a:p>
          <a:p>
            <a:pPr lvl="1"/>
            <a:r>
              <a:rPr lang="en-US" sz="2000" dirty="0" smtClean="0"/>
              <a:t>Intermediate</a:t>
            </a:r>
          </a:p>
          <a:p>
            <a:r>
              <a:rPr lang="en-US" sz="2400" dirty="0" smtClean="0"/>
              <a:t>Astrophysics</a:t>
            </a:r>
          </a:p>
          <a:p>
            <a:pPr lvl="1"/>
            <a:r>
              <a:rPr lang="en-US" sz="2000" dirty="0" smtClean="0"/>
              <a:t>Galaxy structure, gas dynamics</a:t>
            </a:r>
          </a:p>
          <a:p>
            <a:r>
              <a:rPr lang="en-US" sz="2400" dirty="0" smtClean="0"/>
              <a:t>Understanding physics </a:t>
            </a:r>
          </a:p>
          <a:p>
            <a:pPr lvl="1"/>
            <a:r>
              <a:rPr lang="en-US" sz="2000" dirty="0" smtClean="0"/>
              <a:t>Enhances  credibility</a:t>
            </a:r>
          </a:p>
          <a:p>
            <a:pPr lvl="1"/>
            <a:r>
              <a:rPr lang="en-US" sz="2000" dirty="0" smtClean="0"/>
              <a:t>better control of </a:t>
            </a:r>
            <a:r>
              <a:rPr lang="en-US" sz="2000" dirty="0" err="1" smtClean="0"/>
              <a:t>systematics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 ii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KIPAC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D04CD-93D4-D147-8F3A-980B0737F5B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 ii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KIPAC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15192-5F79-1E43-8FFA-A3DD3664CEC9}" type="slidenum">
              <a:rPr lang="en-US"/>
              <a:pPr/>
              <a:t>7</a:t>
            </a:fld>
            <a:endParaRPr lang="en-US"/>
          </a:p>
        </p:txBody>
      </p:sp>
      <p:sp>
        <p:nvSpPr>
          <p:cNvPr id="4792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r>
              <a:rPr lang="en-US" dirty="0" smtClean="0"/>
              <a:t>Validation? </a:t>
            </a:r>
            <a:endParaRPr lang="en-US" dirty="0"/>
          </a:p>
        </p:txBody>
      </p:sp>
      <p:sp>
        <p:nvSpPr>
          <p:cNvPr id="479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838200"/>
            <a:ext cx="7772400" cy="5257800"/>
          </a:xfrm>
        </p:spPr>
        <p:txBody>
          <a:bodyPr/>
          <a:lstStyle/>
          <a:p>
            <a:r>
              <a:rPr lang="en-US" sz="2000" dirty="0" smtClean="0"/>
              <a:t>Scientific integrity</a:t>
            </a:r>
            <a:endParaRPr lang="en-US" sz="2000" dirty="0" smtClean="0"/>
          </a:p>
          <a:p>
            <a:pPr lvl="1"/>
            <a:r>
              <a:rPr lang="en-US" sz="1600" dirty="0" smtClean="0"/>
              <a:t>H</a:t>
            </a:r>
            <a:r>
              <a:rPr lang="en-US" sz="1600" dirty="0" smtClean="0"/>
              <a:t>igh </a:t>
            </a:r>
            <a:r>
              <a:rPr lang="en-US" sz="1600" dirty="0" smtClean="0"/>
              <a:t>moral character of astronomers!</a:t>
            </a:r>
          </a:p>
          <a:p>
            <a:pPr lvl="1"/>
            <a:r>
              <a:rPr lang="en-US" sz="1600" dirty="0" smtClean="0"/>
              <a:t>Errors in answers to important questions quickly exposed</a:t>
            </a:r>
          </a:p>
          <a:p>
            <a:pPr lvl="1"/>
            <a:r>
              <a:rPr lang="en-US" sz="1600" dirty="0" smtClean="0"/>
              <a:t>Choose between being castigated as a fool</a:t>
            </a:r>
            <a:r>
              <a:rPr lang="en-US" sz="1600" dirty="0" smtClean="0"/>
              <a:t> </a:t>
            </a:r>
            <a:r>
              <a:rPr lang="en-US" sz="1600" dirty="0" smtClean="0"/>
              <a:t>or</a:t>
            </a:r>
            <a:r>
              <a:rPr lang="en-US" sz="1600" dirty="0" smtClean="0"/>
              <a:t> </a:t>
            </a:r>
            <a:r>
              <a:rPr lang="en-US" sz="1600" dirty="0" smtClean="0"/>
              <a:t>a knave</a:t>
            </a:r>
          </a:p>
          <a:p>
            <a:r>
              <a:rPr lang="en-US" sz="2000" dirty="0" smtClean="0"/>
              <a:t>Need a </a:t>
            </a:r>
            <a:r>
              <a:rPr lang="en-US" sz="2000" dirty="0" err="1" smtClean="0"/>
              <a:t>protocal</a:t>
            </a:r>
            <a:r>
              <a:rPr lang="en-US" sz="2000" dirty="0" smtClean="0"/>
              <a:t> for deciding when to announce/publish</a:t>
            </a:r>
          </a:p>
          <a:p>
            <a:pPr lvl="1"/>
            <a:r>
              <a:rPr lang="en-US" sz="1600" dirty="0" smtClean="0"/>
              <a:t>Analog of “five sigma”</a:t>
            </a:r>
          </a:p>
          <a:p>
            <a:r>
              <a:rPr lang="en-US" sz="2000" dirty="0" smtClean="0"/>
              <a:t>Blind leading the blind?</a:t>
            </a:r>
          </a:p>
          <a:p>
            <a:pPr lvl="1"/>
            <a:r>
              <a:rPr lang="en-US" sz="1600" dirty="0" smtClean="0"/>
              <a:t>Open boxes , distance challenges</a:t>
            </a:r>
          </a:p>
          <a:p>
            <a:r>
              <a:rPr lang="en-US" sz="2000" dirty="0" smtClean="0"/>
              <a:t>Particle physicists </a:t>
            </a:r>
            <a:r>
              <a:rPr lang="en-US" sz="2000" dirty="0" err="1" smtClean="0"/>
              <a:t>vs</a:t>
            </a:r>
            <a:r>
              <a:rPr lang="en-US" sz="2000" dirty="0" smtClean="0"/>
              <a:t> astronomers</a:t>
            </a:r>
          </a:p>
          <a:p>
            <a:pPr lvl="1"/>
            <a:r>
              <a:rPr lang="en-US" sz="1600" dirty="0" smtClean="0"/>
              <a:t>galaxies are like fundamental particles </a:t>
            </a:r>
          </a:p>
          <a:p>
            <a:pPr lvl="2"/>
            <a:r>
              <a:rPr lang="en-US" sz="1200" dirty="0" err="1" smtClean="0"/>
              <a:t>Frequentist</a:t>
            </a:r>
            <a:r>
              <a:rPr lang="en-US" sz="1200" dirty="0" smtClean="0"/>
              <a:t> statistics</a:t>
            </a:r>
          </a:p>
          <a:p>
            <a:pPr lvl="1"/>
            <a:r>
              <a:rPr lang="en-US" sz="1600" dirty="0" smtClean="0"/>
              <a:t>galaxies are like people (though not as easily classified!) </a:t>
            </a:r>
          </a:p>
          <a:p>
            <a:pPr lvl="2"/>
            <a:r>
              <a:rPr lang="en-US" sz="1200" dirty="0" smtClean="0"/>
              <a:t>Bayesians – priors and evidence</a:t>
            </a:r>
          </a:p>
          <a:p>
            <a:r>
              <a:rPr lang="en-US" sz="2000" dirty="0" smtClean="0"/>
              <a:t>Quality </a:t>
            </a:r>
            <a:r>
              <a:rPr lang="en-US" sz="2000" dirty="0" err="1" smtClean="0"/>
              <a:t>vs</a:t>
            </a:r>
            <a:r>
              <a:rPr lang="en-US" sz="2000" dirty="0" smtClean="0"/>
              <a:t> quantity </a:t>
            </a:r>
          </a:p>
          <a:p>
            <a:pPr lvl="1"/>
            <a:r>
              <a:rPr lang="en-US" sz="1600" dirty="0" smtClean="0"/>
              <a:t>e.g. clusters/lenses </a:t>
            </a:r>
            <a:r>
              <a:rPr lang="en-US" sz="1600" dirty="0" err="1" smtClean="0"/>
              <a:t>vs</a:t>
            </a:r>
            <a:r>
              <a:rPr lang="en-US" sz="1600" dirty="0" smtClean="0"/>
              <a:t> </a:t>
            </a:r>
            <a:r>
              <a:rPr lang="en-US" sz="1600" dirty="0" err="1" smtClean="0"/>
              <a:t>SNIa/Cepheids</a:t>
            </a:r>
            <a:endParaRPr lang="en-US" sz="1600" dirty="0" smtClean="0"/>
          </a:p>
          <a:p>
            <a:pPr lvl="1"/>
            <a:r>
              <a:rPr lang="en-US" sz="1600" dirty="0" smtClean="0"/>
              <a:t>Picking cherries or making do with lemons?</a:t>
            </a:r>
          </a:p>
          <a:p>
            <a:endParaRPr lang="en-US" sz="2000" dirty="0" smtClean="0"/>
          </a:p>
          <a:p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next?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Communique</a:t>
            </a:r>
            <a:endParaRPr lang="en-US" dirty="0" smtClean="0"/>
          </a:p>
          <a:p>
            <a:pPr lvl="1"/>
            <a:r>
              <a:rPr lang="en-US" dirty="0" err="1" smtClean="0"/>
              <a:t>Red(shift</a:t>
            </a:r>
            <a:r>
              <a:rPr lang="en-US" dirty="0" smtClean="0"/>
              <a:t>) brigade?</a:t>
            </a:r>
          </a:p>
          <a:p>
            <a:r>
              <a:rPr lang="en-US" dirty="0" smtClean="0"/>
              <a:t>Second meeting?</a:t>
            </a:r>
          </a:p>
          <a:p>
            <a:pPr lvl="1"/>
            <a:r>
              <a:rPr lang="en-US" dirty="0" smtClean="0"/>
              <a:t>2-3 yr?</a:t>
            </a:r>
          </a:p>
          <a:p>
            <a:r>
              <a:rPr lang="en-US" dirty="0" smtClean="0"/>
              <a:t>Thanks</a:t>
            </a:r>
          </a:p>
          <a:p>
            <a:pPr lvl="1"/>
            <a:r>
              <a:rPr lang="en-US" dirty="0" smtClean="0"/>
              <a:t>Sherry, Stefan, Martha…</a:t>
            </a:r>
          </a:p>
          <a:p>
            <a:pPr lvl="1"/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 ii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KIPAC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D04CD-93D4-D147-8F3A-980B0737F5BC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128211" y="6804526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6961</TotalTime>
  <Words>608</Words>
  <Application>Microsoft Macintosh PowerPoint</Application>
  <PresentationFormat>On-screen Show (4:3)</PresentationFormat>
  <Paragraphs>132</Paragraphs>
  <Slides>8</Slides>
  <Notes>7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Blank Presentation</vt:lpstr>
      <vt:lpstr>The Hubble Constant  Current and Future Challenges</vt:lpstr>
      <vt:lpstr>Topics</vt:lpstr>
      <vt:lpstr>Why do we care?</vt:lpstr>
      <vt:lpstr>How are we doing?</vt:lpstr>
      <vt:lpstr>How many (Hubble) flowers?</vt:lpstr>
      <vt:lpstr>Physics vs magic</vt:lpstr>
      <vt:lpstr>Validation? </vt:lpstr>
      <vt:lpstr>What next?</vt:lpstr>
    </vt:vector>
  </TitlesOfParts>
  <Manager/>
  <Company>Roger Blandford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Recent Developments in Plasma Astrophysics </dc:title>
  <dc:subject/>
  <dc:creator>Roger Blandford</dc:creator>
  <cp:keywords/>
  <dc:description/>
  <cp:lastModifiedBy>Roger  Blandford</cp:lastModifiedBy>
  <cp:revision>117</cp:revision>
  <dcterms:created xsi:type="dcterms:W3CDTF">2012-02-17T15:26:37Z</dcterms:created>
  <dcterms:modified xsi:type="dcterms:W3CDTF">2012-02-17T15:28:24Z</dcterms:modified>
  <cp:category/>
</cp:coreProperties>
</file>