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embeddings/Microsoft_Equation4.bin" ContentType="application/vnd.openxmlformats-officedocument.oleObject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embeddings/Microsoft_Equation2.bin" ContentType="application/vnd.openxmlformats-officedocument.oleObject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Default Extension="pict" ContentType="image/pict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notesMasters/notesMaster1.xml" ContentType="application/vnd.openxmlformats-officedocument.presentationml.notesMaster+xml"/>
  <Default Extension="vml" ContentType="application/vnd.openxmlformats-officedocument.vmlDrawing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embeddings/Microsoft_Equation1.bin" ContentType="application/vnd.openxmlformats-officedocument.oleObject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embeddings/Microsoft_Equation3.bin" ContentType="application/vnd.openxmlformats-officedocument.oleObject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8" r:id="rId2"/>
    <p:sldId id="557" r:id="rId3"/>
    <p:sldId id="556" r:id="rId4"/>
    <p:sldId id="576" r:id="rId5"/>
    <p:sldId id="577" r:id="rId6"/>
    <p:sldId id="558" r:id="rId7"/>
    <p:sldId id="575" r:id="rId8"/>
    <p:sldId id="579" r:id="rId9"/>
    <p:sldId id="580" r:id="rId10"/>
    <p:sldId id="581" r:id="rId11"/>
    <p:sldId id="582" r:id="rId12"/>
    <p:sldId id="583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3BD7"/>
    <a:srgbClr val="FF0214"/>
    <a:srgbClr val="E508E2"/>
    <a:srgbClr val="FCFFB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32787"/>
    <p:restoredTop sz="71223" autoAdjust="0"/>
  </p:normalViewPr>
  <p:slideViewPr>
    <p:cSldViewPr>
      <p:cViewPr varScale="1">
        <p:scale>
          <a:sx n="105" d="100"/>
          <a:sy n="105" d="100"/>
        </p:scale>
        <p:origin x="-1312" y="-112"/>
      </p:cViewPr>
      <p:guideLst>
        <p:guide orient="horz" pos="2160"/>
        <p:guide pos="265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ict"/><Relationship Id="rId2" Type="http://schemas.openxmlformats.org/officeDocument/2006/relationships/image" Target="../media/image20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53D88-8C01-EE48-B4E8-6AB50CE16C5E}" type="datetimeFigureOut">
              <a:rPr lang="en-US" smtClean="0"/>
              <a:pPr/>
              <a:t>7/6/12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CF001-CACD-ED42-BD94-1C864431C8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DBCD8BC-EA02-B94E-B063-47851305F0B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BEB5A6-1C7C-2645-8F46-596AF4718B40}" type="slidenum">
              <a:rPr lang="en-US"/>
              <a:pPr/>
              <a:t>1</a:t>
            </a:fld>
            <a:endParaRPr lang="en-US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43025" y="915988"/>
            <a:ext cx="4173538" cy="313213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46163" y="4352925"/>
            <a:ext cx="4770437" cy="34766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82214" tIns="41107" rIns="82214" bIns="411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CD8BC-EA02-B94E-B063-47851305F0B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CD8BC-EA02-B94E-B063-47851305F0B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Galt’sov</a:t>
            </a:r>
            <a:r>
              <a:rPr lang="en-US" dirty="0" smtClean="0"/>
              <a:t> &amp; </a:t>
            </a:r>
            <a:r>
              <a:rPr lang="en-US" dirty="0" err="1" smtClean="0"/>
              <a:t>Spirin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CD8BC-EA02-B94E-B063-47851305F0B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 vii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Frascati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51F0523-35DA-FD47-AFE0-B0C03BD994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 vii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Frascati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EAD04CD-93D4-D147-8F3A-980B0737F5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 vii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Frascati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19FA493-FE76-C640-8556-3B91859F3F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 vii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Frascati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E33FC44-8642-C847-871B-0E1D5CE4E7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 vii 2012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Frascati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D8DABB6-E6C9-574A-A800-E743BFF172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 vii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Frascati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B2B2A0A-24FA-2440-BF79-53DD6A831C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 vii 2012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Frascati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FF373B6-5A28-6440-A052-D5D39F35D1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 vii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Frascati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C277EB3-7AEE-F94D-998B-C5D3BC873C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 vii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Frascati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408A887-72A7-BC4A-9F27-772EFB238C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 vii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Frascati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6DA39E1-7CAC-144D-B2C1-BD68C08DDC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 vii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Frascati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CA6969A-1F29-5845-B600-8EAD3678F0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5 vii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Frascati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2F905BC3-F800-E64C-8F57-DA3EBE530A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5 vii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Frascati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0E29F967-A792-8041-83A2-8442773F29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CFF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US" smtClean="0"/>
              <a:t>5 vii 2012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smtClean="0"/>
              <a:t>Frascati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1FC8549-12A5-AE4F-911A-CECCED5E277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b="1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b="1">
          <a:solidFill>
            <a:schemeClr val="hlink"/>
          </a:solidFill>
          <a:latin typeface="Times" charset="0"/>
          <a:ea typeface="ＭＳ Ｐゴシック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" charset="0"/>
          <a:ea typeface="ＭＳ Ｐゴシック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i="1">
          <a:solidFill>
            <a:schemeClr val="tx1"/>
          </a:solidFill>
          <a:latin typeface="Times" charset="0"/>
          <a:ea typeface="ＭＳ Ｐゴシック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Times" charset="0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Times" charset="0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Times" charset="0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Times" charset="0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Times" charset="0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oleObject" Target="../embeddings/Microsoft_Equation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Microsoft_Equation3.bin"/><Relationship Id="rId5" Type="http://schemas.openxmlformats.org/officeDocument/2006/relationships/oleObject" Target="../embeddings/Microsoft_Equation4.bin"/><Relationship Id="rId6" Type="http://schemas.openxmlformats.org/officeDocument/2006/relationships/image" Target="../media/image21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 vii 2012</a:t>
            </a: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Frascati</a:t>
            </a: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A2505-8B8B-884E-BEAD-B0D1DD7E8D54}" type="slidenum">
              <a:rPr lang="en-US"/>
              <a:pPr/>
              <a:t>1</a:t>
            </a:fld>
            <a:endParaRPr 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9144000" cy="2057400"/>
          </a:xfrm>
          <a:ln/>
        </p:spPr>
        <p:txBody>
          <a:bodyPr lIns="0" tIns="0" rIns="0" bIns="0"/>
          <a:lstStyle/>
          <a:p>
            <a:pPr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GB" sz="4800" b="0" dirty="0" smtClean="0"/>
              <a:t>The Crab Impact</a:t>
            </a:r>
            <a:endParaRPr lang="en-GB" sz="4800" b="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671513" y="1906588"/>
            <a:ext cx="7810500" cy="4318000"/>
          </a:xfrm>
          <a:prstGeom prst="rect">
            <a:avLst/>
          </a:prstGeom>
          <a:noFill/>
          <a:ln/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marL="215900" indent="-215900" algn="ctr" defTabSz="457200">
              <a:lnSpc>
                <a:spcPct val="102000"/>
              </a:lnSpc>
              <a:spcBef>
                <a:spcPct val="0"/>
              </a:spcBef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 smtClean="0">
                <a:latin typeface="Times" charset="0"/>
              </a:rPr>
              <a:t>Roger Blandford</a:t>
            </a:r>
          </a:p>
          <a:p>
            <a:pPr marL="215900" indent="-215900" algn="ctr" defTabSz="457200">
              <a:lnSpc>
                <a:spcPct val="102000"/>
              </a:lnSpc>
              <a:spcBef>
                <a:spcPct val="0"/>
              </a:spcBef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 err="1" smtClean="0">
                <a:latin typeface="Times" charset="0"/>
              </a:rPr>
              <a:t>Yajie</a:t>
            </a:r>
            <a:r>
              <a:rPr lang="en-GB" dirty="0" smtClean="0">
                <a:latin typeface="Times" charset="0"/>
              </a:rPr>
              <a:t> Yuan</a:t>
            </a:r>
          </a:p>
          <a:p>
            <a:pPr marL="215900" indent="-215900" algn="ctr" defTabSz="457200">
              <a:lnSpc>
                <a:spcPct val="102000"/>
              </a:lnSpc>
              <a:spcBef>
                <a:spcPct val="0"/>
              </a:spcBef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>
                <a:latin typeface="Times" charset="0"/>
              </a:rPr>
              <a:t>KIPAC</a:t>
            </a:r>
          </a:p>
          <a:p>
            <a:pPr marL="215900" indent="-215900" algn="ctr" defTabSz="457200">
              <a:lnSpc>
                <a:spcPct val="102000"/>
              </a:lnSpc>
              <a:spcBef>
                <a:spcPct val="0"/>
              </a:spcBef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 smtClean="0">
                <a:latin typeface="Times" charset="0"/>
              </a:rPr>
              <a:t>Stanford</a:t>
            </a:r>
            <a:endParaRPr lang="en-GB" dirty="0">
              <a:latin typeface="Times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85800"/>
          </a:xfrm>
        </p:spPr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rgbClr val="FF6600"/>
                </a:solidFill>
                <a:ea typeface="ＭＳ Ｐゴシック" charset="-128"/>
                <a:cs typeface="ＭＳ Ｐゴシック" charset="-128"/>
              </a:rPr>
              <a:t>W</a:t>
            </a:r>
            <a:r>
              <a:rPr lang="en-US" sz="3600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ind</a:t>
            </a:r>
            <a:r>
              <a:rPr lang="en-US" sz="3600" dirty="0" smtClean="0">
                <a:ea typeface="ＭＳ Ｐゴシック" charset="-128"/>
                <a:cs typeface="ＭＳ Ｐゴシック" charset="-128"/>
              </a:rPr>
              <a:t>, </a:t>
            </a:r>
            <a:r>
              <a:rPr lang="en-US" sz="3600" dirty="0" smtClean="0">
                <a:solidFill>
                  <a:srgbClr val="FF6600"/>
                </a:solidFill>
                <a:ea typeface="ＭＳ Ｐゴシック" charset="-128"/>
                <a:cs typeface="ＭＳ Ｐゴシック" charset="-128"/>
              </a:rPr>
              <a:t>S</a:t>
            </a:r>
            <a:r>
              <a:rPr lang="en-US" sz="3600" dirty="0" smtClean="0">
                <a:ea typeface="ＭＳ Ｐゴシック" charset="-128"/>
                <a:cs typeface="ＭＳ Ｐゴシック" charset="-128"/>
              </a:rPr>
              <a:t>h</a:t>
            </a:r>
            <a:r>
              <a:rPr lang="en-US" sz="3600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ock</a:t>
            </a:r>
            <a:r>
              <a:rPr lang="en-US" sz="3600" dirty="0" smtClean="0">
                <a:ea typeface="ＭＳ Ｐゴシック" charset="-128"/>
                <a:cs typeface="ＭＳ Ｐゴシック" charset="-128"/>
              </a:rPr>
              <a:t>, </a:t>
            </a:r>
            <a:r>
              <a:rPr lang="en-US" sz="3600" dirty="0" smtClean="0">
                <a:solidFill>
                  <a:srgbClr val="FF6600"/>
                </a:solidFill>
                <a:ea typeface="ＭＳ Ｐゴシック" charset="-128"/>
                <a:cs typeface="ＭＳ Ｐゴシック" charset="-128"/>
              </a:rPr>
              <a:t>J</a:t>
            </a:r>
            <a:r>
              <a:rPr lang="en-US" sz="3600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et</a:t>
            </a:r>
            <a:r>
              <a:rPr lang="en-US" sz="3600" dirty="0" smtClean="0">
                <a:ea typeface="ＭＳ Ｐゴシック" charset="-128"/>
                <a:cs typeface="ＭＳ Ｐゴシック" charset="-128"/>
              </a:rPr>
              <a:t>, </a:t>
            </a:r>
            <a:r>
              <a:rPr lang="en-US" sz="3600" dirty="0" smtClean="0">
                <a:solidFill>
                  <a:srgbClr val="FF6600"/>
                </a:solidFill>
                <a:ea typeface="ＭＳ Ｐゴシック" charset="-128"/>
                <a:cs typeface="ＭＳ Ｐゴシック" charset="-128"/>
              </a:rPr>
              <a:t>T</a:t>
            </a:r>
            <a:r>
              <a:rPr lang="en-US" sz="3600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orus</a:t>
            </a:r>
            <a:r>
              <a:rPr lang="en-US" sz="3600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(not </a:t>
            </a:r>
            <a:r>
              <a:rPr lang="en-US" sz="3600" dirty="0" smtClean="0">
                <a:ea typeface="ＭＳ Ｐゴシック" charset="-128"/>
                <a:cs typeface="ＭＳ Ｐゴシック" charset="-128"/>
              </a:rPr>
              <a:t>P</a:t>
            </a:r>
            <a:r>
              <a:rPr lang="en-US" sz="3600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ulsar)? </a:t>
            </a:r>
            <a:endParaRPr lang="en-US" sz="3600" dirty="0" smtClean="0">
              <a:solidFill>
                <a:srgbClr val="0000FF"/>
              </a:solidFill>
              <a:ea typeface="+mj-ea"/>
              <a:cs typeface="+mj-cs"/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5410200" cy="4113213"/>
          </a:xfrm>
        </p:spPr>
        <p:txBody>
          <a:bodyPr/>
          <a:lstStyle/>
          <a:p>
            <a:pPr eaLnBrk="1" hangingPunct="1"/>
            <a:r>
              <a:rPr lang="en-US" sz="2000" dirty="0" smtClean="0">
                <a:ea typeface="ＭＳ Ｐゴシック" charset="-128"/>
                <a:cs typeface="ＭＳ Ｐゴシック" charset="-128"/>
              </a:rPr>
              <a:t>Pulsar: </a:t>
            </a:r>
          </a:p>
          <a:p>
            <a:pPr lvl="1"/>
            <a:r>
              <a:rPr lang="en-US" sz="1600" b="0" dirty="0" smtClean="0">
                <a:latin typeface="Symbol" charset="2"/>
                <a:ea typeface="ＭＳ Ｐゴシック" charset="-128"/>
                <a:cs typeface="Symbol" charset="2"/>
              </a:rPr>
              <a:t>F</a:t>
            </a:r>
            <a:r>
              <a:rPr lang="en-US" sz="1600" b="0" dirty="0" smtClean="0">
                <a:ea typeface="ＭＳ Ｐゴシック" charset="-128"/>
                <a:cs typeface="ＭＳ Ｐゴシック" charset="-128"/>
              </a:rPr>
              <a:t>~50PV, I ~ 200 TA;</a:t>
            </a:r>
          </a:p>
          <a:p>
            <a:pPr lvl="1"/>
            <a:r>
              <a:rPr lang="en-US" sz="1600" b="0" dirty="0" smtClean="0">
                <a:ea typeface="ＭＳ Ｐゴシック" charset="-128"/>
                <a:cs typeface="ＭＳ Ｐゴシック" charset="-128"/>
              </a:rPr>
              <a:t>L</a:t>
            </a:r>
            <a:r>
              <a:rPr lang="en-US" sz="1600" b="0" baseline="-25000" dirty="0" smtClean="0">
                <a:ea typeface="ＭＳ Ｐゴシック" charset="-128"/>
                <a:cs typeface="ＭＳ Ｐゴシック" charset="-128"/>
              </a:rPr>
              <a:t>EM</a:t>
            </a:r>
            <a:r>
              <a:rPr lang="en-US" sz="1600" b="0" dirty="0" smtClean="0">
                <a:ea typeface="ＭＳ Ｐゴシック" charset="-128"/>
                <a:cs typeface="ＭＳ Ｐゴシック" charset="-128"/>
              </a:rPr>
              <a:t> ~ 10</a:t>
            </a:r>
            <a:r>
              <a:rPr lang="en-US" sz="1600" b="0" baseline="30000" dirty="0" smtClean="0">
                <a:ea typeface="ＭＳ Ｐゴシック" charset="-128"/>
                <a:cs typeface="ＭＳ Ｐゴシック" charset="-128"/>
              </a:rPr>
              <a:t>38</a:t>
            </a:r>
            <a:r>
              <a:rPr lang="en-US" sz="1600" b="0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en-US" sz="1600" b="0" dirty="0" smtClean="0">
                <a:cs typeface="ＭＳ Ｐゴシック" charset="-128"/>
              </a:rPr>
              <a:t>erg s</a:t>
            </a:r>
            <a:r>
              <a:rPr lang="en-US" sz="1600" b="0" baseline="30000" dirty="0" smtClean="0">
                <a:cs typeface="ＭＳ Ｐゴシック" charset="-128"/>
              </a:rPr>
              <a:t>-1</a:t>
            </a:r>
            <a:r>
              <a:rPr lang="en-US" sz="1600" b="0" dirty="0" smtClean="0">
                <a:ea typeface="ＭＳ Ｐゴシック" charset="-128"/>
                <a:cs typeface="ＭＳ Ｐゴシック" charset="-128"/>
              </a:rPr>
              <a:t> ~ 0.3 </a:t>
            </a:r>
            <a:r>
              <a:rPr lang="en-US" sz="1600" b="0" dirty="0" err="1" smtClean="0">
                <a:ea typeface="ＭＳ Ｐゴシック" charset="-128"/>
                <a:cs typeface="ＭＳ Ｐゴシック" charset="-128"/>
              </a:rPr>
              <a:t>L</a:t>
            </a:r>
            <a:r>
              <a:rPr lang="en-US" sz="1600" b="0" baseline="-25000" dirty="0" err="1" smtClean="0">
                <a:ea typeface="ＭＳ Ｐゴシック" charset="-128"/>
                <a:cs typeface="ＭＳ Ｐゴシック" charset="-128"/>
              </a:rPr>
              <a:t>neb</a:t>
            </a:r>
            <a:endParaRPr lang="en-US" sz="1600" b="0" baseline="-25000" dirty="0" smtClean="0">
              <a:ea typeface="ＭＳ Ｐゴシック" charset="-128"/>
              <a:cs typeface="ＭＳ Ｐゴシック" charset="-128"/>
            </a:endParaRPr>
          </a:p>
          <a:p>
            <a:r>
              <a:rPr lang="en-US" sz="2000" dirty="0" smtClean="0">
                <a:ea typeface="ＭＳ Ｐゴシック" charset="-128"/>
                <a:cs typeface="ＭＳ Ｐゴシック" charset="-128"/>
              </a:rPr>
              <a:t>Nebula:</a:t>
            </a:r>
          </a:p>
          <a:p>
            <a:pPr lvl="1"/>
            <a:r>
              <a:rPr lang="en-US" sz="1600" b="0" dirty="0" smtClean="0">
                <a:ea typeface="ＭＳ Ｐゴシック" charset="-128"/>
                <a:cs typeface="ＭＳ Ｐゴシック" charset="-128"/>
              </a:rPr>
              <a:t>U~ 3 </a:t>
            </a:r>
            <a:r>
              <a:rPr lang="en-US" sz="1600" b="0" dirty="0" err="1" smtClean="0">
                <a:ea typeface="ＭＳ Ｐゴシック" charset="-128"/>
                <a:cs typeface="ＭＳ Ｐゴシック" charset="-128"/>
              </a:rPr>
              <a:t>x</a:t>
            </a:r>
            <a:r>
              <a:rPr lang="en-US" sz="1600" b="0" dirty="0" smtClean="0">
                <a:ea typeface="ＭＳ Ｐゴシック" charset="-128"/>
                <a:cs typeface="ＭＳ Ｐゴシック" charset="-128"/>
              </a:rPr>
              <a:t> 10</a:t>
            </a:r>
            <a:r>
              <a:rPr lang="en-US" sz="1600" b="0" baseline="30000" dirty="0" smtClean="0">
                <a:ea typeface="ＭＳ Ｐゴシック" charset="-128"/>
                <a:cs typeface="ＭＳ Ｐゴシック" charset="-128"/>
              </a:rPr>
              <a:t>49</a:t>
            </a:r>
            <a:r>
              <a:rPr lang="en-US" sz="1600" b="0" dirty="0" smtClean="0">
                <a:ea typeface="ＭＳ Ｐゴシック" charset="-128"/>
                <a:cs typeface="ＭＳ Ｐゴシック" charset="-128"/>
              </a:rPr>
              <a:t> erg; B</a:t>
            </a:r>
            <a:r>
              <a:rPr lang="en-US" sz="1600" b="0" baseline="-25000" dirty="0" smtClean="0">
                <a:ea typeface="ＭＳ Ｐゴシック" charset="-128"/>
                <a:cs typeface="ＭＳ Ｐゴシック" charset="-128"/>
              </a:rPr>
              <a:t>eq</a:t>
            </a:r>
            <a:r>
              <a:rPr lang="en-US" sz="1600" b="0" dirty="0" smtClean="0">
                <a:cs typeface="ＭＳ Ｐゴシック" charset="-128"/>
              </a:rPr>
              <a:t>~0.3mG</a:t>
            </a:r>
          </a:p>
          <a:p>
            <a:pPr lvl="1"/>
            <a:r>
              <a:rPr lang="en-US" sz="1600" b="0" dirty="0" smtClean="0">
                <a:ea typeface="ＭＳ Ｐゴシック" charset="-128"/>
                <a:cs typeface="ＭＳ Ｐゴシック" charset="-128"/>
              </a:rPr>
              <a:t>3 </a:t>
            </a:r>
            <a:r>
              <a:rPr lang="en-US" sz="1600" b="0" dirty="0" err="1" smtClean="0">
                <a:ea typeface="ＭＳ Ｐゴシック" charset="-128"/>
                <a:cs typeface="ＭＳ Ｐゴシック" charset="-128"/>
              </a:rPr>
              <a:t>M</a:t>
            </a:r>
            <a:r>
              <a:rPr lang="en-US" sz="1600" b="0" baseline="-25000" dirty="0" err="1" smtClean="0">
                <a:ea typeface="ＭＳ Ｐゴシック" charset="-128"/>
                <a:cs typeface="ＭＳ Ｐゴシック" charset="-128"/>
              </a:rPr>
              <a:t>sun</a:t>
            </a:r>
            <a:r>
              <a:rPr lang="en-US" sz="1600" b="0" dirty="0" smtClean="0">
                <a:ea typeface="ＭＳ Ｐゴシック" charset="-128"/>
                <a:cs typeface="ＭＳ Ｐゴシック" charset="-128"/>
              </a:rPr>
              <a:t> filaments</a:t>
            </a:r>
          </a:p>
          <a:p>
            <a:r>
              <a:rPr lang="en-US" sz="2000" dirty="0" smtClean="0">
                <a:ea typeface="ＭＳ Ｐゴシック" charset="-128"/>
                <a:cs typeface="ＭＳ Ｐゴシック" charset="-128"/>
              </a:rPr>
              <a:t>Wind:</a:t>
            </a:r>
            <a:endParaRPr lang="en-US" sz="2000" b="0" dirty="0" smtClean="0">
              <a:ea typeface="ＭＳ Ｐゴシック" charset="-128"/>
              <a:cs typeface="ＭＳ Ｐゴシック" charset="-128"/>
            </a:endParaRPr>
          </a:p>
          <a:p>
            <a:pPr lvl="1"/>
            <a:r>
              <a:rPr lang="en-US" sz="1600" b="0" dirty="0" smtClean="0">
                <a:cs typeface="ＭＳ Ｐゴシック" charset="-128"/>
              </a:rPr>
              <a:t>B~0.3(R/r)</a:t>
            </a:r>
            <a:r>
              <a:rPr lang="en-US" sz="1600" b="0" dirty="0" smtClean="0">
                <a:latin typeface="Symbol" charset="2"/>
                <a:cs typeface="Symbol" charset="2"/>
              </a:rPr>
              <a:t>s</a:t>
            </a:r>
            <a:r>
              <a:rPr lang="en-US" sz="1600" b="0" baseline="30000" dirty="0" smtClean="0">
                <a:cs typeface="ＭＳ Ｐゴシック" charset="-128"/>
              </a:rPr>
              <a:t>1/2 </a:t>
            </a:r>
            <a:r>
              <a:rPr lang="en-US" sz="1600" b="0" dirty="0" err="1" smtClean="0">
                <a:cs typeface="ＭＳ Ｐゴシック" charset="-128"/>
              </a:rPr>
              <a:t>mG</a:t>
            </a:r>
            <a:endParaRPr lang="en-US" sz="1600" b="0" dirty="0" smtClean="0">
              <a:cs typeface="ＭＳ Ｐゴシック" charset="-128"/>
            </a:endParaRPr>
          </a:p>
          <a:p>
            <a:pPr lvl="1"/>
            <a:r>
              <a:rPr lang="en-US" sz="1600" b="0" dirty="0" smtClean="0">
                <a:cs typeface="ＭＳ Ｐゴシック" charset="-128"/>
              </a:rPr>
              <a:t>Striped? Dissipation?</a:t>
            </a:r>
          </a:p>
          <a:p>
            <a:pPr lvl="1"/>
            <a:r>
              <a:rPr lang="en-US" sz="1600" b="0" dirty="0" smtClean="0">
                <a:ea typeface="ＭＳ Ｐゴシック" charset="-128"/>
                <a:cs typeface="ＭＳ Ｐゴシック" charset="-128"/>
              </a:rPr>
              <a:t>Relativistic beaming/sector structure </a:t>
            </a:r>
            <a:r>
              <a:rPr lang="en-US" sz="1600" b="0" dirty="0" err="1" smtClean="0">
                <a:ea typeface="ＭＳ Ｐゴシック" charset="-128"/>
                <a:cs typeface="ＭＳ Ｐゴシック" charset="-128"/>
              </a:rPr>
              <a:t>vs</a:t>
            </a:r>
            <a:r>
              <a:rPr lang="en-US" sz="1600" b="0" dirty="0" smtClean="0">
                <a:ea typeface="ＭＳ Ｐゴシック" charset="-128"/>
                <a:cs typeface="ＭＳ Ｐゴシック" charset="-128"/>
              </a:rPr>
              <a:t> power</a:t>
            </a:r>
          </a:p>
          <a:p>
            <a:pPr lvl="1"/>
            <a:r>
              <a:rPr lang="en-US" sz="1600" b="0" dirty="0" smtClean="0">
                <a:latin typeface="+mn-lt"/>
                <a:cs typeface="Symbol" charset="2"/>
              </a:rPr>
              <a:t>L/L</a:t>
            </a:r>
            <a:r>
              <a:rPr lang="en-US" sz="1600" b="0" baseline="-25000" dirty="0" smtClean="0">
                <a:latin typeface="+mn-lt"/>
                <a:cs typeface="Symbol" charset="2"/>
              </a:rPr>
              <a:t>EM</a:t>
            </a:r>
            <a:r>
              <a:rPr lang="en-US" sz="1600" b="0" dirty="0" smtClean="0">
                <a:latin typeface="+mn-lt"/>
                <a:cs typeface="Symbol" charset="2"/>
              </a:rPr>
              <a:t>&lt;</a:t>
            </a:r>
            <a:r>
              <a:rPr lang="en-US" sz="1600" b="0" dirty="0" smtClean="0">
                <a:latin typeface="Symbol" charset="2"/>
                <a:cs typeface="Symbol" charset="2"/>
              </a:rPr>
              <a:t>DW/4p</a:t>
            </a:r>
            <a:r>
              <a:rPr lang="en-US" sz="1600" b="0" dirty="0" smtClean="0">
                <a:cs typeface="ＭＳ Ｐゴシック" charset="-128"/>
              </a:rPr>
              <a:t>&lt;t</a:t>
            </a:r>
            <a:r>
              <a:rPr lang="en-US" sz="1600" b="0" baseline="-25000" dirty="0" smtClean="0">
                <a:cs typeface="ＭＳ Ｐゴシック" charset="-128"/>
              </a:rPr>
              <a:t>var</a:t>
            </a:r>
            <a:r>
              <a:rPr lang="en-US" sz="1600" b="0" dirty="0" smtClean="0">
                <a:cs typeface="ＭＳ Ｐゴシック" charset="-128"/>
              </a:rPr>
              <a:t>/100d in flow model.</a:t>
            </a:r>
          </a:p>
          <a:p>
            <a:pPr lvl="2"/>
            <a:r>
              <a:rPr lang="en-US" sz="1200" b="0" dirty="0" smtClean="0">
                <a:ea typeface="ＭＳ Ｐゴシック" charset="-128"/>
                <a:cs typeface="ＭＳ Ｐゴシック" charset="-128"/>
              </a:rPr>
              <a:t>Hard to satisfy!</a:t>
            </a:r>
          </a:p>
          <a:p>
            <a:r>
              <a:rPr lang="en-US" sz="2000" dirty="0" smtClean="0">
                <a:ea typeface="ＭＳ Ｐゴシック" charset="-128"/>
                <a:cs typeface="ＭＳ Ｐゴシック" charset="-128"/>
              </a:rPr>
              <a:t>Ring/Shock?:</a:t>
            </a:r>
          </a:p>
          <a:p>
            <a:pPr lvl="1"/>
            <a:r>
              <a:rPr lang="en-US" sz="1600" b="0" dirty="0" smtClean="0">
                <a:ea typeface="ＭＳ Ｐゴシック" charset="-128"/>
                <a:cs typeface="ＭＳ Ｐゴシック" charset="-128"/>
              </a:rPr>
              <a:t>R~ 100 </a:t>
            </a:r>
            <a:r>
              <a:rPr lang="en-US" sz="1600" b="0" dirty="0" err="1" smtClean="0">
                <a:ea typeface="ＭＳ Ｐゴシック" charset="-128"/>
                <a:cs typeface="ＭＳ Ｐゴシック" charset="-128"/>
              </a:rPr>
              <a:t>lt</a:t>
            </a:r>
            <a:r>
              <a:rPr lang="en-US" sz="1600" b="0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en-US" sz="1600" b="0" dirty="0" err="1" smtClean="0">
                <a:cs typeface="ＭＳ Ｐゴシック" charset="-128"/>
              </a:rPr>
              <a:t>d</a:t>
            </a:r>
            <a:r>
              <a:rPr lang="en-US" sz="1600" b="0" dirty="0" smtClean="0">
                <a:ea typeface="ＭＳ Ｐゴシック" charset="-128"/>
                <a:cs typeface="ＭＳ Ｐゴシック" charset="-128"/>
              </a:rPr>
              <a:t> ~ 2 </a:t>
            </a:r>
            <a:r>
              <a:rPr lang="en-US" sz="1600" b="0" dirty="0" err="1" smtClean="0">
                <a:ea typeface="ＭＳ Ｐゴシック" charset="-128"/>
                <a:cs typeface="ＭＳ Ｐゴシック" charset="-128"/>
              </a:rPr>
              <a:t>x</a:t>
            </a:r>
            <a:r>
              <a:rPr lang="en-US" sz="1600" b="0" dirty="0" smtClean="0">
                <a:ea typeface="ＭＳ Ｐゴシック" charset="-128"/>
                <a:cs typeface="ＭＳ Ｐゴシック" charset="-128"/>
              </a:rPr>
              <a:t> 10</a:t>
            </a:r>
            <a:r>
              <a:rPr lang="en-US" sz="1600" b="0" baseline="30000" dirty="0" smtClean="0">
                <a:ea typeface="ＭＳ Ｐゴシック" charset="-128"/>
                <a:cs typeface="ＭＳ Ｐゴシック" charset="-128"/>
              </a:rPr>
              <a:t>9</a:t>
            </a:r>
            <a:r>
              <a:rPr lang="en-US" sz="1600" b="0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en-US" sz="1600" b="0" dirty="0" err="1" smtClean="0">
                <a:ea typeface="ＭＳ Ｐゴシック" charset="-128"/>
                <a:cs typeface="ＭＳ Ｐゴシック" charset="-128"/>
              </a:rPr>
              <a:t>R</a:t>
            </a:r>
            <a:r>
              <a:rPr lang="en-US" sz="1600" b="0" baseline="-25000" dirty="0" err="1" smtClean="0">
                <a:ea typeface="ＭＳ Ｐゴシック" charset="-128"/>
                <a:cs typeface="ＭＳ Ｐゴシック" charset="-128"/>
              </a:rPr>
              <a:t>lc</a:t>
            </a:r>
            <a:endParaRPr lang="en-US" sz="1600" b="0" baseline="-25000" dirty="0" smtClean="0">
              <a:ea typeface="ＭＳ Ｐゴシック" charset="-128"/>
              <a:cs typeface="ＭＳ Ｐゴシック" charset="-128"/>
            </a:endParaRPr>
          </a:p>
          <a:p>
            <a:pPr lvl="1"/>
            <a:r>
              <a:rPr lang="en-US" sz="1600" b="0" dirty="0" smtClean="0">
                <a:cs typeface="ＭＳ Ｐゴシック" charset="-128"/>
              </a:rPr>
              <a:t>Current Sheet? Dissipation?</a:t>
            </a:r>
            <a:endParaRPr lang="en-US" sz="1600" b="0" dirty="0" smtClean="0">
              <a:ea typeface="ＭＳ Ｐゴシック" charset="-128"/>
              <a:cs typeface="ＭＳ Ｐゴシック" charset="-128"/>
            </a:endParaRPr>
          </a:p>
          <a:p>
            <a:r>
              <a:rPr lang="en-US" sz="2000" dirty="0" smtClean="0">
                <a:ea typeface="ＭＳ Ｐゴシック" charset="-128"/>
                <a:cs typeface="ＭＳ Ｐゴシック" charset="-128"/>
              </a:rPr>
              <a:t>Jets</a:t>
            </a:r>
          </a:p>
          <a:p>
            <a:pPr lvl="1"/>
            <a:r>
              <a:rPr lang="en-US" sz="1600" b="0" dirty="0" smtClean="0">
                <a:cs typeface="ＭＳ Ｐゴシック" charset="-128"/>
              </a:rPr>
              <a:t>&gt;0.1 R?, B~0.3(R/r)</a:t>
            </a:r>
            <a:r>
              <a:rPr lang="en-US" sz="1600" b="0" dirty="0" smtClean="0">
                <a:latin typeface="Symbol" charset="2"/>
                <a:cs typeface="Symbol" charset="2"/>
              </a:rPr>
              <a:t>I</a:t>
            </a:r>
            <a:r>
              <a:rPr lang="en-US" sz="1600" b="0" baseline="-25000" dirty="0" smtClean="0">
                <a:latin typeface="Symbol" charset="2"/>
                <a:cs typeface="Symbol" charset="2"/>
              </a:rPr>
              <a:t>14</a:t>
            </a:r>
            <a:r>
              <a:rPr lang="en-US" sz="1600" b="0" baseline="30000" dirty="0" smtClean="0">
                <a:cs typeface="ＭＳ Ｐゴシック" charset="-128"/>
              </a:rPr>
              <a:t> </a:t>
            </a:r>
            <a:r>
              <a:rPr lang="en-US" sz="1600" b="0" dirty="0" err="1" smtClean="0">
                <a:cs typeface="ＭＳ Ｐゴシック" charset="-128"/>
              </a:rPr>
              <a:t>mG</a:t>
            </a:r>
            <a:endParaRPr lang="en-US" sz="1600" b="0" dirty="0" smtClean="0">
              <a:cs typeface="ＭＳ Ｐゴシック" charset="-128"/>
            </a:endParaRPr>
          </a:p>
          <a:p>
            <a:pPr lvl="1"/>
            <a:r>
              <a:rPr lang="en-US" sz="1600" b="0" dirty="0" smtClean="0">
                <a:ea typeface="ＭＳ Ｐゴシック" charset="-128"/>
                <a:cs typeface="ＭＳ Ｐゴシック" charset="-128"/>
              </a:rPr>
              <a:t> Pinch? Dissipation?</a:t>
            </a:r>
          </a:p>
          <a:p>
            <a:pPr eaLnBrk="1" hangingPunct="1"/>
            <a:endParaRPr lang="en-US" sz="2000" dirty="0" smtClean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7" name="TextBox 4"/>
          <p:cNvSpPr txBox="1">
            <a:spLocks noChangeArrowheads="1"/>
          </p:cNvSpPr>
          <p:nvPr/>
        </p:nvSpPr>
        <p:spPr bwMode="auto">
          <a:xfrm>
            <a:off x="5334000" y="5334000"/>
            <a:ext cx="376697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1 </a:t>
            </a:r>
            <a:r>
              <a:rPr lang="en-US" dirty="0" err="1" smtClean="0"/>
              <a:t>lt</a:t>
            </a:r>
            <a:r>
              <a:rPr lang="en-US" dirty="0" smtClean="0"/>
              <a:t> hr = 3 </a:t>
            </a:r>
            <a:r>
              <a:rPr lang="en-US" dirty="0" err="1" smtClean="0"/>
              <a:t>mas</a:t>
            </a:r>
            <a:endParaRPr lang="en-US" dirty="0" smtClean="0"/>
          </a:p>
          <a:p>
            <a:r>
              <a:rPr lang="en-US" dirty="0" err="1" smtClean="0"/>
              <a:t>Larmor</a:t>
            </a:r>
            <a:r>
              <a:rPr lang="en-US" dirty="0" smtClean="0"/>
              <a:t> radius= 60</a:t>
            </a:r>
            <a:r>
              <a:rPr lang="en-US" dirty="0" smtClean="0">
                <a:latin typeface="Symbol" charset="2"/>
                <a:cs typeface="Symbol" charset="2"/>
              </a:rPr>
              <a:t>g</a:t>
            </a:r>
            <a:r>
              <a:rPr lang="en-US" baseline="-25000" dirty="0" smtClean="0"/>
              <a:t>9</a:t>
            </a:r>
            <a:r>
              <a:rPr lang="en-US" dirty="0" smtClean="0"/>
              <a:t>B</a:t>
            </a:r>
            <a:r>
              <a:rPr lang="en-US" baseline="-25000" dirty="0" smtClean="0"/>
              <a:t>-3</a:t>
            </a:r>
            <a:r>
              <a:rPr lang="en-US" baseline="30000" dirty="0" smtClean="0"/>
              <a:t>-1</a:t>
            </a:r>
            <a:r>
              <a:rPr lang="en-US" dirty="0" smtClean="0"/>
              <a:t>mas 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 vii 2012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04CD-93D4-D147-8F3A-980B0737F5BC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Frascati</a:t>
            </a:r>
            <a:endParaRPr lang="en-US"/>
          </a:p>
        </p:txBody>
      </p:sp>
      <p:grpSp>
        <p:nvGrpSpPr>
          <p:cNvPr id="3" name="Group 9"/>
          <p:cNvGrpSpPr/>
          <p:nvPr/>
        </p:nvGrpSpPr>
        <p:grpSpPr>
          <a:xfrm>
            <a:off x="5295468" y="1524000"/>
            <a:ext cx="3835400" cy="3854968"/>
            <a:chOff x="2514600" y="1828800"/>
            <a:chExt cx="3835400" cy="3854968"/>
          </a:xfrm>
        </p:grpSpPr>
        <p:pic>
          <p:nvPicPr>
            <p:cNvPr id="11" name="Picture 10" descr="Screen shot 2011-08-02 at 8.11.26 PM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14600" y="1828800"/>
              <a:ext cx="3835400" cy="3854968"/>
            </a:xfrm>
            <a:prstGeom prst="rect">
              <a:avLst/>
            </a:prstGeom>
          </p:spPr>
        </p:pic>
        <p:sp>
          <p:nvSpPr>
            <p:cNvPr id="12" name="Freeform 11"/>
            <p:cNvSpPr/>
            <p:nvPr/>
          </p:nvSpPr>
          <p:spPr bwMode="auto">
            <a:xfrm>
              <a:off x="3238932" y="2705788"/>
              <a:ext cx="3024279" cy="2954717"/>
            </a:xfrm>
            <a:custGeom>
              <a:avLst/>
              <a:gdLst>
                <a:gd name="connsiteX0" fmla="*/ 0 w 3024279"/>
                <a:gd name="connsiteY0" fmla="*/ 2954717 h 2954717"/>
                <a:gd name="connsiteX1" fmla="*/ 8410 w 3024279"/>
                <a:gd name="connsiteY1" fmla="*/ 2424833 h 2954717"/>
                <a:gd name="connsiteX2" fmla="*/ 33641 w 3024279"/>
                <a:gd name="connsiteY2" fmla="*/ 2349135 h 2954717"/>
                <a:gd name="connsiteX3" fmla="*/ 58872 w 3024279"/>
                <a:gd name="connsiteY3" fmla="*/ 2239794 h 2954717"/>
                <a:gd name="connsiteX4" fmla="*/ 126153 w 3024279"/>
                <a:gd name="connsiteY4" fmla="*/ 2155686 h 2954717"/>
                <a:gd name="connsiteX5" fmla="*/ 151384 w 3024279"/>
                <a:gd name="connsiteY5" fmla="*/ 2138864 h 2954717"/>
                <a:gd name="connsiteX6" fmla="*/ 176614 w 3024279"/>
                <a:gd name="connsiteY6" fmla="*/ 2105220 h 2954717"/>
                <a:gd name="connsiteX7" fmla="*/ 193435 w 3024279"/>
                <a:gd name="connsiteY7" fmla="*/ 2079988 h 2954717"/>
                <a:gd name="connsiteX8" fmla="*/ 218666 w 3024279"/>
                <a:gd name="connsiteY8" fmla="*/ 2063166 h 2954717"/>
                <a:gd name="connsiteX9" fmla="*/ 227076 w 3024279"/>
                <a:gd name="connsiteY9" fmla="*/ 2037934 h 2954717"/>
                <a:gd name="connsiteX10" fmla="*/ 285947 w 3024279"/>
                <a:gd name="connsiteY10" fmla="*/ 1953825 h 2954717"/>
                <a:gd name="connsiteX11" fmla="*/ 302768 w 3024279"/>
                <a:gd name="connsiteY11" fmla="*/ 1937003 h 2954717"/>
                <a:gd name="connsiteX12" fmla="*/ 319588 w 3024279"/>
                <a:gd name="connsiteY12" fmla="*/ 1911771 h 2954717"/>
                <a:gd name="connsiteX13" fmla="*/ 395280 w 3024279"/>
                <a:gd name="connsiteY13" fmla="*/ 1852895 h 2954717"/>
                <a:gd name="connsiteX14" fmla="*/ 420511 w 3024279"/>
                <a:gd name="connsiteY14" fmla="*/ 1836073 h 2954717"/>
                <a:gd name="connsiteX15" fmla="*/ 504613 w 3024279"/>
                <a:gd name="connsiteY15" fmla="*/ 1785608 h 2954717"/>
                <a:gd name="connsiteX16" fmla="*/ 529843 w 3024279"/>
                <a:gd name="connsiteY16" fmla="*/ 1768786 h 2954717"/>
                <a:gd name="connsiteX17" fmla="*/ 555074 w 3024279"/>
                <a:gd name="connsiteY17" fmla="*/ 1751965 h 2954717"/>
                <a:gd name="connsiteX18" fmla="*/ 580305 w 3024279"/>
                <a:gd name="connsiteY18" fmla="*/ 1726732 h 2954717"/>
                <a:gd name="connsiteX19" fmla="*/ 613945 w 3024279"/>
                <a:gd name="connsiteY19" fmla="*/ 1676267 h 2954717"/>
                <a:gd name="connsiteX20" fmla="*/ 647586 w 3024279"/>
                <a:gd name="connsiteY20" fmla="*/ 1634213 h 2954717"/>
                <a:gd name="connsiteX21" fmla="*/ 664407 w 3024279"/>
                <a:gd name="connsiteY21" fmla="*/ 1617391 h 2954717"/>
                <a:gd name="connsiteX22" fmla="*/ 681227 w 3024279"/>
                <a:gd name="connsiteY22" fmla="*/ 1583747 h 2954717"/>
                <a:gd name="connsiteX23" fmla="*/ 731688 w 3024279"/>
                <a:gd name="connsiteY23" fmla="*/ 1533282 h 2954717"/>
                <a:gd name="connsiteX24" fmla="*/ 756919 w 3024279"/>
                <a:gd name="connsiteY24" fmla="*/ 1508050 h 2954717"/>
                <a:gd name="connsiteX25" fmla="*/ 798970 w 3024279"/>
                <a:gd name="connsiteY25" fmla="*/ 1457585 h 2954717"/>
                <a:gd name="connsiteX26" fmla="*/ 815790 w 3024279"/>
                <a:gd name="connsiteY26" fmla="*/ 1432352 h 2954717"/>
                <a:gd name="connsiteX27" fmla="*/ 832611 w 3024279"/>
                <a:gd name="connsiteY27" fmla="*/ 1415530 h 2954717"/>
                <a:gd name="connsiteX28" fmla="*/ 857841 w 3024279"/>
                <a:gd name="connsiteY28" fmla="*/ 1381887 h 2954717"/>
                <a:gd name="connsiteX29" fmla="*/ 874662 w 3024279"/>
                <a:gd name="connsiteY29" fmla="*/ 1365065 h 2954717"/>
                <a:gd name="connsiteX30" fmla="*/ 891482 w 3024279"/>
                <a:gd name="connsiteY30" fmla="*/ 1339833 h 2954717"/>
                <a:gd name="connsiteX31" fmla="*/ 941944 w 3024279"/>
                <a:gd name="connsiteY31" fmla="*/ 1297778 h 2954717"/>
                <a:gd name="connsiteX32" fmla="*/ 992405 w 3024279"/>
                <a:gd name="connsiteY32" fmla="*/ 1280957 h 2954717"/>
                <a:gd name="connsiteX33" fmla="*/ 1017635 w 3024279"/>
                <a:gd name="connsiteY33" fmla="*/ 1264135 h 2954717"/>
                <a:gd name="connsiteX34" fmla="*/ 1068097 w 3024279"/>
                <a:gd name="connsiteY34" fmla="*/ 1238902 h 2954717"/>
                <a:gd name="connsiteX35" fmla="*/ 1093327 w 3024279"/>
                <a:gd name="connsiteY35" fmla="*/ 1213670 h 2954717"/>
                <a:gd name="connsiteX36" fmla="*/ 1118558 w 3024279"/>
                <a:gd name="connsiteY36" fmla="*/ 1205259 h 2954717"/>
                <a:gd name="connsiteX37" fmla="*/ 1194250 w 3024279"/>
                <a:gd name="connsiteY37" fmla="*/ 1163205 h 2954717"/>
                <a:gd name="connsiteX38" fmla="*/ 1269942 w 3024279"/>
                <a:gd name="connsiteY38" fmla="*/ 1129561 h 2954717"/>
                <a:gd name="connsiteX39" fmla="*/ 1295172 w 3024279"/>
                <a:gd name="connsiteY39" fmla="*/ 1121151 h 2954717"/>
                <a:gd name="connsiteX40" fmla="*/ 1370864 w 3024279"/>
                <a:gd name="connsiteY40" fmla="*/ 1087507 h 2954717"/>
                <a:gd name="connsiteX41" fmla="*/ 1396095 w 3024279"/>
                <a:gd name="connsiteY41" fmla="*/ 1079096 h 2954717"/>
                <a:gd name="connsiteX42" fmla="*/ 1463376 w 3024279"/>
                <a:gd name="connsiteY42" fmla="*/ 1053864 h 2954717"/>
                <a:gd name="connsiteX43" fmla="*/ 1505428 w 3024279"/>
                <a:gd name="connsiteY43" fmla="*/ 1011809 h 2954717"/>
                <a:gd name="connsiteX44" fmla="*/ 1530658 w 3024279"/>
                <a:gd name="connsiteY44" fmla="*/ 986577 h 2954717"/>
                <a:gd name="connsiteX45" fmla="*/ 1555889 w 3024279"/>
                <a:gd name="connsiteY45" fmla="*/ 952933 h 2954717"/>
                <a:gd name="connsiteX46" fmla="*/ 1581119 w 3024279"/>
                <a:gd name="connsiteY46" fmla="*/ 910879 h 2954717"/>
                <a:gd name="connsiteX47" fmla="*/ 1597940 w 3024279"/>
                <a:gd name="connsiteY47" fmla="*/ 894057 h 2954717"/>
                <a:gd name="connsiteX48" fmla="*/ 1614760 w 3024279"/>
                <a:gd name="connsiteY48" fmla="*/ 868825 h 2954717"/>
                <a:gd name="connsiteX49" fmla="*/ 1623170 w 3024279"/>
                <a:gd name="connsiteY49" fmla="*/ 843592 h 2954717"/>
                <a:gd name="connsiteX50" fmla="*/ 1673632 w 3024279"/>
                <a:gd name="connsiteY50" fmla="*/ 767895 h 2954717"/>
                <a:gd name="connsiteX51" fmla="*/ 1698862 w 3024279"/>
                <a:gd name="connsiteY51" fmla="*/ 709019 h 2954717"/>
                <a:gd name="connsiteX52" fmla="*/ 1766144 w 3024279"/>
                <a:gd name="connsiteY52" fmla="*/ 641732 h 2954717"/>
                <a:gd name="connsiteX53" fmla="*/ 1791375 w 3024279"/>
                <a:gd name="connsiteY53" fmla="*/ 616499 h 2954717"/>
                <a:gd name="connsiteX54" fmla="*/ 1841836 w 3024279"/>
                <a:gd name="connsiteY54" fmla="*/ 608088 h 2954717"/>
                <a:gd name="connsiteX55" fmla="*/ 1883887 w 3024279"/>
                <a:gd name="connsiteY55" fmla="*/ 599678 h 2954717"/>
                <a:gd name="connsiteX56" fmla="*/ 2035271 w 3024279"/>
                <a:gd name="connsiteY56" fmla="*/ 591267 h 2954717"/>
                <a:gd name="connsiteX57" fmla="*/ 2178244 w 3024279"/>
                <a:gd name="connsiteY57" fmla="*/ 566034 h 2954717"/>
                <a:gd name="connsiteX58" fmla="*/ 2203475 w 3024279"/>
                <a:gd name="connsiteY58" fmla="*/ 557623 h 2954717"/>
                <a:gd name="connsiteX59" fmla="*/ 2237116 w 3024279"/>
                <a:gd name="connsiteY59" fmla="*/ 549212 h 2954717"/>
                <a:gd name="connsiteX60" fmla="*/ 2262346 w 3024279"/>
                <a:gd name="connsiteY60" fmla="*/ 532391 h 2954717"/>
                <a:gd name="connsiteX61" fmla="*/ 2295987 w 3024279"/>
                <a:gd name="connsiteY61" fmla="*/ 523980 h 2954717"/>
                <a:gd name="connsiteX62" fmla="*/ 2321218 w 3024279"/>
                <a:gd name="connsiteY62" fmla="*/ 515569 h 2954717"/>
                <a:gd name="connsiteX63" fmla="*/ 2380089 w 3024279"/>
                <a:gd name="connsiteY63" fmla="*/ 465104 h 2954717"/>
                <a:gd name="connsiteX64" fmla="*/ 2396910 w 3024279"/>
                <a:gd name="connsiteY64" fmla="*/ 448282 h 2954717"/>
                <a:gd name="connsiteX65" fmla="*/ 2422140 w 3024279"/>
                <a:gd name="connsiteY65" fmla="*/ 439871 h 2954717"/>
                <a:gd name="connsiteX66" fmla="*/ 2447371 w 3024279"/>
                <a:gd name="connsiteY66" fmla="*/ 423050 h 2954717"/>
                <a:gd name="connsiteX67" fmla="*/ 2489422 w 3024279"/>
                <a:gd name="connsiteY67" fmla="*/ 380995 h 2954717"/>
                <a:gd name="connsiteX68" fmla="*/ 2539883 w 3024279"/>
                <a:gd name="connsiteY68" fmla="*/ 330530 h 2954717"/>
                <a:gd name="connsiteX69" fmla="*/ 2590345 w 3024279"/>
                <a:gd name="connsiteY69" fmla="*/ 296887 h 2954717"/>
                <a:gd name="connsiteX70" fmla="*/ 2615575 w 3024279"/>
                <a:gd name="connsiteY70" fmla="*/ 288476 h 2954717"/>
                <a:gd name="connsiteX71" fmla="*/ 2666036 w 3024279"/>
                <a:gd name="connsiteY71" fmla="*/ 254833 h 2954717"/>
                <a:gd name="connsiteX72" fmla="*/ 2750138 w 3024279"/>
                <a:gd name="connsiteY72" fmla="*/ 238011 h 2954717"/>
                <a:gd name="connsiteX73" fmla="*/ 2766959 w 3024279"/>
                <a:gd name="connsiteY73" fmla="*/ 212778 h 2954717"/>
                <a:gd name="connsiteX74" fmla="*/ 2817420 w 3024279"/>
                <a:gd name="connsiteY74" fmla="*/ 170724 h 2954717"/>
                <a:gd name="connsiteX75" fmla="*/ 2834241 w 3024279"/>
                <a:gd name="connsiteY75" fmla="*/ 153902 h 2954717"/>
                <a:gd name="connsiteX76" fmla="*/ 2842651 w 3024279"/>
                <a:gd name="connsiteY76" fmla="*/ 128670 h 2954717"/>
                <a:gd name="connsiteX77" fmla="*/ 2918343 w 3024279"/>
                <a:gd name="connsiteY77" fmla="*/ 61383 h 2954717"/>
                <a:gd name="connsiteX78" fmla="*/ 2943573 w 3024279"/>
                <a:gd name="connsiteY78" fmla="*/ 52972 h 2954717"/>
                <a:gd name="connsiteX79" fmla="*/ 2985624 w 3024279"/>
                <a:gd name="connsiteY79" fmla="*/ 19329 h 2954717"/>
                <a:gd name="connsiteX80" fmla="*/ 3019265 w 3024279"/>
                <a:gd name="connsiteY80" fmla="*/ 2507 h 2954717"/>
                <a:gd name="connsiteX81" fmla="*/ 3019265 w 3024279"/>
                <a:gd name="connsiteY81" fmla="*/ 2507 h 2954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3024279" h="2954717">
                  <a:moveTo>
                    <a:pt x="0" y="2954717"/>
                  </a:moveTo>
                  <a:cubicBezTo>
                    <a:pt x="2803" y="2778089"/>
                    <a:pt x="737" y="2601317"/>
                    <a:pt x="8410" y="2424833"/>
                  </a:cubicBezTo>
                  <a:cubicBezTo>
                    <a:pt x="9344" y="2403350"/>
                    <a:pt x="28970" y="2372493"/>
                    <a:pt x="33641" y="2349135"/>
                  </a:cubicBezTo>
                  <a:cubicBezTo>
                    <a:pt x="37625" y="2329215"/>
                    <a:pt x="53074" y="2248491"/>
                    <a:pt x="58872" y="2239794"/>
                  </a:cubicBezTo>
                  <a:cubicBezTo>
                    <a:pt x="78799" y="2209901"/>
                    <a:pt x="98206" y="2178977"/>
                    <a:pt x="126153" y="2155686"/>
                  </a:cubicBezTo>
                  <a:cubicBezTo>
                    <a:pt x="133918" y="2149215"/>
                    <a:pt x="142974" y="2144471"/>
                    <a:pt x="151384" y="2138864"/>
                  </a:cubicBezTo>
                  <a:cubicBezTo>
                    <a:pt x="159794" y="2127649"/>
                    <a:pt x="168467" y="2116627"/>
                    <a:pt x="176614" y="2105220"/>
                  </a:cubicBezTo>
                  <a:cubicBezTo>
                    <a:pt x="182489" y="2096994"/>
                    <a:pt x="186288" y="2087136"/>
                    <a:pt x="193435" y="2079988"/>
                  </a:cubicBezTo>
                  <a:cubicBezTo>
                    <a:pt x="200582" y="2072840"/>
                    <a:pt x="210256" y="2068773"/>
                    <a:pt x="218666" y="2063166"/>
                  </a:cubicBezTo>
                  <a:cubicBezTo>
                    <a:pt x="221469" y="2054755"/>
                    <a:pt x="222771" y="2045684"/>
                    <a:pt x="227076" y="2037934"/>
                  </a:cubicBezTo>
                  <a:cubicBezTo>
                    <a:pt x="235810" y="2022212"/>
                    <a:pt x="271248" y="1971465"/>
                    <a:pt x="285947" y="1953825"/>
                  </a:cubicBezTo>
                  <a:cubicBezTo>
                    <a:pt x="291023" y="1947733"/>
                    <a:pt x="297815" y="1943195"/>
                    <a:pt x="302768" y="1937003"/>
                  </a:cubicBezTo>
                  <a:cubicBezTo>
                    <a:pt x="309082" y="1929110"/>
                    <a:pt x="313117" y="1919537"/>
                    <a:pt x="319588" y="1911771"/>
                  </a:cubicBezTo>
                  <a:cubicBezTo>
                    <a:pt x="344292" y="1882124"/>
                    <a:pt x="360113" y="1876341"/>
                    <a:pt x="395280" y="1852895"/>
                  </a:cubicBezTo>
                  <a:cubicBezTo>
                    <a:pt x="403690" y="1847288"/>
                    <a:pt x="411470" y="1840594"/>
                    <a:pt x="420511" y="1836073"/>
                  </a:cubicBezTo>
                  <a:cubicBezTo>
                    <a:pt x="472229" y="1810211"/>
                    <a:pt x="443725" y="1826203"/>
                    <a:pt x="504613" y="1785608"/>
                  </a:cubicBezTo>
                  <a:lnTo>
                    <a:pt x="529843" y="1768786"/>
                  </a:lnTo>
                  <a:cubicBezTo>
                    <a:pt x="538253" y="1763179"/>
                    <a:pt x="547927" y="1759113"/>
                    <a:pt x="555074" y="1751965"/>
                  </a:cubicBezTo>
                  <a:cubicBezTo>
                    <a:pt x="563484" y="1743554"/>
                    <a:pt x="573003" y="1736121"/>
                    <a:pt x="580305" y="1726732"/>
                  </a:cubicBezTo>
                  <a:cubicBezTo>
                    <a:pt x="592716" y="1710774"/>
                    <a:pt x="599650" y="1690563"/>
                    <a:pt x="613945" y="1676267"/>
                  </a:cubicBezTo>
                  <a:cubicBezTo>
                    <a:pt x="654560" y="1635650"/>
                    <a:pt x="605148" y="1687264"/>
                    <a:pt x="647586" y="1634213"/>
                  </a:cubicBezTo>
                  <a:cubicBezTo>
                    <a:pt x="652539" y="1628021"/>
                    <a:pt x="658800" y="1622998"/>
                    <a:pt x="664407" y="1617391"/>
                  </a:cubicBezTo>
                  <a:cubicBezTo>
                    <a:pt x="670014" y="1606176"/>
                    <a:pt x="673395" y="1593538"/>
                    <a:pt x="681227" y="1583747"/>
                  </a:cubicBezTo>
                  <a:cubicBezTo>
                    <a:pt x="696087" y="1565171"/>
                    <a:pt x="714868" y="1550104"/>
                    <a:pt x="731688" y="1533282"/>
                  </a:cubicBezTo>
                  <a:cubicBezTo>
                    <a:pt x="740098" y="1524871"/>
                    <a:pt x="750322" y="1517947"/>
                    <a:pt x="756919" y="1508050"/>
                  </a:cubicBezTo>
                  <a:cubicBezTo>
                    <a:pt x="798680" y="1445401"/>
                    <a:pt x="745007" y="1522346"/>
                    <a:pt x="798970" y="1457585"/>
                  </a:cubicBezTo>
                  <a:cubicBezTo>
                    <a:pt x="805441" y="1449819"/>
                    <a:pt x="809476" y="1440246"/>
                    <a:pt x="815790" y="1432352"/>
                  </a:cubicBezTo>
                  <a:cubicBezTo>
                    <a:pt x="820743" y="1426160"/>
                    <a:pt x="827535" y="1421622"/>
                    <a:pt x="832611" y="1415530"/>
                  </a:cubicBezTo>
                  <a:cubicBezTo>
                    <a:pt x="841584" y="1404761"/>
                    <a:pt x="848868" y="1392656"/>
                    <a:pt x="857841" y="1381887"/>
                  </a:cubicBezTo>
                  <a:cubicBezTo>
                    <a:pt x="862917" y="1375795"/>
                    <a:pt x="869709" y="1371257"/>
                    <a:pt x="874662" y="1365065"/>
                  </a:cubicBezTo>
                  <a:cubicBezTo>
                    <a:pt x="880976" y="1357172"/>
                    <a:pt x="885011" y="1347599"/>
                    <a:pt x="891482" y="1339833"/>
                  </a:cubicBezTo>
                  <a:cubicBezTo>
                    <a:pt x="903132" y="1325852"/>
                    <a:pt x="924432" y="1305562"/>
                    <a:pt x="941944" y="1297778"/>
                  </a:cubicBezTo>
                  <a:cubicBezTo>
                    <a:pt x="958146" y="1290577"/>
                    <a:pt x="992405" y="1280957"/>
                    <a:pt x="992405" y="1280957"/>
                  </a:cubicBezTo>
                  <a:cubicBezTo>
                    <a:pt x="1000815" y="1275350"/>
                    <a:pt x="1008594" y="1268656"/>
                    <a:pt x="1017635" y="1264135"/>
                  </a:cubicBezTo>
                  <a:cubicBezTo>
                    <a:pt x="1055568" y="1245167"/>
                    <a:pt x="1031941" y="1269034"/>
                    <a:pt x="1068097" y="1238902"/>
                  </a:cubicBezTo>
                  <a:cubicBezTo>
                    <a:pt x="1077234" y="1231287"/>
                    <a:pt x="1083431" y="1220268"/>
                    <a:pt x="1093327" y="1213670"/>
                  </a:cubicBezTo>
                  <a:cubicBezTo>
                    <a:pt x="1100703" y="1208752"/>
                    <a:pt x="1110808" y="1209565"/>
                    <a:pt x="1118558" y="1205259"/>
                  </a:cubicBezTo>
                  <a:cubicBezTo>
                    <a:pt x="1205314" y="1157058"/>
                    <a:pt x="1137159" y="1182237"/>
                    <a:pt x="1194250" y="1163205"/>
                  </a:cubicBezTo>
                  <a:cubicBezTo>
                    <a:pt x="1234231" y="1136548"/>
                    <a:pt x="1209892" y="1149579"/>
                    <a:pt x="1269942" y="1129561"/>
                  </a:cubicBezTo>
                  <a:lnTo>
                    <a:pt x="1295172" y="1121151"/>
                  </a:lnTo>
                  <a:cubicBezTo>
                    <a:pt x="1335155" y="1094494"/>
                    <a:pt x="1310814" y="1107526"/>
                    <a:pt x="1370864" y="1087507"/>
                  </a:cubicBezTo>
                  <a:cubicBezTo>
                    <a:pt x="1379274" y="1084703"/>
                    <a:pt x="1388719" y="1084014"/>
                    <a:pt x="1396095" y="1079096"/>
                  </a:cubicBezTo>
                  <a:cubicBezTo>
                    <a:pt x="1433219" y="1054345"/>
                    <a:pt x="1411414" y="1064257"/>
                    <a:pt x="1463376" y="1053864"/>
                  </a:cubicBezTo>
                  <a:lnTo>
                    <a:pt x="1505428" y="1011809"/>
                  </a:lnTo>
                  <a:cubicBezTo>
                    <a:pt x="1513838" y="1003398"/>
                    <a:pt x="1523522" y="996092"/>
                    <a:pt x="1530658" y="986577"/>
                  </a:cubicBezTo>
                  <a:cubicBezTo>
                    <a:pt x="1539068" y="975362"/>
                    <a:pt x="1548114" y="964597"/>
                    <a:pt x="1555889" y="952933"/>
                  </a:cubicBezTo>
                  <a:cubicBezTo>
                    <a:pt x="1564956" y="939331"/>
                    <a:pt x="1571618" y="924182"/>
                    <a:pt x="1581119" y="910879"/>
                  </a:cubicBezTo>
                  <a:cubicBezTo>
                    <a:pt x="1585728" y="904426"/>
                    <a:pt x="1592987" y="900249"/>
                    <a:pt x="1597940" y="894057"/>
                  </a:cubicBezTo>
                  <a:cubicBezTo>
                    <a:pt x="1604254" y="886164"/>
                    <a:pt x="1609153" y="877236"/>
                    <a:pt x="1614760" y="868825"/>
                  </a:cubicBezTo>
                  <a:cubicBezTo>
                    <a:pt x="1617563" y="860414"/>
                    <a:pt x="1618703" y="851250"/>
                    <a:pt x="1623170" y="843592"/>
                  </a:cubicBezTo>
                  <a:cubicBezTo>
                    <a:pt x="1638449" y="817397"/>
                    <a:pt x="1673632" y="767895"/>
                    <a:pt x="1673632" y="767895"/>
                  </a:cubicBezTo>
                  <a:cubicBezTo>
                    <a:pt x="1679883" y="749141"/>
                    <a:pt x="1686737" y="724609"/>
                    <a:pt x="1698862" y="709019"/>
                  </a:cubicBezTo>
                  <a:cubicBezTo>
                    <a:pt x="1698873" y="709005"/>
                    <a:pt x="1757165" y="650711"/>
                    <a:pt x="1766144" y="641732"/>
                  </a:cubicBezTo>
                  <a:cubicBezTo>
                    <a:pt x="1774554" y="633321"/>
                    <a:pt x="1779642" y="618455"/>
                    <a:pt x="1791375" y="616499"/>
                  </a:cubicBezTo>
                  <a:lnTo>
                    <a:pt x="1841836" y="608088"/>
                  </a:lnTo>
                  <a:cubicBezTo>
                    <a:pt x="1855900" y="605531"/>
                    <a:pt x="1869646" y="600916"/>
                    <a:pt x="1883887" y="599678"/>
                  </a:cubicBezTo>
                  <a:cubicBezTo>
                    <a:pt x="1934236" y="595300"/>
                    <a:pt x="1984810" y="594071"/>
                    <a:pt x="2035271" y="591267"/>
                  </a:cubicBezTo>
                  <a:cubicBezTo>
                    <a:pt x="2042224" y="590108"/>
                    <a:pt x="2148046" y="573584"/>
                    <a:pt x="2178244" y="566034"/>
                  </a:cubicBezTo>
                  <a:cubicBezTo>
                    <a:pt x="2186845" y="563884"/>
                    <a:pt x="2194951" y="560059"/>
                    <a:pt x="2203475" y="557623"/>
                  </a:cubicBezTo>
                  <a:cubicBezTo>
                    <a:pt x="2214589" y="554447"/>
                    <a:pt x="2225902" y="552016"/>
                    <a:pt x="2237116" y="549212"/>
                  </a:cubicBezTo>
                  <a:cubicBezTo>
                    <a:pt x="2245526" y="543605"/>
                    <a:pt x="2253056" y="536373"/>
                    <a:pt x="2262346" y="532391"/>
                  </a:cubicBezTo>
                  <a:cubicBezTo>
                    <a:pt x="2272970" y="527838"/>
                    <a:pt x="2284873" y="527156"/>
                    <a:pt x="2295987" y="523980"/>
                  </a:cubicBezTo>
                  <a:cubicBezTo>
                    <a:pt x="2304511" y="521544"/>
                    <a:pt x="2312808" y="518373"/>
                    <a:pt x="2321218" y="515569"/>
                  </a:cubicBezTo>
                  <a:cubicBezTo>
                    <a:pt x="2374663" y="462118"/>
                    <a:pt x="2315362" y="519046"/>
                    <a:pt x="2380089" y="465104"/>
                  </a:cubicBezTo>
                  <a:cubicBezTo>
                    <a:pt x="2386181" y="460027"/>
                    <a:pt x="2390110" y="452362"/>
                    <a:pt x="2396910" y="448282"/>
                  </a:cubicBezTo>
                  <a:cubicBezTo>
                    <a:pt x="2404512" y="443721"/>
                    <a:pt x="2414211" y="443836"/>
                    <a:pt x="2422140" y="439871"/>
                  </a:cubicBezTo>
                  <a:cubicBezTo>
                    <a:pt x="2431181" y="435350"/>
                    <a:pt x="2438961" y="428657"/>
                    <a:pt x="2447371" y="423050"/>
                  </a:cubicBezTo>
                  <a:cubicBezTo>
                    <a:pt x="2482030" y="371056"/>
                    <a:pt x="2443549" y="421775"/>
                    <a:pt x="2489422" y="380995"/>
                  </a:cubicBezTo>
                  <a:cubicBezTo>
                    <a:pt x="2507201" y="365190"/>
                    <a:pt x="2520090" y="343726"/>
                    <a:pt x="2539883" y="330530"/>
                  </a:cubicBezTo>
                  <a:cubicBezTo>
                    <a:pt x="2556704" y="319316"/>
                    <a:pt x="2571166" y="303281"/>
                    <a:pt x="2590345" y="296887"/>
                  </a:cubicBezTo>
                  <a:cubicBezTo>
                    <a:pt x="2598755" y="294083"/>
                    <a:pt x="2607826" y="292782"/>
                    <a:pt x="2615575" y="288476"/>
                  </a:cubicBezTo>
                  <a:cubicBezTo>
                    <a:pt x="2633247" y="278658"/>
                    <a:pt x="2646095" y="258157"/>
                    <a:pt x="2666036" y="254833"/>
                  </a:cubicBezTo>
                  <a:cubicBezTo>
                    <a:pt x="2727899" y="244522"/>
                    <a:pt x="2699955" y="250558"/>
                    <a:pt x="2750138" y="238011"/>
                  </a:cubicBezTo>
                  <a:cubicBezTo>
                    <a:pt x="2755745" y="229600"/>
                    <a:pt x="2759811" y="219926"/>
                    <a:pt x="2766959" y="212778"/>
                  </a:cubicBezTo>
                  <a:cubicBezTo>
                    <a:pt x="2782441" y="197295"/>
                    <a:pt x="2800942" y="185143"/>
                    <a:pt x="2817420" y="170724"/>
                  </a:cubicBezTo>
                  <a:cubicBezTo>
                    <a:pt x="2823388" y="165502"/>
                    <a:pt x="2828634" y="159509"/>
                    <a:pt x="2834241" y="153902"/>
                  </a:cubicBezTo>
                  <a:cubicBezTo>
                    <a:pt x="2837044" y="145491"/>
                    <a:pt x="2837208" y="135668"/>
                    <a:pt x="2842651" y="128670"/>
                  </a:cubicBezTo>
                  <a:cubicBezTo>
                    <a:pt x="2856836" y="110431"/>
                    <a:pt x="2891771" y="74670"/>
                    <a:pt x="2918343" y="61383"/>
                  </a:cubicBezTo>
                  <a:cubicBezTo>
                    <a:pt x="2926272" y="57418"/>
                    <a:pt x="2935163" y="55776"/>
                    <a:pt x="2943573" y="52972"/>
                  </a:cubicBezTo>
                  <a:cubicBezTo>
                    <a:pt x="2959218" y="37326"/>
                    <a:pt x="2964405" y="29939"/>
                    <a:pt x="2985624" y="19329"/>
                  </a:cubicBezTo>
                  <a:cubicBezTo>
                    <a:pt x="3024279" y="0"/>
                    <a:pt x="3000265" y="21509"/>
                    <a:pt x="3019265" y="2507"/>
                  </a:cubicBezTo>
                  <a:lnTo>
                    <a:pt x="3019265" y="2507"/>
                  </a:lnTo>
                </a:path>
              </a:pathLst>
            </a:custGeom>
            <a:noFill/>
            <a:ln w="76200" cap="flat" cmpd="sng" algn="ctr">
              <a:solidFill>
                <a:srgbClr val="BBE0E3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5290022" y="4701667"/>
              <a:ext cx="1042866" cy="958838"/>
            </a:xfrm>
            <a:custGeom>
              <a:avLst/>
              <a:gdLst>
                <a:gd name="connsiteX0" fmla="*/ 1042866 w 1042866"/>
                <a:gd name="connsiteY0" fmla="*/ 958838 h 958838"/>
                <a:gd name="connsiteX1" fmla="*/ 992404 w 1042866"/>
                <a:gd name="connsiteY1" fmla="*/ 883140 h 958838"/>
                <a:gd name="connsiteX2" fmla="*/ 950353 w 1042866"/>
                <a:gd name="connsiteY2" fmla="*/ 832675 h 958838"/>
                <a:gd name="connsiteX3" fmla="*/ 916712 w 1042866"/>
                <a:gd name="connsiteY3" fmla="*/ 799031 h 958838"/>
                <a:gd name="connsiteX4" fmla="*/ 899892 w 1042866"/>
                <a:gd name="connsiteY4" fmla="*/ 773799 h 958838"/>
                <a:gd name="connsiteX5" fmla="*/ 832610 w 1042866"/>
                <a:gd name="connsiteY5" fmla="*/ 714923 h 958838"/>
                <a:gd name="connsiteX6" fmla="*/ 782149 w 1042866"/>
                <a:gd name="connsiteY6" fmla="*/ 656047 h 958838"/>
                <a:gd name="connsiteX7" fmla="*/ 748508 w 1042866"/>
                <a:gd name="connsiteY7" fmla="*/ 613993 h 958838"/>
                <a:gd name="connsiteX8" fmla="*/ 740098 w 1042866"/>
                <a:gd name="connsiteY8" fmla="*/ 588760 h 958838"/>
                <a:gd name="connsiteX9" fmla="*/ 672816 w 1042866"/>
                <a:gd name="connsiteY9" fmla="*/ 513062 h 958838"/>
                <a:gd name="connsiteX10" fmla="*/ 630765 w 1042866"/>
                <a:gd name="connsiteY10" fmla="*/ 496241 h 958838"/>
                <a:gd name="connsiteX11" fmla="*/ 580304 w 1042866"/>
                <a:gd name="connsiteY11" fmla="*/ 471008 h 958838"/>
                <a:gd name="connsiteX12" fmla="*/ 462561 w 1042866"/>
                <a:gd name="connsiteY12" fmla="*/ 428954 h 958838"/>
                <a:gd name="connsiteX13" fmla="*/ 428920 w 1042866"/>
                <a:gd name="connsiteY13" fmla="*/ 412132 h 958838"/>
                <a:gd name="connsiteX14" fmla="*/ 395279 w 1042866"/>
                <a:gd name="connsiteY14" fmla="*/ 386900 h 958838"/>
                <a:gd name="connsiteX15" fmla="*/ 370049 w 1042866"/>
                <a:gd name="connsiteY15" fmla="*/ 370078 h 958838"/>
                <a:gd name="connsiteX16" fmla="*/ 361639 w 1042866"/>
                <a:gd name="connsiteY16" fmla="*/ 344845 h 958838"/>
                <a:gd name="connsiteX17" fmla="*/ 344818 w 1042866"/>
                <a:gd name="connsiteY17" fmla="*/ 277559 h 958838"/>
                <a:gd name="connsiteX18" fmla="*/ 0 w 1042866"/>
                <a:gd name="connsiteY18" fmla="*/ 0 h 958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42866" h="958838">
                  <a:moveTo>
                    <a:pt x="1042866" y="958838"/>
                  </a:moveTo>
                  <a:cubicBezTo>
                    <a:pt x="1026045" y="933605"/>
                    <a:pt x="1011817" y="906437"/>
                    <a:pt x="992404" y="883140"/>
                  </a:cubicBezTo>
                  <a:cubicBezTo>
                    <a:pt x="978387" y="866318"/>
                    <a:pt x="965000" y="848951"/>
                    <a:pt x="950353" y="832675"/>
                  </a:cubicBezTo>
                  <a:cubicBezTo>
                    <a:pt x="939744" y="820887"/>
                    <a:pt x="927033" y="811073"/>
                    <a:pt x="916712" y="799031"/>
                  </a:cubicBezTo>
                  <a:cubicBezTo>
                    <a:pt x="910134" y="791356"/>
                    <a:pt x="907039" y="780947"/>
                    <a:pt x="899892" y="773799"/>
                  </a:cubicBezTo>
                  <a:cubicBezTo>
                    <a:pt x="822576" y="696477"/>
                    <a:pt x="911222" y="806644"/>
                    <a:pt x="832610" y="714923"/>
                  </a:cubicBezTo>
                  <a:cubicBezTo>
                    <a:pt x="755760" y="625257"/>
                    <a:pt x="903318" y="777223"/>
                    <a:pt x="782149" y="656047"/>
                  </a:cubicBezTo>
                  <a:cubicBezTo>
                    <a:pt x="761010" y="592622"/>
                    <a:pt x="791985" y="668342"/>
                    <a:pt x="748508" y="613993"/>
                  </a:cubicBezTo>
                  <a:cubicBezTo>
                    <a:pt x="742970" y="607070"/>
                    <a:pt x="744496" y="596458"/>
                    <a:pt x="740098" y="588760"/>
                  </a:cubicBezTo>
                  <a:cubicBezTo>
                    <a:pt x="730763" y="572423"/>
                    <a:pt x="685477" y="518127"/>
                    <a:pt x="672816" y="513062"/>
                  </a:cubicBezTo>
                  <a:cubicBezTo>
                    <a:pt x="658799" y="507455"/>
                    <a:pt x="644508" y="502488"/>
                    <a:pt x="630765" y="496241"/>
                  </a:cubicBezTo>
                  <a:cubicBezTo>
                    <a:pt x="613645" y="488459"/>
                    <a:pt x="597765" y="477993"/>
                    <a:pt x="580304" y="471008"/>
                  </a:cubicBezTo>
                  <a:cubicBezTo>
                    <a:pt x="472835" y="428017"/>
                    <a:pt x="539213" y="463025"/>
                    <a:pt x="462561" y="428954"/>
                  </a:cubicBezTo>
                  <a:cubicBezTo>
                    <a:pt x="451104" y="423862"/>
                    <a:pt x="439552" y="418777"/>
                    <a:pt x="428920" y="412132"/>
                  </a:cubicBezTo>
                  <a:cubicBezTo>
                    <a:pt x="417034" y="404702"/>
                    <a:pt x="406685" y="395048"/>
                    <a:pt x="395279" y="386900"/>
                  </a:cubicBezTo>
                  <a:cubicBezTo>
                    <a:pt x="387054" y="381025"/>
                    <a:pt x="378459" y="375685"/>
                    <a:pt x="370049" y="370078"/>
                  </a:cubicBezTo>
                  <a:cubicBezTo>
                    <a:pt x="367246" y="361667"/>
                    <a:pt x="363225" y="353568"/>
                    <a:pt x="361639" y="344845"/>
                  </a:cubicBezTo>
                  <a:cubicBezTo>
                    <a:pt x="348900" y="274777"/>
                    <a:pt x="376325" y="277559"/>
                    <a:pt x="344818" y="277559"/>
                  </a:cubicBezTo>
                  <a:lnTo>
                    <a:pt x="0" y="0"/>
                  </a:lnTo>
                </a:path>
              </a:pathLst>
            </a:custGeom>
            <a:noFill/>
            <a:ln w="76200" cap="flat" cmpd="sng" algn="ctr">
              <a:solidFill>
                <a:srgbClr val="BBE0E3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2548293" y="2304574"/>
              <a:ext cx="1261532" cy="790620"/>
            </a:xfrm>
            <a:custGeom>
              <a:avLst/>
              <a:gdLst>
                <a:gd name="connsiteX0" fmla="*/ 0 w 1261532"/>
                <a:gd name="connsiteY0" fmla="*/ 0 h 790620"/>
                <a:gd name="connsiteX1" fmla="*/ 756919 w 1261532"/>
                <a:gd name="connsiteY1" fmla="*/ 378488 h 790620"/>
                <a:gd name="connsiteX2" fmla="*/ 1261532 w 1261532"/>
                <a:gd name="connsiteY2" fmla="*/ 790620 h 790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1532" h="790620">
                  <a:moveTo>
                    <a:pt x="0" y="0"/>
                  </a:moveTo>
                  <a:cubicBezTo>
                    <a:pt x="251738" y="127293"/>
                    <a:pt x="474828" y="378488"/>
                    <a:pt x="756919" y="378488"/>
                  </a:cubicBezTo>
                  <a:lnTo>
                    <a:pt x="1261532" y="790620"/>
                  </a:lnTo>
                </a:path>
              </a:pathLst>
            </a:custGeom>
            <a:noFill/>
            <a:ln w="76200" cap="flat" cmpd="sng" algn="ctr">
              <a:solidFill>
                <a:srgbClr val="BBE0E3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835582" y="3272135"/>
            <a:ext cx="479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W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10400" y="3957935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S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24600" y="3733800"/>
            <a:ext cx="304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J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80732" y="3957935"/>
            <a:ext cx="37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T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62800" y="35052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96000" y="1676400"/>
            <a:ext cx="10688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=10,000mas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28600"/>
            <a:ext cx="8458200" cy="1143000"/>
          </a:xfrm>
        </p:spPr>
        <p:txBody>
          <a:bodyPr/>
          <a:lstStyle/>
          <a:p>
            <a:r>
              <a:rPr lang="en-US" dirty="0" smtClean="0"/>
              <a:t>Flare Electrodynamics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 vii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Frascati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04CD-93D4-D147-8F3A-980B0737F5B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3429000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High energy particles carry the current?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Electron “synchrotron” radiation in uniform B</a:t>
            </a:r>
          </a:p>
          <a:p>
            <a:pPr lvl="1">
              <a:buFont typeface="Arial"/>
              <a:buChar char="•"/>
            </a:pPr>
            <a:r>
              <a:rPr lang="en-US" b="1" dirty="0" smtClean="0">
                <a:solidFill>
                  <a:srgbClr val="008000"/>
                </a:solidFill>
                <a:latin typeface="Symbol" charset="2"/>
                <a:cs typeface="Symbol" charset="2"/>
              </a:rPr>
              <a:t>E</a:t>
            </a:r>
            <a:r>
              <a:rPr lang="en-US" b="1" dirty="0" smtClean="0">
                <a:solidFill>
                  <a:srgbClr val="008000"/>
                </a:solidFill>
              </a:rPr>
              <a:t>~2B</a:t>
            </a:r>
            <a:r>
              <a:rPr lang="en-US" b="1" baseline="-25000" dirty="0" smtClean="0">
                <a:solidFill>
                  <a:srgbClr val="008000"/>
                </a:solidFill>
              </a:rPr>
              <a:t>-3</a:t>
            </a:r>
            <a:r>
              <a:rPr lang="en-US" b="1" baseline="30000" dirty="0" smtClean="0">
                <a:solidFill>
                  <a:srgbClr val="008000"/>
                </a:solidFill>
              </a:rPr>
              <a:t>-1/2</a:t>
            </a:r>
            <a:r>
              <a:rPr lang="en-US" b="1" dirty="0" smtClean="0">
                <a:solidFill>
                  <a:srgbClr val="008000"/>
                </a:solidFill>
              </a:rPr>
              <a:t>PeV; N</a:t>
            </a:r>
            <a:r>
              <a:rPr lang="en-US" b="1" baseline="-25000" dirty="0" smtClean="0">
                <a:solidFill>
                  <a:srgbClr val="008000"/>
                </a:solidFill>
              </a:rPr>
              <a:t>e</a:t>
            </a:r>
            <a:r>
              <a:rPr lang="en-US" b="1" dirty="0" smtClean="0">
                <a:solidFill>
                  <a:srgbClr val="008000"/>
                </a:solidFill>
              </a:rPr>
              <a:t>~4 </a:t>
            </a:r>
            <a:r>
              <a:rPr lang="en-US" b="1" dirty="0" err="1" smtClean="0">
                <a:solidFill>
                  <a:srgbClr val="008000"/>
                </a:solidFill>
              </a:rPr>
              <a:t>x</a:t>
            </a:r>
            <a:r>
              <a:rPr lang="en-US" b="1" dirty="0" smtClean="0">
                <a:solidFill>
                  <a:srgbClr val="008000"/>
                </a:solidFill>
              </a:rPr>
              <a:t> 10</a:t>
            </a:r>
            <a:r>
              <a:rPr lang="en-US" b="1" baseline="30000" dirty="0" smtClean="0">
                <a:solidFill>
                  <a:srgbClr val="008000"/>
                </a:solidFill>
              </a:rPr>
              <a:t>38</a:t>
            </a:r>
            <a:r>
              <a:rPr lang="en-US" b="1" dirty="0" smtClean="0">
                <a:solidFill>
                  <a:srgbClr val="008000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  <a:latin typeface="Symbol" charset="2"/>
                <a:cs typeface="Symbol" charset="2"/>
              </a:rPr>
              <a:t>DW/4p</a:t>
            </a:r>
            <a:r>
              <a:rPr lang="en-US" b="1" dirty="0" smtClean="0">
                <a:solidFill>
                  <a:srgbClr val="008000"/>
                </a:solidFill>
              </a:rPr>
              <a:t>); U</a:t>
            </a:r>
            <a:r>
              <a:rPr lang="en-US" b="1" baseline="-25000" dirty="0" smtClean="0">
                <a:solidFill>
                  <a:srgbClr val="008000"/>
                </a:solidFill>
              </a:rPr>
              <a:t>e</a:t>
            </a:r>
            <a:r>
              <a:rPr lang="en-US" b="1" dirty="0" smtClean="0">
                <a:solidFill>
                  <a:srgbClr val="008000"/>
                </a:solidFill>
              </a:rPr>
              <a:t>~10</a:t>
            </a:r>
            <a:r>
              <a:rPr lang="en-US" b="1" baseline="30000" dirty="0" smtClean="0">
                <a:solidFill>
                  <a:srgbClr val="008000"/>
                </a:solidFill>
              </a:rPr>
              <a:t>42</a:t>
            </a:r>
            <a:r>
              <a:rPr lang="en-US" b="1" dirty="0" smtClean="0">
                <a:solidFill>
                  <a:srgbClr val="008000"/>
                </a:solidFill>
              </a:rPr>
              <a:t>B</a:t>
            </a:r>
            <a:r>
              <a:rPr lang="en-US" b="1" baseline="-25000" dirty="0" smtClean="0">
                <a:solidFill>
                  <a:srgbClr val="008000"/>
                </a:solidFill>
              </a:rPr>
              <a:t>-3</a:t>
            </a:r>
            <a:r>
              <a:rPr lang="en-US" b="1" baseline="30000" dirty="0" smtClean="0">
                <a:solidFill>
                  <a:srgbClr val="008000"/>
                </a:solidFill>
              </a:rPr>
              <a:t>-3/2 </a:t>
            </a:r>
            <a:r>
              <a:rPr lang="en-US" b="1" dirty="0" smtClean="0">
                <a:solidFill>
                  <a:srgbClr val="008000"/>
                </a:solidFill>
              </a:rPr>
              <a:t>erg;</a:t>
            </a:r>
          </a:p>
          <a:p>
            <a:pPr lvl="1">
              <a:buFont typeface="Arial"/>
              <a:buChar char="•"/>
            </a:pPr>
            <a:r>
              <a:rPr lang="en-US" b="1" dirty="0" smtClean="0">
                <a:solidFill>
                  <a:srgbClr val="008000"/>
                </a:solidFill>
              </a:rPr>
              <a:t>r</a:t>
            </a:r>
            <a:r>
              <a:rPr lang="en-US" b="1" baseline="-25000" dirty="0" smtClean="0">
                <a:solidFill>
                  <a:srgbClr val="008000"/>
                </a:solidFill>
              </a:rPr>
              <a:t>L</a:t>
            </a:r>
            <a:r>
              <a:rPr lang="en-US" b="1" dirty="0" smtClean="0">
                <a:solidFill>
                  <a:srgbClr val="008000"/>
                </a:solidFill>
              </a:rPr>
              <a:t>~3B</a:t>
            </a:r>
            <a:r>
              <a:rPr lang="en-US" b="1" baseline="-25000" dirty="0" smtClean="0">
                <a:solidFill>
                  <a:srgbClr val="008000"/>
                </a:solidFill>
              </a:rPr>
              <a:t>-3</a:t>
            </a:r>
            <a:r>
              <a:rPr lang="en-US" b="1" baseline="30000" dirty="0" smtClean="0">
                <a:solidFill>
                  <a:srgbClr val="008000"/>
                </a:solidFill>
              </a:rPr>
              <a:t>-3/2 </a:t>
            </a:r>
            <a:r>
              <a:rPr lang="en-US" b="1" dirty="0" err="1" smtClean="0">
                <a:solidFill>
                  <a:srgbClr val="008000"/>
                </a:solidFill>
              </a:rPr>
              <a:t>lt</a:t>
            </a:r>
            <a:r>
              <a:rPr lang="en-US" b="1" dirty="0" smtClean="0">
                <a:solidFill>
                  <a:srgbClr val="008000"/>
                </a:solidFill>
              </a:rPr>
              <a:t> </a:t>
            </a:r>
            <a:r>
              <a:rPr lang="en-US" b="1" dirty="0" err="1" smtClean="0">
                <a:solidFill>
                  <a:srgbClr val="008000"/>
                </a:solidFill>
              </a:rPr>
              <a:t>d</a:t>
            </a:r>
            <a:r>
              <a:rPr lang="en-US" b="1" dirty="0" smtClean="0">
                <a:solidFill>
                  <a:srgbClr val="008000"/>
                </a:solidFill>
              </a:rPr>
              <a:t>; t</a:t>
            </a:r>
            <a:r>
              <a:rPr lang="en-US" b="1" baseline="-25000" dirty="0" smtClean="0">
                <a:solidFill>
                  <a:srgbClr val="008000"/>
                </a:solidFill>
              </a:rPr>
              <a:t>cool</a:t>
            </a:r>
            <a:r>
              <a:rPr lang="en-US" b="1" dirty="0" smtClean="0">
                <a:solidFill>
                  <a:srgbClr val="008000"/>
                </a:solidFill>
              </a:rPr>
              <a:t>~12B</a:t>
            </a:r>
            <a:r>
              <a:rPr lang="en-US" b="1" baseline="-25000" dirty="0" smtClean="0">
                <a:solidFill>
                  <a:srgbClr val="008000"/>
                </a:solidFill>
              </a:rPr>
              <a:t>-3</a:t>
            </a:r>
            <a:r>
              <a:rPr lang="en-US" b="1" baseline="30000" dirty="0" smtClean="0">
                <a:solidFill>
                  <a:srgbClr val="008000"/>
                </a:solidFill>
              </a:rPr>
              <a:t>-3/2</a:t>
            </a:r>
            <a:r>
              <a:rPr lang="en-US" b="1" dirty="0" smtClean="0">
                <a:solidFill>
                  <a:srgbClr val="008000"/>
                </a:solidFill>
              </a:rPr>
              <a:t> hr ~ 12</a:t>
            </a:r>
            <a:r>
              <a:rPr lang="en-US" b="1" baseline="30000" dirty="0" smtClean="0">
                <a:solidFill>
                  <a:srgbClr val="008000"/>
                </a:solidFill>
              </a:rPr>
              <a:t>o</a:t>
            </a:r>
          </a:p>
          <a:p>
            <a:pPr lvl="1">
              <a:buFont typeface="Arial"/>
              <a:buChar char="•"/>
            </a:pPr>
            <a:r>
              <a:rPr lang="en-US" b="1" dirty="0" smtClean="0">
                <a:solidFill>
                  <a:srgbClr val="008000"/>
                </a:solidFill>
              </a:rPr>
              <a:t>Compensate loss with E</a:t>
            </a:r>
            <a:r>
              <a:rPr lang="en-US" b="1" baseline="-25000" dirty="0" smtClean="0">
                <a:solidFill>
                  <a:srgbClr val="008000"/>
                </a:solidFill>
              </a:rPr>
              <a:t>||</a:t>
            </a:r>
            <a:r>
              <a:rPr lang="en-US" b="1" dirty="0" smtClean="0">
                <a:solidFill>
                  <a:srgbClr val="008000"/>
                </a:solidFill>
              </a:rPr>
              <a:t>~140Vm</a:t>
            </a:r>
            <a:r>
              <a:rPr lang="en-US" b="1" baseline="30000" dirty="0" smtClean="0">
                <a:solidFill>
                  <a:srgbClr val="008000"/>
                </a:solidFill>
              </a:rPr>
              <a:t>-1</a:t>
            </a:r>
            <a:r>
              <a:rPr lang="en-US" b="1" dirty="0" smtClean="0">
                <a:solidFill>
                  <a:srgbClr val="008000"/>
                </a:solidFill>
              </a:rPr>
              <a:t>~9B</a:t>
            </a:r>
            <a:r>
              <a:rPr lang="en-US" b="1" baseline="-25000" dirty="0" smtClean="0">
                <a:solidFill>
                  <a:srgbClr val="008000"/>
                </a:solidFill>
              </a:rPr>
              <a:t>-3</a:t>
            </a:r>
            <a:r>
              <a:rPr lang="en-US" b="1" baseline="30000" dirty="0" smtClean="0">
                <a:solidFill>
                  <a:srgbClr val="008000"/>
                </a:solidFill>
              </a:rPr>
              <a:t>-1/2 </a:t>
            </a:r>
            <a:r>
              <a:rPr lang="en-US" b="1" dirty="0" smtClean="0">
                <a:solidFill>
                  <a:srgbClr val="008000"/>
                </a:solidFill>
              </a:rPr>
              <a:t>PVr</a:t>
            </a:r>
            <a:r>
              <a:rPr lang="en-US" b="1" baseline="-25000" dirty="0" smtClean="0">
                <a:solidFill>
                  <a:srgbClr val="008000"/>
                </a:solidFill>
              </a:rPr>
              <a:t>L</a:t>
            </a:r>
            <a:r>
              <a:rPr lang="en-US" b="1" baseline="30000" dirty="0" smtClean="0">
                <a:solidFill>
                  <a:srgbClr val="008000"/>
                </a:solidFill>
              </a:rPr>
              <a:t>-1</a:t>
            </a:r>
            <a:r>
              <a:rPr lang="en-US" b="1" dirty="0" smtClean="0">
                <a:solidFill>
                  <a:srgbClr val="008000"/>
                </a:solidFill>
              </a:rPr>
              <a:t>~ 5B</a:t>
            </a:r>
          </a:p>
          <a:p>
            <a:pPr lvl="1">
              <a:buFont typeface="Arial"/>
              <a:buChar char="•"/>
            </a:pPr>
            <a:r>
              <a:rPr lang="en-US" b="1" dirty="0" smtClean="0">
                <a:solidFill>
                  <a:srgbClr val="008000"/>
                </a:solidFill>
              </a:rPr>
              <a:t>(U</a:t>
            </a:r>
            <a:r>
              <a:rPr lang="en-US" b="1" baseline="-25000" dirty="0" smtClean="0">
                <a:solidFill>
                  <a:srgbClr val="008000"/>
                </a:solidFill>
              </a:rPr>
              <a:t>e</a:t>
            </a:r>
            <a:r>
              <a:rPr lang="en-US" b="1" dirty="0" smtClean="0">
                <a:solidFill>
                  <a:srgbClr val="008000"/>
                </a:solidFill>
              </a:rPr>
              <a:t>/3P</a:t>
            </a:r>
            <a:r>
              <a:rPr lang="en-US" b="1" baseline="-25000" dirty="0" smtClean="0">
                <a:solidFill>
                  <a:srgbClr val="008000"/>
                </a:solidFill>
              </a:rPr>
              <a:t>neb</a:t>
            </a:r>
            <a:r>
              <a:rPr lang="en-US" b="1" dirty="0" smtClean="0">
                <a:solidFill>
                  <a:srgbClr val="008000"/>
                </a:solidFill>
              </a:rPr>
              <a:t>)</a:t>
            </a:r>
            <a:r>
              <a:rPr lang="en-US" b="1" baseline="30000" dirty="0" smtClean="0">
                <a:solidFill>
                  <a:srgbClr val="008000"/>
                </a:solidFill>
              </a:rPr>
              <a:t>1/3</a:t>
            </a:r>
            <a:r>
              <a:rPr lang="en-US" b="1" dirty="0" smtClean="0">
                <a:solidFill>
                  <a:srgbClr val="008000"/>
                </a:solidFill>
              </a:rPr>
              <a:t>~B</a:t>
            </a:r>
            <a:r>
              <a:rPr lang="en-US" b="1" baseline="-25000" dirty="0" smtClean="0">
                <a:solidFill>
                  <a:srgbClr val="008000"/>
                </a:solidFill>
              </a:rPr>
              <a:t>-3</a:t>
            </a:r>
            <a:r>
              <a:rPr lang="en-US" b="1" baseline="30000" dirty="0" smtClean="0">
                <a:solidFill>
                  <a:srgbClr val="008000"/>
                </a:solidFill>
              </a:rPr>
              <a:t> </a:t>
            </a:r>
            <a:r>
              <a:rPr lang="en-US" b="1" dirty="0" err="1" smtClean="0">
                <a:solidFill>
                  <a:srgbClr val="008000"/>
                </a:solidFill>
              </a:rPr>
              <a:t>r</a:t>
            </a:r>
            <a:r>
              <a:rPr lang="en-US" b="1" baseline="-25000" dirty="0" err="1" smtClean="0">
                <a:solidFill>
                  <a:srgbClr val="008000"/>
                </a:solidFill>
              </a:rPr>
              <a:t>L</a:t>
            </a:r>
            <a:r>
              <a:rPr lang="en-US" b="1" dirty="0" smtClean="0">
                <a:solidFill>
                  <a:srgbClr val="008000"/>
                </a:solidFill>
              </a:rPr>
              <a:t>; (U</a:t>
            </a:r>
            <a:r>
              <a:rPr lang="en-US" b="1" baseline="-25000" dirty="0" smtClean="0">
                <a:solidFill>
                  <a:srgbClr val="008000"/>
                </a:solidFill>
              </a:rPr>
              <a:t>f</a:t>
            </a:r>
            <a:r>
              <a:rPr lang="en-US" b="1" dirty="0" smtClean="0">
                <a:solidFill>
                  <a:srgbClr val="008000"/>
                </a:solidFill>
              </a:rPr>
              <a:t>/3P</a:t>
            </a:r>
            <a:r>
              <a:rPr lang="en-US" b="1" baseline="-25000" dirty="0" smtClean="0">
                <a:solidFill>
                  <a:srgbClr val="008000"/>
                </a:solidFill>
              </a:rPr>
              <a:t>neb</a:t>
            </a:r>
            <a:r>
              <a:rPr lang="en-US" b="1" dirty="0" smtClean="0">
                <a:solidFill>
                  <a:srgbClr val="008000"/>
                </a:solidFill>
              </a:rPr>
              <a:t>)</a:t>
            </a:r>
            <a:r>
              <a:rPr lang="en-US" b="1" baseline="30000" dirty="0" smtClean="0">
                <a:solidFill>
                  <a:srgbClr val="008000"/>
                </a:solidFill>
              </a:rPr>
              <a:t>1/3</a:t>
            </a:r>
            <a:r>
              <a:rPr lang="en-US" b="1" dirty="0" smtClean="0">
                <a:solidFill>
                  <a:srgbClr val="008000"/>
                </a:solidFill>
              </a:rPr>
              <a:t>~10B</a:t>
            </a:r>
            <a:r>
              <a:rPr lang="en-US" b="1" baseline="-25000" dirty="0" smtClean="0">
                <a:solidFill>
                  <a:srgbClr val="008000"/>
                </a:solidFill>
              </a:rPr>
              <a:t>-3</a:t>
            </a:r>
            <a:r>
              <a:rPr lang="en-US" b="1" baseline="30000" dirty="0" smtClean="0">
                <a:solidFill>
                  <a:srgbClr val="008000"/>
                </a:solidFill>
              </a:rPr>
              <a:t> </a:t>
            </a:r>
            <a:r>
              <a:rPr lang="en-US" b="1" dirty="0" err="1" smtClean="0">
                <a:solidFill>
                  <a:srgbClr val="008000"/>
                </a:solidFill>
              </a:rPr>
              <a:t>r</a:t>
            </a:r>
            <a:r>
              <a:rPr lang="en-US" b="1" baseline="-25000" dirty="0" err="1" smtClean="0">
                <a:solidFill>
                  <a:srgbClr val="008000"/>
                </a:solidFill>
              </a:rPr>
              <a:t>L</a:t>
            </a:r>
            <a:r>
              <a:rPr lang="en-US" b="1" baseline="-25000" dirty="0" smtClean="0">
                <a:solidFill>
                  <a:srgbClr val="008000"/>
                </a:solidFill>
              </a:rPr>
              <a:t> </a:t>
            </a:r>
            <a:r>
              <a:rPr lang="en-US" b="1" dirty="0" smtClean="0">
                <a:solidFill>
                  <a:srgbClr val="008000"/>
                </a:solidFill>
              </a:rPr>
              <a:t>if isotropic</a:t>
            </a:r>
          </a:p>
          <a:p>
            <a:pPr lvl="1">
              <a:buFont typeface="Arial"/>
              <a:buChar char="•"/>
            </a:pPr>
            <a:r>
              <a:rPr lang="en-US" b="1" dirty="0" err="1" smtClean="0">
                <a:solidFill>
                  <a:srgbClr val="008000"/>
                </a:solidFill>
              </a:rPr>
              <a:t>t</a:t>
            </a:r>
            <a:r>
              <a:rPr lang="en-US" b="1" baseline="-25000" dirty="0" err="1" smtClean="0">
                <a:solidFill>
                  <a:srgbClr val="008000"/>
                </a:solidFill>
              </a:rPr>
              <a:t>var</a:t>
            </a:r>
            <a:r>
              <a:rPr lang="en-US" b="1" dirty="0" smtClean="0">
                <a:solidFill>
                  <a:srgbClr val="008000"/>
                </a:solidFill>
              </a:rPr>
              <a:t> &gt; 1 </a:t>
            </a:r>
            <a:r>
              <a:rPr lang="en-US" b="1" dirty="0" err="1" smtClean="0">
                <a:solidFill>
                  <a:srgbClr val="008000"/>
                </a:solidFill>
              </a:rPr>
              <a:t>d</a:t>
            </a:r>
            <a:r>
              <a:rPr lang="en-US" b="1" dirty="0" smtClean="0">
                <a:solidFill>
                  <a:srgbClr val="008000"/>
                </a:solidFill>
              </a:rPr>
              <a:t>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8346" y="869528"/>
            <a:ext cx="4305654" cy="25594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2000"/>
            <a:ext cx="3073400" cy="5969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95400"/>
            <a:ext cx="4648200" cy="812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057400"/>
            <a:ext cx="3797300" cy="990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971800"/>
            <a:ext cx="2755900" cy="5969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924800" y="914400"/>
            <a:ext cx="1207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0.01L</a:t>
            </a:r>
            <a:r>
              <a:rPr lang="en-US" baseline="-25000" dirty="0" smtClean="0"/>
              <a:t>neb</a:t>
            </a:r>
            <a:endParaRPr lang="en-US" baseline="-25000" dirty="0"/>
          </a:p>
        </p:txBody>
      </p:sp>
      <p:sp>
        <p:nvSpPr>
          <p:cNvPr id="17" name="TextBox 16"/>
          <p:cNvSpPr txBox="1"/>
          <p:nvPr/>
        </p:nvSpPr>
        <p:spPr>
          <a:xfrm>
            <a:off x="6324600" y="1595735"/>
            <a:ext cx="15192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</a:t>
            </a:r>
            <a:r>
              <a:rPr lang="en-US" baseline="-25000" dirty="0" smtClean="0"/>
              <a:t>var</a:t>
            </a:r>
            <a:r>
              <a:rPr lang="en-US" dirty="0" smtClean="0"/>
              <a:t>~1-10hr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5257801" cy="914400"/>
          </a:xfrm>
        </p:spPr>
        <p:txBody>
          <a:bodyPr/>
          <a:lstStyle/>
          <a:p>
            <a:r>
              <a:rPr lang="en-US" dirty="0" err="1" smtClean="0"/>
              <a:t>Radiative</a:t>
            </a:r>
            <a:r>
              <a:rPr lang="en-US" dirty="0" smtClean="0"/>
              <a:t> shocks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 vii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Frascati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5BC3-F800-E64C-8F57-DA3EBE530A1E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2000"/>
            <a:ext cx="5143500" cy="901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5730" y="0"/>
            <a:ext cx="3668270" cy="1720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638300"/>
            <a:ext cx="3911600" cy="1562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8053" y="1600200"/>
            <a:ext cx="3644046" cy="2819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4383829"/>
            <a:ext cx="3048000" cy="247417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53200" y="2057400"/>
            <a:ext cx="6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Symbol" charset="2"/>
                <a:cs typeface="Symbol" charset="2"/>
              </a:rPr>
              <a:t>s</a:t>
            </a:r>
            <a:r>
              <a:rPr lang="en-US" sz="2000" dirty="0" smtClean="0"/>
              <a:t>=1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6781800" y="4876800"/>
            <a:ext cx="11077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latin typeface="Symbol" charset="2"/>
                <a:cs typeface="Symbol" charset="2"/>
              </a:rPr>
              <a:t>s</a:t>
            </a:r>
            <a:r>
              <a:rPr lang="en-US" sz="1600" dirty="0" smtClean="0"/>
              <a:t>=100</a:t>
            </a:r>
          </a:p>
          <a:p>
            <a:r>
              <a:rPr lang="en-US" sz="1600" dirty="0" smtClean="0"/>
              <a:t>Cylindrical</a:t>
            </a:r>
          </a:p>
          <a:p>
            <a:r>
              <a:rPr lang="en-US" sz="1600" dirty="0" smtClean="0"/>
              <a:t>Angle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0" y="3200400"/>
            <a:ext cx="496802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No reflection; downstream dissipation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Symbol" charset="2"/>
                <a:cs typeface="Symbol" charset="2"/>
              </a:rPr>
              <a:t>g</a:t>
            </a:r>
            <a:r>
              <a:rPr lang="en-US" baseline="-25000" dirty="0" smtClean="0"/>
              <a:t>9</a:t>
            </a:r>
            <a:r>
              <a:rPr lang="en-US" dirty="0" smtClean="0"/>
              <a:t>=3; B=1mG</a:t>
            </a:r>
          </a:p>
          <a:p>
            <a:pPr>
              <a:buFont typeface="Arial"/>
              <a:buChar char="•"/>
            </a:pPr>
            <a:r>
              <a:rPr lang="en-US" dirty="0" smtClean="0"/>
              <a:t>Planar, cylindrical, ellipsoidal shocks</a:t>
            </a:r>
          </a:p>
          <a:p>
            <a:pPr>
              <a:buFont typeface="Arial"/>
              <a:buChar char="•"/>
            </a:pPr>
            <a:r>
              <a:rPr lang="en-US" dirty="0" smtClean="0"/>
              <a:t>Time-dependent shocks</a:t>
            </a:r>
          </a:p>
          <a:p>
            <a:pPr>
              <a:buFont typeface="Arial"/>
              <a:buChar char="•"/>
            </a:pPr>
            <a:r>
              <a:rPr lang="en-US" dirty="0" smtClean="0"/>
              <a:t>Relativistic shock motion</a:t>
            </a:r>
          </a:p>
          <a:p>
            <a:pPr>
              <a:buFont typeface="Arial"/>
              <a:buChar char="•"/>
            </a:pPr>
            <a:r>
              <a:rPr lang="en-US" dirty="0" smtClean="0"/>
              <a:t>Receding brightest</a:t>
            </a:r>
          </a:p>
          <a:p>
            <a:pPr>
              <a:buFont typeface="Arial"/>
              <a:buChar char="•"/>
            </a:pPr>
            <a:r>
              <a:rPr lang="en-US" dirty="0" smtClean="0"/>
              <a:t>Understand kinematics</a:t>
            </a:r>
          </a:p>
          <a:p>
            <a:pPr>
              <a:buFont typeface="Arial"/>
              <a:buChar char="•"/>
            </a:pPr>
            <a:endParaRPr lang="en-US" dirty="0" smtClean="0"/>
          </a:p>
          <a:p>
            <a:pPr lvl="1">
              <a:buFont typeface="Arial"/>
              <a:buChar char="•"/>
            </a:pP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3022" y="4343400"/>
            <a:ext cx="2853778" cy="25146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581400" y="4419600"/>
            <a:ext cx="9595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latin typeface="Symbol" charset="2"/>
                <a:cs typeface="Symbol" charset="2"/>
              </a:rPr>
              <a:t>s</a:t>
            </a:r>
            <a:r>
              <a:rPr lang="en-US" sz="1600" dirty="0" smtClean="0"/>
              <a:t>=100</a:t>
            </a:r>
          </a:p>
          <a:p>
            <a:r>
              <a:rPr lang="en-US" sz="1600" dirty="0" smtClean="0"/>
              <a:t>Spherical</a:t>
            </a:r>
          </a:p>
          <a:p>
            <a:r>
              <a:rPr lang="en-US" sz="1600" dirty="0" smtClean="0"/>
              <a:t>Moving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772400" cy="685800"/>
          </a:xfrm>
        </p:spPr>
        <p:txBody>
          <a:bodyPr/>
          <a:lstStyle/>
          <a:p>
            <a:r>
              <a:rPr lang="en-US" dirty="0" smtClean="0"/>
              <a:t>Particle drifts and current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04CD-93D4-D147-8F3A-980B0737F5B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780872"/>
            <a:ext cx="96494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Normal approach is to analyze particle orbits and deduce currents</a:t>
            </a:r>
          </a:p>
          <a:p>
            <a:r>
              <a:rPr lang="en-US" dirty="0" smtClean="0"/>
              <a:t>Can also start from static equilibrium and understand what is happening 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1701800"/>
            <a:ext cx="2032000" cy="431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4100" y="1600200"/>
            <a:ext cx="2578100" cy="6477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5400" y="2286000"/>
            <a:ext cx="2400300" cy="736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0200" y="2286000"/>
            <a:ext cx="6502400" cy="9017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524000" y="3200400"/>
            <a:ext cx="7175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Curvature  perpendicular magnetization  gradient  </a:t>
            </a:r>
            <a:r>
              <a:rPr lang="en-US" dirty="0" err="1" smtClean="0"/>
              <a:t>ExB</a:t>
            </a:r>
            <a:r>
              <a:rPr lang="en-US" dirty="0" smtClean="0"/>
              <a:t>            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3886200"/>
            <a:ext cx="9047970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Orbit, fluid approaches to Ohm’s law perpendicular to field are identical</a:t>
            </a:r>
          </a:p>
          <a:p>
            <a:r>
              <a:rPr lang="en-US" dirty="0" smtClean="0"/>
              <a:t>Parallel current requires additional physics </a:t>
            </a:r>
            <a:r>
              <a:rPr lang="en-US" dirty="0" err="1" smtClean="0"/>
              <a:t>eg</a:t>
            </a:r>
            <a:r>
              <a:rPr lang="en-US" dirty="0" smtClean="0"/>
              <a:t> wave-particle scattering</a:t>
            </a:r>
          </a:p>
          <a:p>
            <a:r>
              <a:rPr lang="en-US" dirty="0" smtClean="0"/>
              <a:t>A closely related approach is double adiabatic theory </a:t>
            </a:r>
            <a:endParaRPr lang="en-US" dirty="0"/>
          </a:p>
        </p:txBody>
      </p:sp>
      <p:graphicFrame>
        <p:nvGraphicFramePr>
          <p:cNvPr id="95234" name="Object 2"/>
          <p:cNvGraphicFramePr>
            <a:graphicFrameLocks noChangeAspect="1"/>
          </p:cNvGraphicFramePr>
          <p:nvPr/>
        </p:nvGraphicFramePr>
        <p:xfrm>
          <a:off x="762000" y="5181600"/>
          <a:ext cx="5092700" cy="1008062"/>
        </p:xfrm>
        <a:graphic>
          <a:graphicData uri="http://schemas.openxmlformats.org/presentationml/2006/ole">
            <p:oleObj spid="_x0000_s129026" name="Equation" r:id="rId8" imgW="2311400" imgH="457200" progId="Equation.3">
              <p:embed/>
            </p:oleObj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096000" y="5105400"/>
            <a:ext cx="1705665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Complete?</a:t>
            </a:r>
          </a:p>
          <a:p>
            <a:endParaRPr lang="en-US" dirty="0" smtClean="0"/>
          </a:p>
          <a:p>
            <a:r>
              <a:rPr lang="en-US" dirty="0" smtClean="0"/>
              <a:t>Incomplete?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 bwMode="auto">
          <a:xfrm>
            <a:off x="5638800" y="4572000"/>
            <a:ext cx="2438400" cy="2133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228600"/>
            <a:ext cx="7772400" cy="1143000"/>
          </a:xfrm>
        </p:spPr>
        <p:txBody>
          <a:bodyPr/>
          <a:lstStyle/>
          <a:p>
            <a:r>
              <a:rPr lang="en-US" dirty="0" smtClean="0"/>
              <a:t>Pinch Equilibrium?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533400"/>
            <a:ext cx="5791200" cy="5867400"/>
          </a:xfrm>
        </p:spPr>
        <p:txBody>
          <a:bodyPr/>
          <a:lstStyle/>
          <a:p>
            <a:r>
              <a:rPr lang="en-US" sz="2800" dirty="0" smtClean="0"/>
              <a:t>Resistance in line current</a:t>
            </a:r>
          </a:p>
          <a:p>
            <a:pPr lvl="1"/>
            <a:r>
              <a:rPr lang="en-US" sz="2400" dirty="0" smtClean="0"/>
              <a:t>Current carried by high energy particles </a:t>
            </a:r>
          </a:p>
          <a:p>
            <a:pPr lvl="1"/>
            <a:r>
              <a:rPr lang="en-US" sz="2400" dirty="0" smtClean="0"/>
              <a:t>Resistance due to radiation reaction</a:t>
            </a:r>
          </a:p>
          <a:p>
            <a:pPr lvl="1"/>
            <a:r>
              <a:rPr lang="en-US" sz="2400" dirty="0" smtClean="0"/>
              <a:t>Pairs undergo </a:t>
            </a:r>
            <a:r>
              <a:rPr lang="en-US" sz="2400" dirty="0" err="1" smtClean="0"/>
              <a:t>poloidal</a:t>
            </a:r>
            <a:r>
              <a:rPr lang="en-US" sz="2400" dirty="0" smtClean="0"/>
              <a:t> gyrations which radiate in all directions</a:t>
            </a:r>
          </a:p>
          <a:p>
            <a:pPr lvl="1"/>
            <a:r>
              <a:rPr lang="en-US" sz="2400" dirty="0" smtClean="0"/>
              <a:t>Relativistic drift along direction of current - Jet!!</a:t>
            </a:r>
          </a:p>
          <a:p>
            <a:pPr lvl="1"/>
            <a:r>
              <a:rPr lang="en-US" sz="2400" dirty="0" smtClean="0"/>
              <a:t>Compose current from orbits self-consistently</a:t>
            </a:r>
          </a:p>
          <a:p>
            <a:pPr lvl="1"/>
            <a:r>
              <a:rPr lang="en-US" sz="2400" dirty="0" smtClean="0"/>
              <a:t>Illustration of </a:t>
            </a:r>
            <a:r>
              <a:rPr lang="en-US" sz="2400" dirty="0" err="1" smtClean="0"/>
              <a:t>Poynting’s</a:t>
            </a:r>
            <a:r>
              <a:rPr lang="en-US" sz="2400" dirty="0" smtClean="0"/>
              <a:t> theorem!</a:t>
            </a:r>
          </a:p>
          <a:p>
            <a:pPr lvl="1"/>
            <a:r>
              <a:rPr lang="en-US" sz="2400" dirty="0" smtClean="0"/>
              <a:t>Variation intrinsic due to instability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 vii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Frascati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04CD-93D4-D147-8F3A-980B0737F5BC}" type="slidenum">
              <a:rPr lang="en-US" smtClean="0"/>
              <a:pPr/>
              <a:t>6</a:t>
            </a:fld>
            <a:endParaRPr lang="en-US"/>
          </a:p>
        </p:txBody>
      </p:sp>
      <p:cxnSp>
        <p:nvCxnSpPr>
          <p:cNvPr id="8" name="Straight Arrow Connector 7"/>
          <p:cNvCxnSpPr/>
          <p:nvPr/>
        </p:nvCxnSpPr>
        <p:spPr bwMode="auto">
          <a:xfrm rot="5400000" flipH="1" flipV="1">
            <a:off x="4800600" y="2743200"/>
            <a:ext cx="32004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 rot="5400000" flipH="1" flipV="1">
            <a:off x="3962400" y="2514600"/>
            <a:ext cx="3810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5400000" flipH="1" flipV="1">
            <a:off x="5409406" y="2742406"/>
            <a:ext cx="32004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6096000" y="2438400"/>
            <a:ext cx="283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j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13549" y="2743200"/>
            <a:ext cx="496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B</a:t>
            </a:r>
            <a:r>
              <a:rPr lang="en-US" baseline="-25000" dirty="0" smtClean="0">
                <a:solidFill>
                  <a:srgbClr val="008000"/>
                </a:solidFill>
                <a:latin typeface="Symbol" charset="2"/>
                <a:cs typeface="Symbol" charset="2"/>
              </a:rPr>
              <a:t>f</a:t>
            </a:r>
            <a:endParaRPr lang="en-US" baseline="-25000" dirty="0">
              <a:solidFill>
                <a:srgbClr val="008000"/>
              </a:solidFill>
              <a:latin typeface="Symbol" charset="2"/>
              <a:cs typeface="Symbol" charset="2"/>
            </a:endParaRPr>
          </a:p>
        </p:txBody>
      </p:sp>
      <p:cxnSp>
        <p:nvCxnSpPr>
          <p:cNvPr id="17" name="Straight Connector 16"/>
          <p:cNvCxnSpPr/>
          <p:nvPr/>
        </p:nvCxnSpPr>
        <p:spPr bwMode="auto">
          <a:xfrm>
            <a:off x="5867400" y="4419600"/>
            <a:ext cx="16002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6400800" y="4419600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477000" y="2438400"/>
            <a:ext cx="406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X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6553200" y="2514600"/>
            <a:ext cx="304800" cy="304800"/>
          </a:xfrm>
          <a:prstGeom prst="ellipse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cxnSp>
        <p:nvCxnSpPr>
          <p:cNvPr id="22" name="Straight Arrow Connector 21"/>
          <p:cNvCxnSpPr>
            <a:stCxn id="19" idx="0"/>
          </p:cNvCxnSpPr>
          <p:nvPr/>
        </p:nvCxnSpPr>
        <p:spPr bwMode="auto">
          <a:xfrm rot="5400000" flipH="1" flipV="1">
            <a:off x="6046128" y="1778134"/>
            <a:ext cx="1294604" cy="2592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629400" y="1905000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804866" name="Object 2"/>
          <p:cNvGraphicFramePr>
            <a:graphicFrameLocks noChangeAspect="1"/>
          </p:cNvGraphicFramePr>
          <p:nvPr/>
        </p:nvGraphicFramePr>
        <p:xfrm>
          <a:off x="5791200" y="4935070"/>
          <a:ext cx="2133600" cy="1694330"/>
        </p:xfrm>
        <a:graphic>
          <a:graphicData uri="http://schemas.openxmlformats.org/presentationml/2006/ole">
            <p:oleObj spid="_x0000_s90114" name="Equation" r:id="rId3" imgW="1295400" imgH="10287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r>
              <a:rPr lang="en-US" dirty="0" smtClean="0"/>
              <a:t>Formalism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iv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04CD-93D4-D147-8F3A-980B0737F5BC}" type="slidenum">
              <a:rPr lang="en-US" smtClean="0"/>
              <a:pPr/>
              <a:t>7</a:t>
            </a:fld>
            <a:endParaRPr lang="en-US"/>
          </a:p>
        </p:txBody>
      </p:sp>
      <p:cxnSp>
        <p:nvCxnSpPr>
          <p:cNvPr id="8" name="Curved Connector 7"/>
          <p:cNvCxnSpPr/>
          <p:nvPr/>
        </p:nvCxnSpPr>
        <p:spPr bwMode="auto">
          <a:xfrm rot="5400000" flipH="1" flipV="1">
            <a:off x="7048500" y="2476500"/>
            <a:ext cx="1752600" cy="7620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rot="5400000" flipH="1" flipV="1">
            <a:off x="7010400" y="2057400"/>
            <a:ext cx="1600200" cy="76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7162800" y="3881735"/>
            <a:ext cx="1516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x(</a:t>
            </a:r>
            <a:r>
              <a:rPr lang="en-US" dirty="0" err="1" smtClean="0">
                <a:latin typeface="Symbol" charset="2"/>
                <a:cs typeface="Symbol" charset="2"/>
              </a:rPr>
              <a:t>t</a:t>
            </a:r>
            <a:r>
              <a:rPr lang="en-US" dirty="0" smtClean="0"/>
              <a:t>), </a:t>
            </a:r>
            <a:r>
              <a:rPr lang="en-US" dirty="0" err="1" smtClean="0"/>
              <a:t>u</a:t>
            </a:r>
            <a:r>
              <a:rPr lang="en-US" dirty="0" smtClean="0"/>
              <a:t>, a, </a:t>
            </a:r>
            <a:r>
              <a:rPr lang="en-US" dirty="0" err="1" smtClean="0"/>
              <a:t>j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391400" y="19050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latin typeface="Symbol" charset="2"/>
                <a:cs typeface="Symbol" charset="2"/>
              </a:rPr>
              <a:t>x</a:t>
            </a:r>
            <a:endParaRPr lang="en-US" b="1" dirty="0">
              <a:latin typeface="Symbol" charset="2"/>
              <a:cs typeface="Symbol" charset="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72400" y="838200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</a:t>
            </a:r>
            <a:endParaRPr lang="en-US" dirty="0"/>
          </a:p>
        </p:txBody>
      </p:sp>
      <p:graphicFrame>
        <p:nvGraphicFramePr>
          <p:cNvPr id="17" name="Content Placeholder 16"/>
          <p:cNvGraphicFramePr>
            <a:graphicFrameLocks noChangeAspect="1"/>
          </p:cNvGraphicFramePr>
          <p:nvPr>
            <p:ph idx="1"/>
          </p:nvPr>
        </p:nvGraphicFramePr>
        <p:xfrm>
          <a:off x="0" y="990600"/>
          <a:ext cx="7115201" cy="2209800"/>
        </p:xfrm>
        <a:graphic>
          <a:graphicData uri="http://schemas.openxmlformats.org/presentationml/2006/ole">
            <p:oleObj spid="_x0000_s125954" name="Equation" r:id="rId4" imgW="5600700" imgH="1739900" progId="Equation.3">
              <p:embed/>
            </p:oleObj>
          </a:graphicData>
        </a:graphic>
      </p:graphicFrame>
      <p:cxnSp>
        <p:nvCxnSpPr>
          <p:cNvPr id="21" name="Straight Arrow Connector 20"/>
          <p:cNvCxnSpPr/>
          <p:nvPr/>
        </p:nvCxnSpPr>
        <p:spPr bwMode="auto">
          <a:xfrm rot="5400000" flipH="1" flipV="1">
            <a:off x="-685800" y="4876800"/>
            <a:ext cx="2438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 rot="5400000" flipH="1" flipV="1">
            <a:off x="495300" y="5067300"/>
            <a:ext cx="1066800" cy="9906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 rot="16200000" flipV="1">
            <a:off x="381000" y="3886200"/>
            <a:ext cx="1295400" cy="9906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Freeform 25"/>
          <p:cNvSpPr/>
          <p:nvPr/>
        </p:nvSpPr>
        <p:spPr bwMode="auto">
          <a:xfrm>
            <a:off x="471357" y="3692517"/>
            <a:ext cx="222585" cy="2356926"/>
          </a:xfrm>
          <a:custGeom>
            <a:avLst/>
            <a:gdLst>
              <a:gd name="connsiteX0" fmla="*/ 52373 w 222585"/>
              <a:gd name="connsiteY0" fmla="*/ 2356926 h 2356926"/>
              <a:gd name="connsiteX1" fmla="*/ 222585 w 222585"/>
              <a:gd name="connsiteY1" fmla="*/ 1741507 h 2356926"/>
              <a:gd name="connsiteX2" fmla="*/ 170212 w 222585"/>
              <a:gd name="connsiteY2" fmla="*/ 1021335 h 2356926"/>
              <a:gd name="connsiteX3" fmla="*/ 0 w 222585"/>
              <a:gd name="connsiteY3" fmla="*/ 301163 h 2356926"/>
              <a:gd name="connsiteX4" fmla="*/ 65466 w 222585"/>
              <a:gd name="connsiteY4" fmla="*/ 0 h 2356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585" h="2356926">
                <a:moveTo>
                  <a:pt x="52373" y="2356926"/>
                </a:moveTo>
                <a:lnTo>
                  <a:pt x="222585" y="1741507"/>
                </a:lnTo>
                <a:lnTo>
                  <a:pt x="170212" y="1021335"/>
                </a:lnTo>
                <a:lnTo>
                  <a:pt x="0" y="301163"/>
                </a:lnTo>
                <a:lnTo>
                  <a:pt x="65466" y="0"/>
                </a:lnTo>
              </a:path>
            </a:pathLst>
          </a:cu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2400" y="5029200"/>
            <a:ext cx="274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914400" y="5562600"/>
            <a:ext cx="851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dawn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986495" y="3886200"/>
            <a:ext cx="766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dusk</a:t>
            </a:r>
            <a:endParaRPr lang="en-US" dirty="0"/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1274762" y="4298950"/>
          <a:ext cx="1849438" cy="501650"/>
        </p:xfrm>
        <a:graphic>
          <a:graphicData uri="http://schemas.openxmlformats.org/presentationml/2006/ole">
            <p:oleObj spid="_x0000_s125955" name="Equation" r:id="rId5" imgW="889000" imgH="241300" progId="Equation.3">
              <p:embed/>
            </p:oleObj>
          </a:graphicData>
        </a:graphic>
      </p:graphicFrame>
      <p:pic>
        <p:nvPicPr>
          <p:cNvPr id="31" name="Picture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1600" y="4419600"/>
            <a:ext cx="3962400" cy="24384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543800" y="4800600"/>
            <a:ext cx="6065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</a:t>
            </a:r>
            <a:r>
              <a:rPr lang="en-US" baseline="-25000" dirty="0" err="1" smtClean="0"/>
              <a:t>em</a:t>
            </a:r>
            <a:endParaRPr lang="en-US" baseline="-25000" dirty="0"/>
          </a:p>
        </p:txBody>
      </p:sp>
      <p:sp>
        <p:nvSpPr>
          <p:cNvPr id="33" name="TextBox 32"/>
          <p:cNvSpPr txBox="1"/>
          <p:nvPr/>
        </p:nvSpPr>
        <p:spPr>
          <a:xfrm>
            <a:off x="8229600" y="5791200"/>
            <a:ext cx="595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 smtClean="0"/>
              <a:t>res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791200" y="4572000"/>
            <a:ext cx="1150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1D Jerk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828800" y="5105400"/>
            <a:ext cx="33341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Take limit to demonstrate</a:t>
            </a:r>
          </a:p>
          <a:p>
            <a:r>
              <a:rPr lang="en-US" dirty="0" smtClean="0"/>
              <a:t>energy flow.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Broader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 v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Ginzburg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BCE944-D750-3E49-A445-DDBFB4D7BD2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7800"/>
            <a:ext cx="3048000" cy="34018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1502756"/>
            <a:ext cx="3537041" cy="33740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71600" y="5105400"/>
            <a:ext cx="7543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3366FF"/>
                </a:solidFill>
              </a:rPr>
              <a:t>2x10</a:t>
            </a:r>
            <a:r>
              <a:rPr lang="en-US" sz="3200" b="1" baseline="30000" dirty="0" smtClean="0">
                <a:solidFill>
                  <a:srgbClr val="3366FF"/>
                </a:solidFill>
              </a:rPr>
              <a:t>50</a:t>
            </a:r>
            <a:r>
              <a:rPr lang="en-US" sz="3200" b="1" dirty="0" smtClean="0">
                <a:solidFill>
                  <a:srgbClr val="3366FF"/>
                </a:solidFill>
              </a:rPr>
              <a:t>erg s</a:t>
            </a:r>
            <a:r>
              <a:rPr lang="en-US" sz="3200" b="1" baseline="30000" dirty="0" smtClean="0">
                <a:solidFill>
                  <a:srgbClr val="3366FF"/>
                </a:solidFill>
              </a:rPr>
              <a:t>-1 </a:t>
            </a:r>
            <a:r>
              <a:rPr lang="en-US" sz="3200" b="1" dirty="0" smtClean="0">
                <a:solidFill>
                  <a:srgbClr val="3366FF"/>
                </a:solidFill>
              </a:rPr>
              <a:t>isotropic</a:t>
            </a:r>
          </a:p>
          <a:p>
            <a:r>
              <a:rPr lang="en-US" sz="3200" b="1" dirty="0" smtClean="0">
                <a:solidFill>
                  <a:srgbClr val="3366FF"/>
                </a:solidFill>
              </a:rPr>
              <a:t>Breaks due to recombination radiation?</a:t>
            </a:r>
            <a:endParaRPr lang="en-US" b="1" dirty="0">
              <a:solidFill>
                <a:srgbClr val="3366FF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1479460"/>
            <a:ext cx="2438400" cy="342619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17970" y="4191000"/>
            <a:ext cx="996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 smtClean="0"/>
              <a:t>Marscher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dirty="0" smtClean="0"/>
              <a:t>Radio Monitoring (OVRO 40m)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~1500 sources</a:t>
            </a:r>
          </a:p>
          <a:p>
            <a:r>
              <a:rPr lang="en-US" dirty="0" smtClean="0"/>
              <a:t>Radio and </a:t>
            </a:r>
            <a:r>
              <a:rPr lang="en-US" dirty="0" err="1" smtClean="0">
                <a:latin typeface="Symbol" charset="2"/>
                <a:cs typeface="Symbol" charset="2"/>
              </a:rPr>
              <a:t>g</a:t>
            </a:r>
            <a:r>
              <a:rPr lang="en-US" dirty="0" smtClean="0"/>
              <a:t>-ray active</a:t>
            </a:r>
          </a:p>
          <a:p>
            <a:r>
              <a:rPr lang="en-US" dirty="0" smtClean="0"/>
              <a:t>Spectrum, polarization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 v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Ginzburg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BCE944-D750-3E49-A445-DDBFB4D7BD2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657600"/>
            <a:ext cx="4305300" cy="2374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91200" y="4343400"/>
            <a:ext cx="26853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Max-</a:t>
            </a:r>
            <a:r>
              <a:rPr lang="en-US" i="1" dirty="0" err="1" smtClean="0"/>
              <a:t>Moerbeck</a:t>
            </a:r>
            <a:r>
              <a:rPr lang="en-US" i="1" dirty="0" smtClean="0"/>
              <a:t> </a:t>
            </a:r>
            <a:r>
              <a:rPr lang="en-US" i="1" dirty="0" err="1" smtClean="0"/>
              <a:t>etal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Rapid MAGIC variation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981200"/>
            <a:ext cx="3581400" cy="3429000"/>
          </a:xfrm>
        </p:spPr>
        <p:txBody>
          <a:bodyPr/>
          <a:lstStyle/>
          <a:p>
            <a:r>
              <a:rPr lang="en-US" dirty="0" smtClean="0"/>
              <a:t>PKS 1222+21</a:t>
            </a:r>
          </a:p>
          <a:p>
            <a:pPr lvl="1"/>
            <a:r>
              <a:rPr lang="en-US" dirty="0" smtClean="0"/>
              <a:t>10 min</a:t>
            </a:r>
          </a:p>
          <a:p>
            <a:r>
              <a:rPr lang="en-US" dirty="0" smtClean="0"/>
              <a:t>MKN 501</a:t>
            </a:r>
          </a:p>
          <a:p>
            <a:pPr lvl="1"/>
            <a:r>
              <a:rPr lang="en-US" dirty="0" smtClean="0"/>
              <a:t>5 min</a:t>
            </a:r>
          </a:p>
          <a:p>
            <a:r>
              <a:rPr lang="en-US" dirty="0" smtClean="0"/>
              <a:t>PKS 2155-304</a:t>
            </a:r>
          </a:p>
          <a:p>
            <a:pPr lvl="1"/>
            <a:r>
              <a:rPr lang="en-US" dirty="0" smtClean="0"/>
              <a:t>2 min </a:t>
            </a:r>
            <a:r>
              <a:rPr lang="en-US" dirty="0" err="1" smtClean="0"/>
              <a:t>Aharonain</a:t>
            </a:r>
            <a:r>
              <a:rPr lang="en-US" dirty="0" smtClean="0"/>
              <a:t> (</a:t>
            </a:r>
            <a:r>
              <a:rPr lang="en-US" dirty="0" err="1" smtClean="0"/>
              <a:t>Aharonian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 v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Ginzburg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BCE944-D750-3E49-A445-DDBFB4D7BD2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9932" y="2743200"/>
            <a:ext cx="5444067" cy="3886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0" y="2667000"/>
            <a:ext cx="3760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PKS 1222+21 (</a:t>
            </a:r>
            <a:r>
              <a:rPr lang="en-US" dirty="0" err="1" smtClean="0"/>
              <a:t>Aleksik</a:t>
            </a:r>
            <a:r>
              <a:rPr lang="en-US" dirty="0" smtClean="0"/>
              <a:t> et al)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5257800"/>
            <a:ext cx="41148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How typical?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How fast is </a:t>
            </a:r>
            <a:r>
              <a:rPr lang="en-US" dirty="0" err="1" smtClean="0">
                <a:solidFill>
                  <a:srgbClr val="0000FF"/>
                </a:solidFill>
              </a:rPr>
              <a:t>GeV</a:t>
            </a:r>
            <a:r>
              <a:rPr lang="en-US" dirty="0" smtClean="0">
                <a:solidFill>
                  <a:srgbClr val="0000FF"/>
                </a:solidFill>
              </a:rPr>
              <a:t> variation?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15400" cy="1143000"/>
          </a:xfrm>
        </p:spPr>
        <p:txBody>
          <a:bodyPr/>
          <a:lstStyle/>
          <a:p>
            <a:pPr eaLnBrk="1" hangingPunct="1"/>
            <a:r>
              <a:rPr lang="en-US" sz="3200" smtClean="0">
                <a:ea typeface="ＭＳ Ｐゴシック" pitchFamily="-106" charset="-128"/>
                <a:cs typeface="ＭＳ Ｐゴシック" pitchFamily="-106" charset="-128"/>
              </a:rPr>
              <a:t>3C 279: multi-</a:t>
            </a:r>
            <a:r>
              <a:rPr lang="en-US" sz="3200" smtClean="0">
                <a:latin typeface="Symbol" pitchFamily="-106" charset="2"/>
                <a:ea typeface="ＭＳ Ｐゴシック" pitchFamily="-106" charset="-128"/>
                <a:cs typeface="ＭＳ Ｐゴシック" pitchFamily="-106" charset="-128"/>
              </a:rPr>
              <a:t>l</a:t>
            </a:r>
            <a:r>
              <a:rPr lang="en-US" sz="3200" smtClean="0">
                <a:ea typeface="ＭＳ Ｐゴシック" pitchFamily="-106" charset="-128"/>
                <a:cs typeface="ＭＳ Ｐゴシック" pitchFamily="-106" charset="-128"/>
              </a:rPr>
              <a:t> observation of </a:t>
            </a:r>
            <a:r>
              <a:rPr lang="en-US" sz="3200" smtClean="0">
                <a:latin typeface="Symbol" pitchFamily="-106" charset="2"/>
                <a:ea typeface="ＭＳ Ｐゴシック" pitchFamily="-106" charset="-128"/>
                <a:cs typeface="ＭＳ Ｐゴシック" pitchFamily="-106" charset="-128"/>
              </a:rPr>
              <a:t>g</a:t>
            </a:r>
            <a:r>
              <a:rPr lang="en-US" sz="3200" smtClean="0">
                <a:ea typeface="ＭＳ Ｐゴシック" pitchFamily="-106" charset="-128"/>
                <a:cs typeface="ＭＳ Ｐゴシック" pitchFamily="-106" charset="-128"/>
              </a:rPr>
              <a:t>-ray flare </a:t>
            </a:r>
            <a:br>
              <a:rPr lang="en-US" sz="3200" smtClean="0">
                <a:ea typeface="ＭＳ Ｐゴシック" pitchFamily="-106" charset="-128"/>
                <a:cs typeface="ＭＳ Ｐゴシック" pitchFamily="-106" charset="-128"/>
              </a:rPr>
            </a:br>
            <a:endParaRPr lang="en-US" sz="3200" smtClean="0">
              <a:ea typeface="ＭＳ Ｐゴシック" pitchFamily="-106" charset="-128"/>
              <a:cs typeface="ＭＳ Ｐゴシック" pitchFamily="-106" charset="-128"/>
            </a:endParaRPr>
          </a:p>
        </p:txBody>
      </p:sp>
      <p:pic>
        <p:nvPicPr>
          <p:cNvPr id="34819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4976813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2" name="TextBox 4"/>
          <p:cNvSpPr txBox="1">
            <a:spLocks noChangeArrowheads="1"/>
          </p:cNvSpPr>
          <p:nvPr/>
        </p:nvSpPr>
        <p:spPr bwMode="auto">
          <a:xfrm>
            <a:off x="5165725" y="781050"/>
            <a:ext cx="3978275" cy="387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66688" indent="-166688">
              <a:spcBef>
                <a:spcPts val="600"/>
              </a:spcBef>
              <a:buFont typeface="Arial" pitchFamily="-110" charset="0"/>
              <a:buChar char="•"/>
              <a:defRPr/>
            </a:pPr>
            <a:r>
              <a:rPr lang="en-US" sz="1800" dirty="0">
                <a:latin typeface="+mn-lt"/>
              </a:rPr>
              <a:t>~30percent optical polarization   =&gt; well-ordered magnetic field</a:t>
            </a:r>
          </a:p>
          <a:p>
            <a:pPr marL="166688" indent="-166688">
              <a:spcBef>
                <a:spcPts val="600"/>
              </a:spcBef>
              <a:buFont typeface="Arial"/>
              <a:buChar char="•"/>
              <a:defRPr/>
            </a:pPr>
            <a:r>
              <a:rPr lang="en-US" sz="1800" dirty="0" err="1">
                <a:latin typeface="Symbol" charset="2"/>
                <a:cs typeface="Symbol" charset="2"/>
              </a:rPr>
              <a:t>t</a:t>
            </a:r>
            <a:r>
              <a:rPr lang="en-US" sz="1800" dirty="0">
                <a:latin typeface="+mn-lt"/>
              </a:rPr>
              <a:t>~ 20d </a:t>
            </a:r>
            <a:r>
              <a:rPr lang="en-US" sz="1800" dirty="0" err="1">
                <a:latin typeface="Symbol" charset="2"/>
                <a:cs typeface="Symbol" charset="2"/>
              </a:rPr>
              <a:t>g</a:t>
            </a:r>
            <a:r>
              <a:rPr lang="en-US" sz="1800" dirty="0">
                <a:latin typeface="+mn-lt"/>
              </a:rPr>
              <a:t>-ray variation</a:t>
            </a:r>
          </a:p>
          <a:p>
            <a:pPr marL="166688" indent="-166688">
              <a:spcBef>
                <a:spcPts val="600"/>
              </a:spcBef>
              <a:defRPr/>
            </a:pPr>
            <a:r>
              <a:rPr lang="en-US" sz="1800" dirty="0">
                <a:latin typeface="+mn-lt"/>
              </a:rPr>
              <a:t>   =&gt; r~</a:t>
            </a:r>
            <a:r>
              <a:rPr lang="en-US" sz="1800" dirty="0">
                <a:latin typeface="Symbol" charset="2"/>
                <a:cs typeface="Symbol" charset="2"/>
              </a:rPr>
              <a:t>g</a:t>
            </a:r>
            <a:r>
              <a:rPr lang="en-US" sz="1800" baseline="30000" dirty="0">
                <a:latin typeface="+mn-lt"/>
              </a:rPr>
              <a:t>2</a:t>
            </a:r>
            <a:r>
              <a:rPr lang="en-US" sz="1800" dirty="0">
                <a:latin typeface="+mn-lt"/>
              </a:rPr>
              <a:t>c</a:t>
            </a:r>
            <a:r>
              <a:rPr lang="en-US" sz="1800" dirty="0">
                <a:latin typeface="Symbol" charset="2"/>
                <a:cs typeface="Symbol" charset="2"/>
              </a:rPr>
              <a:t>t</a:t>
            </a:r>
            <a:r>
              <a:rPr lang="en-US" sz="1800" dirty="0">
                <a:latin typeface="+mn-lt"/>
              </a:rPr>
              <a:t> ~ pc or </a:t>
            </a:r>
            <a:r>
              <a:rPr lang="en-US" sz="1800" dirty="0" err="1">
                <a:latin typeface="Symbol" charset="2"/>
                <a:cs typeface="Symbol" charset="2"/>
              </a:rPr>
              <a:t>t</a:t>
            </a:r>
            <a:r>
              <a:rPr lang="en-US" sz="1800" baseline="-25000" dirty="0" err="1">
                <a:latin typeface="+mn-lt"/>
              </a:rPr>
              <a:t>disk</a:t>
            </a:r>
            <a:r>
              <a:rPr lang="en-US" sz="1800" dirty="0">
                <a:latin typeface="+mn-lt"/>
              </a:rPr>
              <a:t>?</a:t>
            </a:r>
          </a:p>
          <a:p>
            <a:pPr marL="166688" indent="-166688">
              <a:spcBef>
                <a:spcPts val="600"/>
              </a:spcBef>
              <a:buFont typeface="Arial"/>
              <a:buChar char="•"/>
              <a:defRPr/>
            </a:pPr>
            <a:r>
              <a:rPr lang="en-US" sz="1800" dirty="0">
                <a:latin typeface="+mn-lt"/>
              </a:rPr>
              <a:t>Correlated optical variation?      =&gt; common emission site</a:t>
            </a:r>
          </a:p>
          <a:p>
            <a:pPr marL="166688" indent="-166688">
              <a:spcBef>
                <a:spcPts val="600"/>
              </a:spcBef>
              <a:buFont typeface="Arial" pitchFamily="-110" charset="0"/>
              <a:buChar char="•"/>
              <a:defRPr/>
            </a:pPr>
            <a:r>
              <a:rPr lang="en-US" sz="1800" dirty="0">
                <a:latin typeface="+mn-lt"/>
              </a:rPr>
              <a:t>X-ray, radio uncorrelated            =&gt; different sites</a:t>
            </a:r>
          </a:p>
          <a:p>
            <a:pPr marL="166688" indent="-166688">
              <a:spcBef>
                <a:spcPts val="600"/>
              </a:spcBef>
              <a:buFont typeface="Arial" pitchFamily="-110" charset="0"/>
              <a:buChar char="•"/>
              <a:defRPr/>
            </a:pPr>
            <a:r>
              <a:rPr lang="en-US" sz="1800" dirty="0">
                <a:latin typeface="+mn-lt"/>
              </a:rPr>
              <a:t>Rapid polarization </a:t>
            </a:r>
            <a:r>
              <a:rPr lang="en-US" sz="1800">
                <a:latin typeface="+mn-lt"/>
              </a:rPr>
              <a:t>swings ~200</a:t>
            </a:r>
            <a:r>
              <a:rPr lang="en-US" sz="1800" baseline="30000">
                <a:latin typeface="+mn-lt"/>
              </a:rPr>
              <a:t>o</a:t>
            </a:r>
            <a:r>
              <a:rPr lang="en-US" sz="1800">
                <a:latin typeface="+mn-lt"/>
              </a:rPr>
              <a:t>                           </a:t>
            </a:r>
            <a:r>
              <a:rPr lang="en-US" sz="1800" dirty="0">
                <a:latin typeface="+mn-lt"/>
              </a:rPr>
              <a:t>=&gt; rotating magnetic field            in dominant part of source</a:t>
            </a:r>
          </a:p>
          <a:p>
            <a:pPr marL="166688" indent="-166688">
              <a:spcBef>
                <a:spcPts val="600"/>
              </a:spcBef>
              <a:buFont typeface="Arial" pitchFamily="-110" charset="0"/>
              <a:buChar char="•"/>
              <a:defRPr/>
            </a:pPr>
            <a:endParaRPr lang="en-US" sz="1800" dirty="0">
              <a:latin typeface="+mn-lt"/>
            </a:endParaRPr>
          </a:p>
        </p:txBody>
      </p:sp>
      <p:sp>
        <p:nvSpPr>
          <p:cNvPr id="34821" name="TextBox 5"/>
          <p:cNvSpPr txBox="1">
            <a:spLocks noChangeArrowheads="1"/>
          </p:cNvSpPr>
          <p:nvPr/>
        </p:nvSpPr>
        <p:spPr bwMode="auto">
          <a:xfrm>
            <a:off x="5029200" y="6000750"/>
            <a:ext cx="39766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/>
              <a:t>Abdo, et al  Nature, 463, 919 (2010)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86350" y="4724400"/>
            <a:ext cx="3905250" cy="584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FF0214"/>
                </a:solidFill>
              </a:rPr>
              <a:t>r ~ 100 or 10</a:t>
            </a:r>
            <a:r>
              <a:rPr lang="en-US" sz="3200" b="1" baseline="30000" dirty="0">
                <a:solidFill>
                  <a:srgbClr val="FF0214"/>
                </a:solidFill>
              </a:rPr>
              <a:t>5</a:t>
            </a:r>
            <a:r>
              <a:rPr lang="en-US" sz="3200" b="1" dirty="0">
                <a:solidFill>
                  <a:srgbClr val="FF0214"/>
                </a:solidFill>
              </a:rPr>
              <a:t> </a:t>
            </a:r>
            <a:r>
              <a:rPr lang="en-US" sz="3200" b="1" dirty="0" err="1">
                <a:solidFill>
                  <a:srgbClr val="FF0214"/>
                </a:solidFill>
              </a:rPr>
              <a:t>m</a:t>
            </a:r>
            <a:r>
              <a:rPr lang="en-US" sz="3200" b="1" dirty="0">
                <a:solidFill>
                  <a:srgbClr val="FF0214"/>
                </a:solidFill>
              </a:rPr>
              <a:t>? 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 v 2012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BCE944-D750-3E49-A445-DDBFB4D7BD2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Ginzburg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1430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-106" charset="-128"/>
                <a:cs typeface="ＭＳ Ｐゴシック" pitchFamily="-106" charset="-128"/>
              </a:rPr>
              <a:t>PKS1510+089</a:t>
            </a:r>
            <a:br>
              <a:rPr lang="en-US" smtClean="0">
                <a:ea typeface="ＭＳ Ｐゴシック" pitchFamily="-106" charset="-128"/>
                <a:cs typeface="ＭＳ Ｐゴシック" pitchFamily="-106" charset="-128"/>
              </a:rPr>
            </a:br>
            <a:r>
              <a:rPr lang="en-US" sz="2800" b="0" i="1" smtClean="0">
                <a:ea typeface="ＭＳ Ｐゴシック" pitchFamily="-106" charset="-128"/>
                <a:cs typeface="ＭＳ Ｐゴシック" pitchFamily="-106" charset="-128"/>
              </a:rPr>
              <a:t>(Wardle, Homan et al)</a:t>
            </a:r>
          </a:p>
        </p:txBody>
      </p:sp>
      <p:sp>
        <p:nvSpPr>
          <p:cNvPr id="35843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pitchFamily="-106" charset="0"/>
              </a:rPr>
              <a:t>30 v 2012</a:t>
            </a:r>
          </a:p>
        </p:txBody>
      </p:sp>
      <p:sp>
        <p:nvSpPr>
          <p:cNvPr id="3584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pitchFamily="-106" charset="0"/>
              </a:rPr>
              <a:t>Ginzburg</a:t>
            </a:r>
          </a:p>
        </p:txBody>
      </p:sp>
      <p:sp>
        <p:nvSpPr>
          <p:cNvPr id="3584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C397CC0-A145-D548-9126-60A390C22640}" type="slidenum">
              <a:rPr lang="en-US" smtClean="0">
                <a:latin typeface="Times" pitchFamily="-106" charset="0"/>
              </a:rPr>
              <a:pPr/>
              <a:t>12</a:t>
            </a:fld>
            <a:endParaRPr lang="en-US" smtClean="0">
              <a:latin typeface="Times" pitchFamily="-106" charset="0"/>
            </a:endParaRPr>
          </a:p>
        </p:txBody>
      </p:sp>
      <p:pic>
        <p:nvPicPr>
          <p:cNvPr id="35846" name="Picture 3"/>
          <p:cNvPicPr>
            <a:picLocks noChangeAspect="1"/>
          </p:cNvPicPr>
          <p:nvPr/>
        </p:nvPicPr>
        <p:blipFill>
          <a:blip r:embed="rId2"/>
          <a:srcRect l="3052" t="2702" r="1855" b="15344"/>
          <a:stretch>
            <a:fillRect/>
          </a:stretch>
        </p:blipFill>
        <p:spPr bwMode="auto">
          <a:xfrm>
            <a:off x="0" y="1143000"/>
            <a:ext cx="5245100" cy="343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7" name="TextBox 7"/>
          <p:cNvSpPr txBox="1">
            <a:spLocks noChangeArrowheads="1"/>
          </p:cNvSpPr>
          <p:nvPr/>
        </p:nvSpPr>
        <p:spPr bwMode="auto">
          <a:xfrm>
            <a:off x="4114800" y="3429000"/>
            <a:ext cx="10334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z=0.36</a:t>
            </a:r>
          </a:p>
        </p:txBody>
      </p:sp>
      <p:pic>
        <p:nvPicPr>
          <p:cNvPr id="3584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72000"/>
            <a:ext cx="5875338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9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0" y="0"/>
            <a:ext cx="20574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5867400" y="3078163"/>
            <a:ext cx="3276600" cy="378618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buFont typeface="Arial"/>
              <a:buChar char="•"/>
              <a:defRPr/>
            </a:pPr>
            <a:r>
              <a:rPr lang="en-US" dirty="0"/>
              <a:t>Rapid swings of jet, </a:t>
            </a:r>
          </a:p>
          <a:p>
            <a:pPr>
              <a:defRPr/>
            </a:pPr>
            <a:r>
              <a:rPr lang="en-US" dirty="0"/>
              <a:t> radio position angle</a:t>
            </a:r>
          </a:p>
          <a:p>
            <a:pPr>
              <a:buFont typeface="Arial"/>
              <a:buChar char="•"/>
              <a:defRPr/>
            </a:pPr>
            <a:r>
              <a:rPr lang="en-US" dirty="0"/>
              <a:t>High polarization</a:t>
            </a:r>
          </a:p>
          <a:p>
            <a:pPr>
              <a:defRPr/>
            </a:pPr>
            <a:r>
              <a:rPr lang="en-US" dirty="0"/>
              <a:t>  ~720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sz="1800" i="1" dirty="0"/>
              <a:t>(</a:t>
            </a:r>
            <a:r>
              <a:rPr lang="en-US" sz="1800" i="1" dirty="0" err="1"/>
              <a:t>Marscher</a:t>
            </a:r>
            <a:r>
              <a:rPr lang="en-US" sz="1800" i="1" dirty="0"/>
              <a:t>)</a:t>
            </a:r>
          </a:p>
          <a:p>
            <a:pPr>
              <a:buFont typeface="Arial"/>
              <a:buChar char="•"/>
              <a:defRPr/>
            </a:pPr>
            <a:r>
              <a:rPr lang="en-US" dirty="0"/>
              <a:t>Channel </a:t>
            </a:r>
            <a:r>
              <a:rPr lang="en-US" dirty="0" err="1"/>
              <a:t>vs</a:t>
            </a:r>
            <a:r>
              <a:rPr lang="en-US" dirty="0"/>
              <a:t> Source</a:t>
            </a:r>
          </a:p>
          <a:p>
            <a:pPr>
              <a:buFont typeface="Arial"/>
              <a:buChar char="•"/>
              <a:defRPr/>
            </a:pPr>
            <a:r>
              <a:rPr lang="en-US" dirty="0" err="1"/>
              <a:t>TeV</a:t>
            </a:r>
            <a:r>
              <a:rPr lang="en-US" dirty="0"/>
              <a:t> variation </a:t>
            </a:r>
          </a:p>
          <a:p>
            <a:pPr>
              <a:defRPr/>
            </a:pPr>
            <a:r>
              <a:rPr lang="en-US" dirty="0"/>
              <a:t>  </a:t>
            </a:r>
            <a:r>
              <a:rPr lang="en-US" sz="1600" i="1" dirty="0"/>
              <a:t>(Wagner / HESS)</a:t>
            </a:r>
          </a:p>
          <a:p>
            <a:pPr>
              <a:buFont typeface="Arial"/>
              <a:buChar char="•"/>
              <a:defRPr/>
            </a:pPr>
            <a:r>
              <a:rPr lang="en-US" dirty="0"/>
              <a:t>EBL limit</a:t>
            </a:r>
          </a:p>
          <a:p>
            <a:pPr>
              <a:buFont typeface="Arial"/>
              <a:buChar char="•"/>
              <a:defRPr/>
            </a:pPr>
            <a:r>
              <a:rPr lang="en-US" dirty="0" err="1"/>
              <a:t>r</a:t>
            </a:r>
            <a:r>
              <a:rPr lang="en-US" baseline="-25000" dirty="0" err="1"/>
              <a:t>min</a:t>
            </a:r>
            <a:r>
              <a:rPr lang="en-US" dirty="0"/>
              <a:t> ; </a:t>
            </a:r>
            <a:r>
              <a:rPr lang="en-US" dirty="0" err="1"/>
              <a:t>r</a:t>
            </a:r>
            <a:r>
              <a:rPr lang="en-US" baseline="-25000" dirty="0" err="1"/>
              <a:t>TeV</a:t>
            </a:r>
            <a:r>
              <a:rPr lang="en-US" dirty="0"/>
              <a:t>&gt;</a:t>
            </a:r>
            <a:r>
              <a:rPr lang="en-US" dirty="0" err="1"/>
              <a:t>r</a:t>
            </a:r>
            <a:r>
              <a:rPr lang="en-US" baseline="-25000" dirty="0" err="1"/>
              <a:t>GeV</a:t>
            </a:r>
            <a:endParaRPr lang="en-US" baseline="-25000" dirty="0"/>
          </a:p>
          <a:p>
            <a:pPr>
              <a:defRPr/>
            </a:pPr>
            <a:r>
              <a:rPr lang="en-US" dirty="0"/>
              <a:t>  </a:t>
            </a:r>
            <a:r>
              <a:rPr lang="en-US" sz="1600" i="1" dirty="0"/>
              <a:t>(</a:t>
            </a:r>
            <a:r>
              <a:rPr lang="en-US" sz="1600" i="1" dirty="0" err="1"/>
              <a:t>B+Levinson</a:t>
            </a:r>
            <a:r>
              <a:rPr lang="en-US" sz="1600" i="1" dirty="0"/>
              <a:t>)  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3962400" y="2895600"/>
            <a:ext cx="1295400" cy="381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 err="1">
                <a:solidFill>
                  <a:schemeClr val="tx1"/>
                </a:solidFill>
                <a:latin typeface="Symbol" charset="2"/>
                <a:cs typeface="Symbol" charset="2"/>
              </a:rPr>
              <a:t>b</a:t>
            </a:r>
            <a:r>
              <a:rPr lang="en-US" baseline="-25000" dirty="0" err="1">
                <a:solidFill>
                  <a:schemeClr val="tx1"/>
                </a:solidFill>
                <a:latin typeface="Times" pitchFamily="-110" charset="0"/>
              </a:rPr>
              <a:t>app</a:t>
            </a:r>
            <a:r>
              <a:rPr lang="en-US" dirty="0">
                <a:solidFill>
                  <a:schemeClr val="tx1"/>
                </a:solidFill>
                <a:latin typeface="Times" pitchFamily="-110" charset="0"/>
              </a:rPr>
              <a:t>=45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3962400" y="2286000"/>
            <a:ext cx="1219200" cy="457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solidFill>
                <a:schemeClr val="tx1"/>
              </a:solidFill>
              <a:latin typeface="Times" pitchFamily="-11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13087</TotalTime>
  <Words>788</Words>
  <Application>Microsoft Macintosh PowerPoint</Application>
  <PresentationFormat>On-screen Show (4:3)</PresentationFormat>
  <Paragraphs>175</Paragraphs>
  <Slides>12</Slides>
  <Notes>4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Blank Presentation</vt:lpstr>
      <vt:lpstr>Equation</vt:lpstr>
      <vt:lpstr>The Crab Impact</vt:lpstr>
      <vt:lpstr>Wind, Shock, Jet, Torus (not Pulsar)? </vt:lpstr>
      <vt:lpstr>Flare Electrodynamics</vt:lpstr>
      <vt:lpstr>Radiative shocks</vt:lpstr>
      <vt:lpstr>Particle drifts and current </vt:lpstr>
      <vt:lpstr>Pinch Equilibrium?</vt:lpstr>
      <vt:lpstr>Formalism</vt:lpstr>
      <vt:lpstr>Broader </vt:lpstr>
      <vt:lpstr>Radio Monitoring (OVRO 40m)</vt:lpstr>
      <vt:lpstr>Rapid MAGIC variation</vt:lpstr>
      <vt:lpstr>3C 279: multi-l observation of g-ray flare  </vt:lpstr>
      <vt:lpstr>PKS1510+089 (Wardle, Homan et al)</vt:lpstr>
    </vt:vector>
  </TitlesOfParts>
  <Manager/>
  <Company>Roger Blandford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Recent Developments in Plasma Astrophysics </dc:title>
  <dc:subject/>
  <dc:creator>Roger Blandford</dc:creator>
  <cp:keywords/>
  <dc:description/>
  <cp:lastModifiedBy>Roger  Blandford</cp:lastModifiedBy>
  <cp:revision>171</cp:revision>
  <dcterms:created xsi:type="dcterms:W3CDTF">2012-07-06T11:04:29Z</dcterms:created>
  <dcterms:modified xsi:type="dcterms:W3CDTF">2012-07-06T11:07:50Z</dcterms:modified>
  <cp:category/>
</cp:coreProperties>
</file>