
<file path=[Content_Types].xml><?xml version="1.0" encoding="utf-8"?>
<Types xmlns="http://schemas.openxmlformats.org/package/2006/content-types">
  <Default Extension="pict" ContentType="image/pict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12.xml" ContentType="application/vnd.openxmlformats-officedocument.presentationml.notes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notesSlides/notesSlide14.xml" ContentType="application/vnd.openxmlformats-officedocument.presentationml.notesSlide+xml"/>
  <Override PartName="/ppt/slideLayouts/slideLayout3.xml" ContentType="application/vnd.openxmlformats-officedocument.presentationml.slideLayout+xml"/>
  <Override PartName="/ppt/embeddings/Microsoft_Equation1.bin" ContentType="application/vnd.openxmlformats-officedocument.oleObjec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embeddings/Microsoft_Equation2.bin" ContentType="application/vnd.openxmlformats-officedocument.oleObject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56" r:id="rId2"/>
    <p:sldId id="468" r:id="rId3"/>
    <p:sldId id="475" r:id="rId4"/>
    <p:sldId id="470" r:id="rId5"/>
    <p:sldId id="458" r:id="rId6"/>
    <p:sldId id="464" r:id="rId7"/>
    <p:sldId id="472" r:id="rId8"/>
    <p:sldId id="469" r:id="rId9"/>
    <p:sldId id="471" r:id="rId10"/>
    <p:sldId id="467" r:id="rId11"/>
    <p:sldId id="473" r:id="rId12"/>
    <p:sldId id="459" r:id="rId13"/>
    <p:sldId id="476" r:id="rId14"/>
    <p:sldId id="474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" pitchFamily="1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" pitchFamily="1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" pitchFamily="1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ADADA"/>
    <a:srgbClr val="B5B5B5"/>
    <a:srgbClr val="FF9966"/>
    <a:srgbClr val="24FA03"/>
    <a:srgbClr val="0A04FF"/>
    <a:srgbClr val="CC0099"/>
    <a:srgbClr val="FFFF66"/>
    <a:srgbClr val="FF08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61511" autoAdjust="0"/>
  </p:normalViewPr>
  <p:slideViewPr>
    <p:cSldViewPr showGuides="1">
      <p:cViewPr>
        <p:scale>
          <a:sx n="75" d="100"/>
          <a:sy n="75" d="100"/>
        </p:scale>
        <p:origin x="-2640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Relationship Id="rId2" Type="http://schemas.openxmlformats.org/officeDocument/2006/relationships/image" Target="../media/image5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D3730-F4F4-6040-A07C-5558BCB74EE4}" type="datetimeFigureOut">
              <a:rPr lang="en-US" smtClean="0"/>
              <a:pPr/>
              <a:t>7/30/13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BA2E5-6E90-904C-93BD-2FD571C13D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E37DD7-5A3D-9C44-BFD2-C0290B212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ＭＳ Ｐゴシック" pitchFamily="1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Did not choose.</a:t>
            </a:r>
          </a:p>
          <a:p>
            <a:r>
              <a:rPr lang="en-US" dirty="0" smtClean="0"/>
              <a:t>Which character?</a:t>
            </a:r>
          </a:p>
          <a:p>
            <a:r>
              <a:rPr lang="en-US" dirty="0" smtClean="0"/>
              <a:t>Impressionistic</a:t>
            </a:r>
            <a:r>
              <a:rPr lang="en-US" baseline="0" dirty="0" smtClean="0"/>
              <a:t> view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Expt</a:t>
            </a:r>
            <a:r>
              <a:rPr lang="en-US" dirty="0" smtClean="0"/>
              <a:t> –</a:t>
            </a:r>
            <a:r>
              <a:rPr lang="en-US" dirty="0" err="1" smtClean="0"/>
              <a:t>th</a:t>
            </a:r>
            <a:r>
              <a:rPr lang="en-US" dirty="0" smtClean="0"/>
              <a:t> now inverted</a:t>
            </a:r>
          </a:p>
          <a:p>
            <a:r>
              <a:rPr lang="en-US" dirty="0" smtClean="0"/>
              <a:t>Much was anticipated especially</a:t>
            </a:r>
            <a:r>
              <a:rPr lang="en-US" baseline="0" dirty="0" smtClean="0"/>
              <a:t> theoretically the progress in observation,  </a:t>
            </a:r>
          </a:p>
          <a:p>
            <a:r>
              <a:rPr lang="en-US" baseline="0" dirty="0" smtClean="0"/>
              <a:t>Eclipse expedition</a:t>
            </a:r>
          </a:p>
          <a:p>
            <a:r>
              <a:rPr lang="en-US" baseline="0" dirty="0" smtClean="0"/>
              <a:t>Universe older than content; provides scale</a:t>
            </a:r>
          </a:p>
          <a:p>
            <a:r>
              <a:rPr lang="en-US" baseline="0" dirty="0" smtClean="0"/>
              <a:t>Birmingham Technical Lib</a:t>
            </a:r>
          </a:p>
          <a:p>
            <a:r>
              <a:rPr lang="en-US" baseline="0" dirty="0" smtClean="0"/>
              <a:t>Unintended consequence</a:t>
            </a:r>
          </a:p>
          <a:p>
            <a:r>
              <a:rPr lang="en-US" baseline="0" dirty="0" smtClean="0"/>
              <a:t>Same geo </a:t>
            </a:r>
            <a:r>
              <a:rPr lang="en-US" baseline="0" dirty="0" err="1" smtClean="0"/>
              <a:t>kins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Meeting about need to combine probes</a:t>
            </a:r>
          </a:p>
          <a:p>
            <a:r>
              <a:rPr lang="en-US" dirty="0" smtClean="0"/>
              <a:t>Natural human tendency</a:t>
            </a:r>
            <a:r>
              <a:rPr lang="en-US" baseline="0" dirty="0" smtClean="0"/>
              <a:t> tribal loyalty and to treat other tribes with suspicion and dismiss their culture</a:t>
            </a:r>
          </a:p>
          <a:p>
            <a:r>
              <a:rPr lang="en-US" baseline="0" dirty="0" smtClean="0"/>
              <a:t>Sometimes warranted </a:t>
            </a:r>
            <a:r>
              <a:rPr lang="en-US" baseline="0" dirty="0" err="1" smtClean="0"/>
              <a:t>eg</a:t>
            </a:r>
            <a:r>
              <a:rPr lang="en-US" baseline="0" dirty="0" smtClean="0"/>
              <a:t> creationism, flood geologist. Antediluvian</a:t>
            </a:r>
          </a:p>
          <a:p>
            <a:r>
              <a:rPr lang="en-US" baseline="0" dirty="0" smtClean="0"/>
              <a:t>700 - 1200</a:t>
            </a:r>
          </a:p>
          <a:p>
            <a:r>
              <a:rPr lang="en-US" baseline="0" dirty="0" smtClean="0"/>
              <a:t>Sometimes approaches have run their course and been displaced  </a:t>
            </a:r>
            <a:r>
              <a:rPr lang="en-US" baseline="0" dirty="0" err="1" smtClean="0"/>
              <a:t>eg</a:t>
            </a:r>
            <a:r>
              <a:rPr lang="en-US" baseline="0" dirty="0" smtClean="0"/>
              <a:t> planetary nebulae as SC</a:t>
            </a:r>
          </a:p>
          <a:p>
            <a:r>
              <a:rPr lang="en-US" baseline="0" dirty="0" smtClean="0"/>
              <a:t>Can be painful if you have spent ten years perfecting a technique</a:t>
            </a:r>
          </a:p>
          <a:p>
            <a:r>
              <a:rPr lang="en-US" baseline="0" dirty="0" smtClean="0"/>
              <a:t>As well as progressive nature of science there is the peculiar business of astronomy</a:t>
            </a:r>
          </a:p>
          <a:p>
            <a:r>
              <a:rPr lang="en-US" baseline="0" dirty="0" smtClean="0"/>
              <a:t>Mathematics/particle physics prime numbers, masses, spins…</a:t>
            </a:r>
          </a:p>
          <a:p>
            <a:r>
              <a:rPr lang="en-US" baseline="0" dirty="0" smtClean="0"/>
              <a:t>Sociologists classify people some early type, late type and spheroids</a:t>
            </a:r>
          </a:p>
          <a:p>
            <a:r>
              <a:rPr lang="en-US" baseline="0" dirty="0" smtClean="0"/>
              <a:t>Red galaxies parents seen by teenagers? </a:t>
            </a:r>
          </a:p>
          <a:p>
            <a:r>
              <a:rPr lang="en-US" baseline="0" dirty="0" smtClean="0"/>
              <a:t>Problem is not that the universe is wayward but we can’t solve problems of 19c physics</a:t>
            </a:r>
          </a:p>
          <a:p>
            <a:r>
              <a:rPr lang="en-US" baseline="0" dirty="0" smtClean="0"/>
              <a:t>Cosmology is in between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Cosmologists are often in error, though never in doubt Lev Landau </a:t>
            </a:r>
            <a:endParaRPr lang="en-US" baseline="0" dirty="0" smtClean="0"/>
          </a:p>
          <a:p>
            <a:r>
              <a:rPr lang="en-US" baseline="0" dirty="0" smtClean="0"/>
              <a:t>Where is cosmology today?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Allan was Godfather of enterprise</a:t>
            </a:r>
          </a:p>
          <a:p>
            <a:r>
              <a:rPr lang="en-US" dirty="0" smtClean="0"/>
              <a:t>Planck long</a:t>
            </a:r>
            <a:r>
              <a:rPr lang="en-US" baseline="0" dirty="0" smtClean="0"/>
              <a:t> heritage SPT, ACT </a:t>
            </a:r>
            <a:r>
              <a:rPr lang="en-US" baseline="0" dirty="0" err="1" smtClean="0"/>
              <a:t>l</a:t>
            </a:r>
            <a:r>
              <a:rPr lang="en-US" baseline="0" dirty="0" smtClean="0"/>
              <a:t> ~ 3000; </a:t>
            </a:r>
            <a:r>
              <a:rPr lang="en-US" baseline="0" dirty="0" err="1" smtClean="0"/>
              <a:t>lensing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aseline="0" dirty="0" smtClean="0"/>
              <a:t>Sins of emission and transmission</a:t>
            </a:r>
          </a:p>
          <a:p>
            <a:r>
              <a:rPr lang="en-US" baseline="0" dirty="0" smtClean="0"/>
              <a:t>Goal attainable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Cosmologists</a:t>
            </a:r>
            <a:r>
              <a:rPr lang="en-US" baseline="0" dirty="0" smtClean="0"/>
              <a:t> are often in error but never in doubt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 equation makes it easy</a:t>
            </a:r>
            <a:r>
              <a:rPr lang="en-US" baseline="0" dirty="0" smtClean="0"/>
              <a:t> to see what must have happened.</a:t>
            </a:r>
          </a:p>
          <a:p>
            <a:r>
              <a:rPr lang="en-US" baseline="0" dirty="0" smtClean="0"/>
              <a:t>Clusters lime SN1a unreasonably reliable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If your experiment needs statistics, you ought to have done a better experiment-Ernest Rutherford.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Employment for astronomers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MCMC do not include </a:t>
            </a:r>
            <a:r>
              <a:rPr lang="en-US" sz="1200" kern="1200" dirty="0" err="1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unmodeled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systematics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Imprecise use of precision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" pitchFamily="-110" charset="0"/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en-US" dirty="0" smtClean="0"/>
              <a:t>Thomas </a:t>
            </a:r>
            <a:r>
              <a:rPr lang="en-US" dirty="0" err="1" smtClean="0"/>
              <a:t>Bayes</a:t>
            </a:r>
            <a:r>
              <a:rPr lang="en-US" dirty="0" smtClean="0"/>
              <a:t> was the son of Presbyterian minister in </a:t>
            </a:r>
            <a:r>
              <a:rPr lang="en-US" dirty="0" err="1" smtClean="0"/>
              <a:t>Tunbridge</a:t>
            </a:r>
            <a:r>
              <a:rPr lang="en-US" dirty="0" smtClean="0"/>
              <a:t> Wells near London</a:t>
            </a:r>
          </a:p>
          <a:p>
            <a:r>
              <a:rPr lang="en-US" dirty="0" smtClean="0"/>
              <a:t>He was born in 1701 and educated in theology</a:t>
            </a:r>
            <a:r>
              <a:rPr lang="en-US" baseline="0" dirty="0" smtClean="0"/>
              <a:t> and logic </a:t>
            </a:r>
          </a:p>
          <a:p>
            <a:r>
              <a:rPr lang="en-US" baseline="0" dirty="0" smtClean="0"/>
              <a:t>He followed his father into the Presbyterian church. </a:t>
            </a:r>
          </a:p>
          <a:p>
            <a:r>
              <a:rPr lang="en-US" baseline="0" dirty="0" smtClean="0"/>
              <a:t>By all accounts, he was a hopeless preacher.</a:t>
            </a:r>
          </a:p>
          <a:p>
            <a:r>
              <a:rPr lang="en-US" baseline="0" dirty="0" smtClean="0"/>
              <a:t>This is the only known picture of him and I read that it is probably of someone else so one has to perform a Bayesian analysis to figure out what he looked like.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Presbyterianism is a dissenting sect that rejects the authority of Rome and Canterbury.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I know because I was brought up in this tradition.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His publication list had two entries, a </a:t>
            </a:r>
            <a:r>
              <a:rPr lang="en-US" sz="1200" kern="1200" dirty="0" err="1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Panglossian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 essay on Divine benevolence and a </a:t>
            </a:r>
            <a:r>
              <a:rPr lang="en-US" sz="1200" kern="1200" dirty="0" err="1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defence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 of Newton’s fluxions against an attack by Bishop Berkeley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He died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 in 1761 and one of his friends published some mathematics from his notebook posthumously in Phil. Trans. Roy. Soc. In 1763 - </a:t>
            </a:r>
            <a:r>
              <a:rPr lang="en-US" dirty="0" smtClean="0"/>
              <a:t>An essay towards solving a problem in the doctrine of chances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His theorem relating the posterior to the likelihood, the prior and the evidence (in modern language) was stated to deal with “real” problems like what can you learn about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 the contents of an urn containing colored balls when you withdraw some balls from it at random.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I think he would be surprised by where his line of reasoning has led.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I am not sure if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Bayes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" pitchFamily="-110" charset="0"/>
                <a:ea typeface="ＭＳ Ｐゴシック" pitchFamily="-109" charset="-128"/>
                <a:cs typeface="ＭＳ Ｐゴシック" pitchFamily="-109" charset="-128"/>
              </a:rPr>
              <a:t> would have been a Bayesian.</a:t>
            </a:r>
            <a:endParaRPr lang="en-US" dirty="0" smtClean="0"/>
          </a:p>
          <a:p>
            <a:endParaRPr lang="en-US" dirty="0" smtClean="0"/>
          </a:p>
          <a:p>
            <a:endParaRPr lang="en-US" baseline="0" dirty="0" smtClean="0"/>
          </a:p>
          <a:p>
            <a:endParaRPr lang="en-US" sz="1200" kern="1200" dirty="0" smtClean="0">
              <a:solidFill>
                <a:schemeClr val="tx1"/>
              </a:solidFill>
              <a:latin typeface="Times" pitchFamily="-110" charset="0"/>
              <a:ea typeface="ＭＳ Ｐゴシック" pitchFamily="-109" charset="-128"/>
              <a:cs typeface="ＭＳ Ｐゴシック" pitchFamily="-109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</a:t>
            </a:r>
            <a:r>
              <a:rPr lang="en-US" baseline="0" dirty="0" smtClean="0"/>
              <a:t> is NOT an equation</a:t>
            </a:r>
            <a:r>
              <a:rPr lang="en-US" dirty="0" smtClean="0"/>
              <a:t>?</a:t>
            </a:r>
          </a:p>
          <a:p>
            <a:r>
              <a:rPr lang="en-US" dirty="0" smtClean="0"/>
              <a:t>Landscape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gardners</a:t>
            </a:r>
            <a:endParaRPr lang="en-US" dirty="0" smtClean="0"/>
          </a:p>
          <a:p>
            <a:r>
              <a:rPr lang="en-US" dirty="0" err="1" smtClean="0"/>
              <a:t>Trisderivaphobia</a:t>
            </a:r>
            <a:endParaRPr lang="en-US" dirty="0" smtClean="0"/>
          </a:p>
          <a:p>
            <a:r>
              <a:rPr lang="en-US" dirty="0" smtClean="0"/>
              <a:t>Smart money on FLCDM</a:t>
            </a:r>
          </a:p>
          <a:p>
            <a:r>
              <a:rPr lang="en-US" dirty="0" smtClean="0"/>
              <a:t>However,</a:t>
            </a:r>
            <a:r>
              <a:rPr lang="en-US" baseline="0" dirty="0" smtClean="0"/>
              <a:t> n</a:t>
            </a:r>
            <a:r>
              <a:rPr lang="en-US" dirty="0" smtClean="0"/>
              <a:t>one of this removes need to measure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KATRIN</a:t>
            </a:r>
            <a:r>
              <a:rPr lang="en-US" baseline="0" dirty="0" smtClean="0"/>
              <a:t> has big money behind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CMB </a:t>
            </a:r>
          </a:p>
          <a:p>
            <a:r>
              <a:rPr lang="en-US" dirty="0" smtClean="0"/>
              <a:t>Newman: LSST DESY 30million </a:t>
            </a:r>
            <a:r>
              <a:rPr lang="en-US" dirty="0" err="1" smtClean="0"/>
              <a:t>spectraLSST</a:t>
            </a:r>
            <a:r>
              <a:rPr lang="en-US" dirty="0" smtClean="0"/>
              <a:t> to </a:t>
            </a:r>
            <a:r>
              <a:rPr lang="en-US" dirty="0" err="1" smtClean="0"/>
              <a:t>i</a:t>
            </a:r>
            <a:r>
              <a:rPr lang="en-US" dirty="0" smtClean="0"/>
              <a:t>=25.3 photo </a:t>
            </a:r>
            <a:r>
              <a:rPr lang="en-US" dirty="0" err="1" smtClean="0"/>
              <a:t>z</a:t>
            </a:r>
            <a:r>
              <a:rPr lang="en-US" dirty="0" smtClean="0"/>
              <a:t> training</a:t>
            </a:r>
          </a:p>
          <a:p>
            <a:r>
              <a:rPr lang="en-US" dirty="0" smtClean="0"/>
              <a:t>Move to south 3000 </a:t>
            </a:r>
            <a:r>
              <a:rPr lang="en-US" dirty="0" err="1" smtClean="0"/>
              <a:t>sd</a:t>
            </a:r>
            <a:r>
              <a:rPr lang="en-US" dirty="0" smtClean="0"/>
              <a:t> – south</a:t>
            </a:r>
            <a:r>
              <a:rPr lang="en-US" baseline="0" dirty="0" smtClean="0"/>
              <a:t> and 20000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one wishes this on PP.</a:t>
            </a:r>
          </a:p>
          <a:p>
            <a:r>
              <a:rPr lang="en-US" dirty="0" smtClean="0"/>
              <a:t>Optimistic about cosmology because: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Br3illiant success at appointed task is about the worst that can happen</a:t>
            </a:r>
          </a:p>
          <a:p>
            <a:r>
              <a:rPr lang="en-US" dirty="0" smtClean="0"/>
              <a:t>Thanks for invitation</a:t>
            </a:r>
          </a:p>
          <a:p>
            <a:r>
              <a:rPr lang="en-US" dirty="0" smtClean="0"/>
              <a:t>Learned</a:t>
            </a:r>
            <a:r>
              <a:rPr lang="en-US" baseline="0" dirty="0" smtClean="0"/>
              <a:t> a lot and as this summary demonstrated I have a lot to learn.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We’ll meet again …</a:t>
            </a:r>
          </a:p>
          <a:p>
            <a:r>
              <a:rPr lang="en-US" dirty="0" err="1" smtClean="0"/>
              <a:t>Bonnes</a:t>
            </a:r>
            <a:r>
              <a:rPr lang="en-US" baseline="0" dirty="0" smtClean="0"/>
              <a:t> Voyages </a:t>
            </a:r>
            <a:r>
              <a:rPr lang="en-US" baseline="0" dirty="0" err="1" smtClean="0"/>
              <a:t>dans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l’Universaire</a:t>
            </a:r>
            <a:r>
              <a:rPr lang="en-US" baseline="0" smtClean="0"/>
              <a:t> et </a:t>
            </a:r>
            <a:r>
              <a:rPr lang="en-US" baseline="0" dirty="0" smtClean="0"/>
              <a:t>la Terre.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E37DD7-5A3D-9C44-BFD2-C0290B212F0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7AFEB-0F8D-7246-9480-046B19485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6F520-BA70-4648-BFB6-1A87A7903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C1F73-D942-C14B-9185-57AED8FD8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4958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4958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A2890-011B-0942-B280-E6D8F1D5D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7DF02-2144-244A-9D2C-FC636D1D68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3672A-B805-C84A-A80C-A2A6A7079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2DBAD-8B3D-164E-AE45-07730DD4F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3DCFD-139A-0340-A5D1-937EBEA2A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608ED-A6C0-4848-90BA-69432EDB6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5F6D1-3C98-8C4D-B9AE-762BAE1DD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2A6CD-11BC-EF4E-90F4-AAD2964B90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914400"/>
            <a:ext cx="44958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4958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9EEBF-FE8D-E443-B5FF-C2BD66882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914400"/>
            <a:ext cx="44958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495800" cy="2781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48100"/>
            <a:ext cx="4495800" cy="2781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29C76-6225-B741-9359-327C39C131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9144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F1BCC13-DEF1-A549-9BED-F6EFAF8561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553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802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802"/>
          </a:solidFill>
          <a:latin typeface="Comic Sans MS" pitchFamily="1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802"/>
          </a:solidFill>
          <a:latin typeface="Comic Sans MS" pitchFamily="1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802"/>
          </a:solidFill>
          <a:latin typeface="Comic Sans MS" pitchFamily="1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802"/>
          </a:solidFill>
          <a:latin typeface="Comic Sans MS" pitchFamily="1" charset="0"/>
          <a:ea typeface="ＭＳ Ｐゴシック" pitchFamily="1" charset="-128"/>
          <a:cs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FF0802"/>
          </a:solidFill>
          <a:latin typeface="Comic Sans MS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FF0802"/>
          </a:solidFill>
          <a:latin typeface="Comic Sans MS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FF0802"/>
          </a:solidFill>
          <a:latin typeface="Comic Sans MS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FF0802"/>
          </a:solidFill>
          <a:latin typeface="Comic Sans MS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59FDC"/>
        </a:buClr>
        <a:buChar char="*"/>
        <a:defRPr sz="2800">
          <a:solidFill>
            <a:srgbClr val="0A04FF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imes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i="1">
          <a:solidFill>
            <a:schemeClr val="tx1"/>
          </a:solidFill>
          <a:latin typeface="Times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" charset="0"/>
          <a:ea typeface="ＭＳ Ｐゴシック" pitchFamily="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" charset="0"/>
          <a:ea typeface="ＭＳ Ｐゴシック" pitchFamily="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" charset="0"/>
          <a:ea typeface="ＭＳ Ｐゴシック" pitchFamily="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" charset="0"/>
          <a:ea typeface="ＭＳ Ｐゴシック" pitchFamily="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" charset="0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oleObject" Target="../embeddings/Microsoft_Equation1.bin"/><Relationship Id="rId7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16175"/>
            <a:ext cx="7772400" cy="1470025"/>
          </a:xfrm>
        </p:spPr>
        <p:txBody>
          <a:bodyPr/>
          <a:lstStyle/>
          <a:p>
            <a:r>
              <a:rPr lang="en-US" dirty="0" smtClean="0"/>
              <a:t>“How I learned to stop worrying</a:t>
            </a:r>
            <a:br>
              <a:rPr lang="en-US" dirty="0" smtClean="0"/>
            </a:br>
            <a:r>
              <a:rPr lang="en-US" dirty="0" smtClean="0"/>
              <a:t>and love cosmology” 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676400" y="3962400"/>
            <a:ext cx="6400800" cy="1752600"/>
          </a:xfrm>
        </p:spPr>
        <p:txBody>
          <a:bodyPr/>
          <a:lstStyle/>
          <a:p>
            <a:r>
              <a:rPr lang="en-US" dirty="0" smtClean="0"/>
              <a:t>Roger Blandford</a:t>
            </a:r>
          </a:p>
          <a:p>
            <a:r>
              <a:rPr lang="en-US" dirty="0" smtClean="0"/>
              <a:t>KIPAC</a:t>
            </a:r>
          </a:p>
          <a:p>
            <a:r>
              <a:rPr lang="en-US" dirty="0" smtClean="0"/>
              <a:t>Stanford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2667000" cy="199767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415" y="0"/>
            <a:ext cx="3791185" cy="1981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9736" y="0"/>
            <a:ext cx="2824264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38400"/>
            <a:ext cx="9144000" cy="4191000"/>
          </a:xfrm>
        </p:spPr>
        <p:txBody>
          <a:bodyPr/>
          <a:lstStyle/>
          <a:p>
            <a:pPr lvl="1" eaLnBrk="1" hangingPunct="1">
              <a:buNone/>
            </a:pPr>
            <a:r>
              <a:rPr lang="en-US" sz="1800" dirty="0" smtClean="0"/>
              <a:t>“A theory is something nobody believes, except the person who made it. An experiment is something everybody believes, except the person who made it.”</a:t>
            </a:r>
          </a:p>
          <a:p>
            <a:pPr lvl="1" eaLnBrk="1" hangingPunct="1">
              <a:buNone/>
            </a:pPr>
            <a:endParaRPr lang="en-US" sz="1800" dirty="0" smtClean="0"/>
          </a:p>
          <a:p>
            <a:pPr lvl="1" eaLnBrk="1" hangingPunct="1">
              <a:buNone/>
            </a:pPr>
            <a:r>
              <a:rPr lang="en-US" sz="1800" dirty="0" smtClean="0"/>
              <a:t>“I would as soon think of reverting to Newtonian theory as of dropping the </a:t>
            </a:r>
            <a:r>
              <a:rPr lang="en-US" sz="1800" dirty="0" err="1" smtClean="0"/>
              <a:t>cosmical</a:t>
            </a:r>
            <a:r>
              <a:rPr lang="en-US" sz="1800" dirty="0" smtClean="0"/>
              <a:t> constant…to drop the </a:t>
            </a:r>
            <a:r>
              <a:rPr lang="en-US" sz="1800" dirty="0" err="1" smtClean="0"/>
              <a:t>cosmical</a:t>
            </a:r>
            <a:r>
              <a:rPr lang="en-US" sz="1800" dirty="0" smtClean="0"/>
              <a:t> constant would knock the bottom out of space”</a:t>
            </a:r>
          </a:p>
          <a:p>
            <a:pPr lvl="1" eaLnBrk="1" hangingPunct="1">
              <a:buNone/>
            </a:pPr>
            <a:endParaRPr lang="en-US" sz="1800" dirty="0" smtClean="0"/>
          </a:p>
          <a:p>
            <a:pPr lvl="1" eaLnBrk="1" hangingPunct="1">
              <a:buNone/>
            </a:pPr>
            <a:r>
              <a:rPr lang="en-US" sz="1800" dirty="0" smtClean="0"/>
              <a:t>~Most of the observations in cosmology are wrong, so I shall ignore them</a:t>
            </a:r>
          </a:p>
          <a:p>
            <a:pPr lvl="1" eaLnBrk="1" hangingPunct="1">
              <a:buNone/>
            </a:pPr>
            <a:endParaRPr lang="en-US" sz="1800" dirty="0" smtClean="0"/>
          </a:p>
          <a:p>
            <a:pPr lvl="1" eaLnBrk="1" hangingPunct="1">
              <a:buNone/>
            </a:pPr>
            <a:endParaRPr lang="en-US" sz="1800" dirty="0" smtClean="0"/>
          </a:p>
          <a:p>
            <a:pPr lvl="1" eaLnBrk="1" hangingPunct="1">
              <a:buNone/>
            </a:pPr>
            <a:endParaRPr lang="en-US" sz="1800" dirty="0" smtClean="0"/>
          </a:p>
          <a:p>
            <a:pPr lvl="1" eaLnBrk="1" hangingPunct="1">
              <a:buNone/>
            </a:pPr>
            <a:r>
              <a:rPr lang="en-US" sz="1800" dirty="0" smtClean="0"/>
              <a:t>“Big Bang”</a:t>
            </a:r>
          </a:p>
          <a:p>
            <a:pPr lvl="1" eaLnBrk="1" hangingPunct="1">
              <a:buNone/>
            </a:pPr>
            <a:endParaRPr lang="en-US" sz="1800" dirty="0" smtClean="0"/>
          </a:p>
          <a:p>
            <a:pPr marL="342900" lvl="1" indent="-342900">
              <a:buClr>
                <a:srgbClr val="059FDC"/>
              </a:buClr>
              <a:buFontTx/>
              <a:buChar char="*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0"/>
            <a:ext cx="3200400" cy="22301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125157" cy="2209800"/>
          </a:xfrm>
          <a:prstGeom prst="rect">
            <a:avLst/>
          </a:prstGeom>
        </p:spPr>
      </p:pic>
      <p:grpSp>
        <p:nvGrpSpPr>
          <p:cNvPr id="14" name="Group 21"/>
          <p:cNvGrpSpPr>
            <a:grpSpLocks/>
          </p:cNvGrpSpPr>
          <p:nvPr/>
        </p:nvGrpSpPr>
        <p:grpSpPr bwMode="auto">
          <a:xfrm>
            <a:off x="1600200" y="4648200"/>
            <a:ext cx="5638800" cy="1066800"/>
            <a:chOff x="528" y="1728"/>
            <a:chExt cx="3600" cy="768"/>
          </a:xfrm>
        </p:grpSpPr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528" y="1728"/>
              <a:ext cx="3600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16" name="Object 4"/>
            <p:cNvGraphicFramePr>
              <a:graphicFrameLocks noChangeAspect="1"/>
            </p:cNvGraphicFramePr>
            <p:nvPr/>
          </p:nvGraphicFramePr>
          <p:xfrm>
            <a:off x="576" y="1779"/>
            <a:ext cx="3549" cy="702"/>
          </p:xfrm>
          <a:graphic>
            <a:graphicData uri="http://schemas.openxmlformats.org/presentationml/2006/ole">
              <p:oleObj spid="_x0000_s177154" name="Equation" r:id="rId6" imgW="3797300" imgH="736600" progId="Equation.3">
                <p:embed/>
              </p:oleObj>
            </a:graphicData>
          </a:graphic>
        </p:graphicFrame>
      </p:grpSp>
      <p:sp>
        <p:nvSpPr>
          <p:cNvPr id="20" name="Rectangle 19"/>
          <p:cNvSpPr/>
          <p:nvPr/>
        </p:nvSpPr>
        <p:spPr bwMode="auto">
          <a:xfrm>
            <a:off x="3200400" y="3048000"/>
            <a:ext cx="2286000" cy="457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3429000" y="3146287"/>
          <a:ext cx="1905000" cy="358913"/>
        </p:xfrm>
        <a:graphic>
          <a:graphicData uri="http://schemas.openxmlformats.org/presentationml/2006/ole">
            <p:oleObj spid="_x0000_s177155" name="Equation" r:id="rId7" imgW="876300" imgH="165100" progId="Equation.3">
              <p:embed/>
            </p:oleObj>
          </a:graphicData>
        </a:graphic>
      </p:graphicFrame>
      <p:sp>
        <p:nvSpPr>
          <p:cNvPr id="21" name="Rectangle 20"/>
          <p:cNvSpPr/>
          <p:nvPr/>
        </p:nvSpPr>
        <p:spPr bwMode="auto">
          <a:xfrm>
            <a:off x="3657600" y="3962400"/>
            <a:ext cx="1295400" cy="457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 smtClean="0"/>
              <a:t>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" charset="0"/>
              </a:rPr>
              <a:t>=1-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charset="2"/>
                <a:cs typeface="Symbol" charset="2"/>
              </a:rPr>
              <a:t>2f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ymbol" charset="2"/>
              <a:cs typeface="Symbol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34565" y="312420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1917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620000" y="408104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1919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634565" y="499544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1952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696200" y="6062246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1948…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584581" y="5943600"/>
            <a:ext cx="1589197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3H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=</a:t>
            </a:r>
            <a:r>
              <a:rPr lang="en-US" sz="2400" dirty="0" smtClean="0">
                <a:latin typeface="Symbol" charset="2"/>
                <a:cs typeface="Symbol" charset="2"/>
              </a:rPr>
              <a:t>8p</a:t>
            </a:r>
            <a:r>
              <a:rPr lang="en-US" sz="2400" dirty="0" smtClean="0">
                <a:latin typeface="+mn-lt"/>
                <a:cs typeface="Symbol" charset="2"/>
              </a:rPr>
              <a:t>G</a:t>
            </a:r>
            <a:r>
              <a:rPr lang="en-US" sz="2400" dirty="0" smtClean="0">
                <a:latin typeface="Symbol" charset="2"/>
                <a:cs typeface="Symbol" charset="2"/>
              </a:rPr>
              <a:t>r</a:t>
            </a:r>
            <a:endParaRPr lang="en-US" sz="2400" dirty="0">
              <a:latin typeface="Symbol" charset="2"/>
              <a:cs typeface="Symbol" charset="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dirty="0" smtClean="0"/>
              <a:t>Cosmology is a Competitive, Cooperative and Collaborative Concern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5715000"/>
          </a:xfrm>
        </p:spPr>
        <p:txBody>
          <a:bodyPr/>
          <a:lstStyle/>
          <a:p>
            <a:r>
              <a:rPr lang="en-US" sz="2400" dirty="0" smtClean="0"/>
              <a:t>Tribal chauvinism</a:t>
            </a:r>
          </a:p>
          <a:p>
            <a:pPr lvl="1"/>
            <a:r>
              <a:rPr lang="en-US" sz="2000" dirty="0" smtClean="0"/>
              <a:t>Spectral, technique, telescope…</a:t>
            </a:r>
          </a:p>
          <a:p>
            <a:pPr lvl="1"/>
            <a:r>
              <a:rPr lang="en-US" sz="2000" dirty="0" smtClean="0"/>
              <a:t>Sometimes correct!</a:t>
            </a:r>
          </a:p>
          <a:p>
            <a:pPr lvl="1"/>
            <a:r>
              <a:rPr lang="en-US" sz="2000" dirty="0" smtClean="0"/>
              <a:t>Exacerbated by large collaborations</a:t>
            </a:r>
          </a:p>
          <a:p>
            <a:r>
              <a:rPr lang="en-US" sz="2400" dirty="0" smtClean="0"/>
              <a:t>CMB is special</a:t>
            </a:r>
          </a:p>
          <a:p>
            <a:pPr lvl="1"/>
            <a:r>
              <a:rPr lang="en-US" sz="2000" dirty="0" smtClean="0"/>
              <a:t>50 years exquisite development of observational technique</a:t>
            </a:r>
          </a:p>
          <a:p>
            <a:pPr lvl="1"/>
            <a:r>
              <a:rPr lang="en-US" sz="2000" dirty="0" smtClean="0"/>
              <a:t>Physics-based not empirical unlike most other approaches </a:t>
            </a:r>
          </a:p>
          <a:p>
            <a:pPr lvl="1"/>
            <a:r>
              <a:rPr lang="en-US" sz="2000" dirty="0" smtClean="0"/>
              <a:t>Growth, </a:t>
            </a:r>
            <a:r>
              <a:rPr lang="en-US" sz="2000" dirty="0" err="1" smtClean="0"/>
              <a:t>radiative</a:t>
            </a:r>
            <a:r>
              <a:rPr lang="en-US" sz="2000" dirty="0" smtClean="0"/>
              <a:t> transfer at recombination are linear</a:t>
            </a:r>
          </a:p>
          <a:p>
            <a:r>
              <a:rPr lang="en-US" sz="2400" dirty="0" smtClean="0"/>
              <a:t>However,</a:t>
            </a:r>
          </a:p>
          <a:p>
            <a:pPr lvl="1"/>
            <a:r>
              <a:rPr lang="en-US" sz="2000" dirty="0" smtClean="0"/>
              <a:t>Ill-suited to curvature, acceleration…; other approaches better</a:t>
            </a:r>
          </a:p>
          <a:p>
            <a:pPr lvl="1"/>
            <a:r>
              <a:rPr lang="en-US" sz="2000" dirty="0" smtClean="0"/>
              <a:t>Astrophysical foregrounds are important for current challenges</a:t>
            </a:r>
          </a:p>
          <a:p>
            <a:pPr lvl="1"/>
            <a:r>
              <a:rPr lang="en-US" sz="2000" dirty="0" smtClean="0"/>
              <a:t>Results will not be accepted without validation </a:t>
            </a:r>
          </a:p>
          <a:p>
            <a:r>
              <a:rPr lang="en-US" sz="2400" dirty="0" smtClean="0"/>
              <a:t>The case for multiple approaches is stronger than ever  </a:t>
            </a:r>
          </a:p>
          <a:p>
            <a:pPr lvl="1"/>
            <a:r>
              <a:rPr lang="en-US" sz="2000" dirty="0" smtClean="0"/>
              <a:t>Not just the bottom line; data-rich science</a:t>
            </a:r>
          </a:p>
          <a:p>
            <a:pPr lvl="1"/>
            <a:r>
              <a:rPr lang="en-US" sz="2000" dirty="0" smtClean="0"/>
              <a:t>Detailed cross correlations and checks improve all approaches</a:t>
            </a:r>
          </a:p>
          <a:p>
            <a:pPr lvl="1"/>
            <a:r>
              <a:rPr lang="en-US" sz="2000" dirty="0" smtClean="0"/>
              <a:t>Cosmology benefits all other investigations using same data set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762000"/>
          </a:xfrm>
        </p:spPr>
        <p:txBody>
          <a:bodyPr/>
          <a:lstStyle/>
          <a:p>
            <a:r>
              <a:rPr lang="en-US" dirty="0" smtClean="0"/>
              <a:t>Just 6,7,8…1006 numbers?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715000"/>
          </a:xfrm>
        </p:spPr>
        <p:txBody>
          <a:bodyPr/>
          <a:lstStyle/>
          <a:p>
            <a:r>
              <a:rPr lang="en-US" dirty="0" smtClean="0">
                <a:cs typeface="Symbol" charset="2"/>
              </a:rPr>
              <a:t>F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dirty="0" smtClean="0">
                <a:cs typeface="Symbol" charset="2"/>
              </a:rPr>
              <a:t>CDM</a:t>
            </a:r>
          </a:p>
          <a:p>
            <a:pPr lvl="1"/>
            <a:r>
              <a:rPr lang="en-US" dirty="0" smtClean="0">
                <a:latin typeface="Symbol" charset="2"/>
                <a:cs typeface="Symbol" charset="2"/>
              </a:rPr>
              <a:t>W</a:t>
            </a:r>
            <a:r>
              <a:rPr lang="en-US" baseline="-25000" dirty="0" smtClean="0"/>
              <a:t>dm</a:t>
            </a:r>
            <a:r>
              <a:rPr lang="en-US" dirty="0" smtClean="0"/>
              <a:t>h</a:t>
            </a:r>
            <a:r>
              <a:rPr lang="en-US" baseline="30000" dirty="0" smtClean="0"/>
              <a:t>2  </a:t>
            </a:r>
            <a:r>
              <a:rPr lang="en-US" dirty="0" smtClean="0"/>
              <a:t>=&gt; </a:t>
            </a:r>
            <a:r>
              <a:rPr lang="en-US" dirty="0" err="1" smtClean="0">
                <a:latin typeface="Symbol" charset="2"/>
                <a:cs typeface="Symbol" charset="2"/>
              </a:rPr>
              <a:t>W</a:t>
            </a:r>
            <a:r>
              <a:rPr lang="en-US" baseline="-25000" dirty="0" err="1" smtClean="0"/>
              <a:t>dm</a:t>
            </a:r>
            <a:r>
              <a:rPr lang="en-US" baseline="-25000" dirty="0" smtClean="0"/>
              <a:t> </a:t>
            </a:r>
            <a:r>
              <a:rPr lang="en-US" dirty="0" smtClean="0"/>
              <a:t>~ 0.27</a:t>
            </a:r>
            <a:endParaRPr lang="en-US" baseline="30000" dirty="0" smtClean="0"/>
          </a:p>
          <a:p>
            <a:pPr lvl="1"/>
            <a:r>
              <a:rPr lang="en-US" dirty="0" smtClean="0">
                <a:latin typeface="Symbol" charset="2"/>
                <a:cs typeface="Symbol" charset="2"/>
              </a:rPr>
              <a:t>W</a:t>
            </a:r>
            <a:r>
              <a:rPr lang="en-US" baseline="-25000" dirty="0" smtClean="0"/>
              <a:t>b</a:t>
            </a:r>
            <a:r>
              <a:rPr lang="en-US" dirty="0" smtClean="0"/>
              <a:t>h</a:t>
            </a:r>
            <a:r>
              <a:rPr lang="en-US" baseline="30000" dirty="0" smtClean="0"/>
              <a:t>2   </a:t>
            </a:r>
            <a:r>
              <a:rPr lang="en-US" dirty="0" smtClean="0"/>
              <a:t> =&gt; </a:t>
            </a:r>
            <a:r>
              <a:rPr lang="en-US" dirty="0" err="1" smtClean="0">
                <a:latin typeface="Symbol" charset="2"/>
                <a:cs typeface="Symbol" charset="2"/>
              </a:rPr>
              <a:t>W</a:t>
            </a:r>
            <a:r>
              <a:rPr lang="en-US" baseline="-25000" dirty="0" err="1" smtClean="0"/>
              <a:t>b</a:t>
            </a:r>
            <a:r>
              <a:rPr lang="en-US" baseline="-25000" dirty="0" smtClean="0"/>
              <a:t> </a:t>
            </a:r>
            <a:r>
              <a:rPr lang="en-US" dirty="0" smtClean="0"/>
              <a:t>~ 0.05</a:t>
            </a:r>
            <a:endParaRPr lang="en-US" baseline="30000" dirty="0" smtClean="0"/>
          </a:p>
          <a:p>
            <a:pPr lvl="1"/>
            <a:r>
              <a:rPr lang="en-US" dirty="0" smtClean="0">
                <a:latin typeface="Symbol" charset="2"/>
                <a:cs typeface="Symbol" charset="2"/>
              </a:rPr>
              <a:t>Q</a:t>
            </a:r>
            <a:r>
              <a:rPr lang="en-US" baseline="30000" dirty="0" smtClean="0">
                <a:latin typeface="Symbol" charset="2"/>
                <a:cs typeface="Symbol" charset="2"/>
              </a:rPr>
              <a:t>*          </a:t>
            </a:r>
            <a:r>
              <a:rPr lang="en-US" dirty="0" smtClean="0"/>
              <a:t>=&gt; </a:t>
            </a:r>
            <a:r>
              <a:rPr lang="en-US" dirty="0" smtClean="0">
                <a:cs typeface="Symbol" charset="2"/>
              </a:rPr>
              <a:t>H</a:t>
            </a:r>
            <a:r>
              <a:rPr lang="en-US" baseline="-25000" dirty="0" smtClean="0"/>
              <a:t>0 </a:t>
            </a:r>
            <a:r>
              <a:rPr lang="en-US" dirty="0" smtClean="0"/>
              <a:t>~ 68</a:t>
            </a:r>
            <a:endParaRPr lang="en-US" baseline="30000" dirty="0" smtClean="0">
              <a:latin typeface="Symbol" charset="2"/>
              <a:cs typeface="Symbol" charset="2"/>
            </a:endParaRPr>
          </a:p>
          <a:p>
            <a:pPr lvl="1"/>
            <a:r>
              <a:rPr lang="en-US" dirty="0" err="1" smtClean="0">
                <a:latin typeface="Symbol" charset="2"/>
                <a:cs typeface="Symbol" charset="2"/>
              </a:rPr>
              <a:t>t</a:t>
            </a:r>
            <a:r>
              <a:rPr lang="en-US" dirty="0" smtClean="0">
                <a:latin typeface="Symbol" charset="2"/>
                <a:cs typeface="Symbol" charset="2"/>
              </a:rPr>
              <a:t>         </a:t>
            </a:r>
            <a:r>
              <a:rPr lang="en-US" dirty="0" smtClean="0"/>
              <a:t>=&gt; </a:t>
            </a:r>
            <a:r>
              <a:rPr lang="en-US" dirty="0" smtClean="0">
                <a:cs typeface="Symbol" charset="2"/>
              </a:rPr>
              <a:t>z</a:t>
            </a:r>
            <a:r>
              <a:rPr lang="en-US" baseline="-25000" dirty="0" smtClean="0">
                <a:cs typeface="Symbol" charset="2"/>
              </a:rPr>
              <a:t>1/2</a:t>
            </a:r>
            <a:r>
              <a:rPr lang="en-US" baseline="-25000" dirty="0" smtClean="0"/>
              <a:t> </a:t>
            </a:r>
            <a:r>
              <a:rPr lang="en-US" dirty="0" smtClean="0"/>
              <a:t>~ 11</a:t>
            </a:r>
            <a:endParaRPr lang="en-US" dirty="0" smtClean="0">
              <a:latin typeface="Symbol" charset="2"/>
              <a:cs typeface="Symbol" charset="2"/>
            </a:endParaRPr>
          </a:p>
          <a:p>
            <a:pPr lvl="1"/>
            <a:r>
              <a:rPr lang="en-US" dirty="0" smtClean="0"/>
              <a:t>n</a:t>
            </a:r>
            <a:r>
              <a:rPr lang="en-US" baseline="-25000" dirty="0" smtClean="0"/>
              <a:t>s</a:t>
            </a:r>
            <a:r>
              <a:rPr lang="en-US" dirty="0" smtClean="0"/>
              <a:t>        =&gt; </a:t>
            </a:r>
            <a:r>
              <a:rPr lang="en-US" dirty="0" smtClean="0">
                <a:cs typeface="Symbol" charset="2"/>
              </a:rPr>
              <a:t>1-n</a:t>
            </a:r>
            <a:r>
              <a:rPr lang="en-US" baseline="-25000" dirty="0" smtClean="0"/>
              <a:t> </a:t>
            </a:r>
            <a:r>
              <a:rPr lang="en-US" dirty="0" smtClean="0"/>
              <a:t>~ 0.04</a:t>
            </a:r>
          </a:p>
          <a:p>
            <a:pPr lvl="1"/>
            <a:r>
              <a:rPr lang="en-US" dirty="0" smtClean="0"/>
              <a:t>A        =&gt; </a:t>
            </a:r>
            <a:r>
              <a:rPr lang="en-US" dirty="0" smtClean="0">
                <a:latin typeface="Symbol" charset="2"/>
                <a:cs typeface="Symbol" charset="2"/>
              </a:rPr>
              <a:t>F</a:t>
            </a:r>
            <a:r>
              <a:rPr lang="en-US" dirty="0" smtClean="0"/>
              <a:t> ~ 10</a:t>
            </a:r>
            <a:r>
              <a:rPr lang="en-US" baseline="30000" dirty="0" smtClean="0"/>
              <a:t>-5</a:t>
            </a:r>
          </a:p>
          <a:p>
            <a:r>
              <a:rPr lang="en-US" dirty="0" smtClean="0"/>
              <a:t>No convincing evidence for: </a:t>
            </a:r>
          </a:p>
          <a:p>
            <a:pPr lvl="1"/>
            <a:r>
              <a:rPr lang="en-US" dirty="0" smtClean="0"/>
              <a:t>Curvature (&lt;0.01)</a:t>
            </a:r>
          </a:p>
          <a:p>
            <a:pPr lvl="1"/>
            <a:r>
              <a:rPr lang="en-US" dirty="0" smtClean="0"/>
              <a:t>Dynamical dark energy (&lt;0.1)</a:t>
            </a:r>
          </a:p>
          <a:p>
            <a:pPr lvl="1"/>
            <a:r>
              <a:rPr lang="en-US" dirty="0" smtClean="0"/>
              <a:t>Extra neutrinos; neutrino mass (&lt;0.2 </a:t>
            </a:r>
            <a:r>
              <a:rPr lang="en-US" dirty="0" err="1" smtClean="0"/>
              <a:t>eV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Non-</a:t>
            </a:r>
            <a:r>
              <a:rPr lang="en-US" dirty="0" err="1" smtClean="0"/>
              <a:t>Gaussianity</a:t>
            </a:r>
            <a:r>
              <a:rPr lang="en-US" dirty="0" smtClean="0"/>
              <a:t> (</a:t>
            </a:r>
            <a:r>
              <a:rPr lang="en-US" dirty="0" err="1" smtClean="0"/>
              <a:t>f</a:t>
            </a:r>
            <a:r>
              <a:rPr lang="en-US" baseline="-25000" dirty="0" err="1" smtClean="0"/>
              <a:t>NLlocal</a:t>
            </a:r>
            <a:r>
              <a:rPr lang="en-US" dirty="0" smtClean="0"/>
              <a:t> &lt; 6)</a:t>
            </a:r>
          </a:p>
          <a:p>
            <a:pPr lvl="1"/>
            <a:r>
              <a:rPr lang="en-US" dirty="0" smtClean="0"/>
              <a:t>Tensor modes (&lt;0.1)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532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828800" cy="182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00400" y="6477000"/>
            <a:ext cx="9232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Dunkley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1219200" y="6519446"/>
            <a:ext cx="1269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Gratton</a:t>
            </a:r>
            <a:endParaRPr lang="en-US" i="1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2743200" y="6519446"/>
            <a:ext cx="962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Ho</a:t>
            </a:r>
            <a:endParaRPr lang="en-US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9886" y="4419600"/>
            <a:ext cx="3164114" cy="2438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4083" y="1828800"/>
            <a:ext cx="3729917" cy="2692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81600" y="6553200"/>
            <a:ext cx="752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Lahav</a:t>
            </a:r>
            <a:endParaRPr lang="en-US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019800" cy="762000"/>
          </a:xfrm>
        </p:spPr>
        <p:txBody>
          <a:bodyPr/>
          <a:lstStyle/>
          <a:p>
            <a:r>
              <a:rPr lang="en-US" dirty="0" smtClean="0"/>
              <a:t>Hubble 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7239000" cy="5867400"/>
          </a:xfrm>
        </p:spPr>
        <p:txBody>
          <a:bodyPr/>
          <a:lstStyle/>
          <a:p>
            <a:r>
              <a:rPr lang="en-US" dirty="0" smtClean="0"/>
              <a:t>Approaches </a:t>
            </a:r>
          </a:p>
          <a:p>
            <a:pPr lvl="1"/>
            <a:r>
              <a:rPr lang="en-US" dirty="0" smtClean="0"/>
              <a:t>CV, EB, GL, MM, RR, SN, TR…</a:t>
            </a:r>
          </a:p>
          <a:p>
            <a:pPr lvl="1"/>
            <a:r>
              <a:rPr lang="en-US" dirty="0" smtClean="0"/>
              <a:t>Many old methods no longer used</a:t>
            </a:r>
          </a:p>
          <a:p>
            <a:pPr lvl="1"/>
            <a:r>
              <a:rPr lang="en-US" dirty="0" smtClean="0"/>
              <a:t>3-5% uncertainty is GOOD!</a:t>
            </a:r>
          </a:p>
          <a:p>
            <a:pPr lvl="1"/>
            <a:r>
              <a:rPr lang="en-US" dirty="0" smtClean="0"/>
              <a:t>Planck “tension” overstated </a:t>
            </a:r>
          </a:p>
          <a:p>
            <a:r>
              <a:rPr lang="en-US" dirty="0" smtClean="0"/>
              <a:t>Highlights</a:t>
            </a:r>
          </a:p>
          <a:p>
            <a:pPr lvl="1"/>
            <a:r>
              <a:rPr lang="en-US" dirty="0" smtClean="0"/>
              <a:t>IR </a:t>
            </a:r>
            <a:r>
              <a:rPr lang="en-US" dirty="0" err="1" smtClean="0"/>
              <a:t>Cepheids</a:t>
            </a:r>
            <a:r>
              <a:rPr lang="en-US" dirty="0" smtClean="0"/>
              <a:t>, local SN </a:t>
            </a:r>
            <a:r>
              <a:rPr lang="en-US" dirty="0" err="1" smtClean="0"/>
              <a:t>calibarators</a:t>
            </a:r>
            <a:r>
              <a:rPr lang="en-US" dirty="0" smtClean="0"/>
              <a:t>, </a:t>
            </a:r>
            <a:r>
              <a:rPr lang="en-US" dirty="0" err="1" smtClean="0"/>
              <a:t>z</a:t>
            </a:r>
            <a:r>
              <a:rPr lang="en-US" dirty="0" smtClean="0"/>
              <a:t>=1.9, MM MW parallax, dust, RR, AO, lens modeling, delays</a:t>
            </a:r>
          </a:p>
          <a:p>
            <a:r>
              <a:rPr lang="en-US" dirty="0" smtClean="0"/>
              <a:t>Prospects</a:t>
            </a:r>
          </a:p>
          <a:p>
            <a:pPr lvl="1"/>
            <a:r>
              <a:rPr lang="en-US" dirty="0" smtClean="0"/>
              <a:t>MM, GL looking at many more sources</a:t>
            </a:r>
          </a:p>
          <a:p>
            <a:pPr lvl="1"/>
            <a:r>
              <a:rPr lang="en-US" dirty="0" smtClean="0"/>
              <a:t>Test detailed modeling </a:t>
            </a:r>
            <a:r>
              <a:rPr lang="en-US" dirty="0" err="1" smtClean="0"/>
              <a:t>ansatzen</a:t>
            </a:r>
            <a:endParaRPr lang="en-US" dirty="0" smtClean="0"/>
          </a:p>
          <a:p>
            <a:r>
              <a:rPr lang="en-US" dirty="0" smtClean="0"/>
              <a:t> Goal is 1 percent uncertainty</a:t>
            </a:r>
          </a:p>
          <a:p>
            <a:pPr lvl="1"/>
            <a:r>
              <a:rPr lang="en-US" dirty="0" smtClean="0"/>
              <a:t>Astrophysical modeling and propagation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6781800" y="-228600"/>
            <a:ext cx="2362200" cy="2438401"/>
            <a:chOff x="0" y="-481131"/>
            <a:chExt cx="9144000" cy="647884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76200"/>
              <a:ext cx="9144000" cy="6073913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474839" y="-481131"/>
              <a:ext cx="5791200" cy="2862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The Realm of the Nebulae (Edwin Hubble)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 flipV="1">
              <a:off x="2057400" y="3657600"/>
              <a:ext cx="6934200" cy="5334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TextBox 10"/>
          <p:cNvSpPr txBox="1"/>
          <p:nvPr/>
        </p:nvSpPr>
        <p:spPr>
          <a:xfrm>
            <a:off x="7086600" y="4572000"/>
            <a:ext cx="10754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Freedman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7086600" y="5029200"/>
            <a:ext cx="9693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Kirshner</a:t>
            </a:r>
            <a:endParaRPr lang="en-US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8357106" y="4953000"/>
            <a:ext cx="786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Braatz</a:t>
            </a:r>
            <a:endParaRPr lang="en-US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7239000" y="5410200"/>
            <a:ext cx="889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Gratton</a:t>
            </a:r>
            <a:endParaRPr lang="en-US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8471220" y="5410200"/>
            <a:ext cx="672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Riess</a:t>
            </a:r>
            <a:endParaRPr lang="en-US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8505484" y="5791200"/>
            <a:ext cx="638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Suyu</a:t>
            </a:r>
            <a:endParaRPr lang="en-US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7086600" y="5791200"/>
            <a:ext cx="10831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Fassnacht</a:t>
            </a:r>
            <a:endParaRPr lang="en-US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7913074" y="6138446"/>
            <a:ext cx="1230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Benoit-Levy</a:t>
            </a:r>
            <a:endParaRPr lang="en-US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924800" y="6477000"/>
            <a:ext cx="1174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Leibundgut</a:t>
            </a:r>
            <a:endParaRPr lang="en-US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7086600" y="6138446"/>
            <a:ext cx="1003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Kowalski</a:t>
            </a:r>
            <a:endParaRPr lang="en-US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7086600" y="6477000"/>
            <a:ext cx="9390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Tamman</a:t>
            </a:r>
            <a:endParaRPr lang="en-US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8153400" y="45720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Robeson</a:t>
            </a:r>
            <a:endParaRPr lang="en-US" b="1" i="1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0"/>
            <a:ext cx="919331" cy="9017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1" y="2285999"/>
            <a:ext cx="2971800" cy="122162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522" y="3505200"/>
            <a:ext cx="1385478" cy="939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5562600" cy="762000"/>
          </a:xfrm>
        </p:spPr>
        <p:txBody>
          <a:bodyPr/>
          <a:lstStyle/>
          <a:p>
            <a:r>
              <a:rPr lang="en-US" sz="2800" dirty="0" smtClean="0"/>
              <a:t>In the world of the blind,  the one-eyed mouse is king.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4953000"/>
          </a:xfrm>
        </p:spPr>
        <p:txBody>
          <a:bodyPr/>
          <a:lstStyle/>
          <a:p>
            <a:r>
              <a:rPr lang="en-US" dirty="0" smtClean="0"/>
              <a:t>Confirmation/Refutation/</a:t>
            </a:r>
            <a:r>
              <a:rPr lang="en-US" dirty="0" err="1" smtClean="0"/>
              <a:t>Gudenuf</a:t>
            </a:r>
            <a:r>
              <a:rPr lang="en-US" dirty="0" smtClean="0"/>
              <a:t> bias</a:t>
            </a:r>
          </a:p>
          <a:p>
            <a:r>
              <a:rPr lang="en-US" dirty="0" smtClean="0"/>
              <a:t>Blinding is idiosyncratic to technique</a:t>
            </a:r>
          </a:p>
          <a:p>
            <a:pPr lvl="1"/>
            <a:r>
              <a:rPr lang="en-US" dirty="0" smtClean="0"/>
              <a:t>Withhold data fraction,  calibration, compete teams… </a:t>
            </a:r>
          </a:p>
          <a:p>
            <a:r>
              <a:rPr lang="en-US" dirty="0" smtClean="0"/>
              <a:t>Must not impede understanding experiment </a:t>
            </a:r>
          </a:p>
          <a:p>
            <a:r>
              <a:rPr lang="en-US" dirty="0" smtClean="0"/>
              <a:t>Most experiments in practice are partially blind</a:t>
            </a:r>
          </a:p>
          <a:p>
            <a:pPr lvl="1"/>
            <a:r>
              <a:rPr lang="en-US" dirty="0" smtClean="0"/>
              <a:t>Particle physicists especially</a:t>
            </a:r>
          </a:p>
          <a:p>
            <a:pPr lvl="2"/>
            <a:r>
              <a:rPr lang="en-US" dirty="0" smtClean="0"/>
              <a:t>However usually do not make data public! </a:t>
            </a:r>
          </a:p>
          <a:p>
            <a:pPr lvl="2"/>
            <a:r>
              <a:rPr lang="en-US" dirty="0" smtClean="0"/>
              <a:t>Cross correlation of details much more common in astronomy  </a:t>
            </a:r>
          </a:p>
          <a:p>
            <a:r>
              <a:rPr lang="en-US" dirty="0" smtClean="0"/>
              <a:t>Will become common practice in cosmology</a:t>
            </a:r>
          </a:p>
          <a:p>
            <a:pPr lvl="1"/>
            <a:r>
              <a:rPr lang="en-US" dirty="0" smtClean="0"/>
              <a:t>Essential for acceptance by physicists and astronomers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562600" y="76200"/>
            <a:ext cx="3581400" cy="1447800"/>
            <a:chOff x="457200" y="152400"/>
            <a:chExt cx="5168900" cy="23368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" y="152400"/>
              <a:ext cx="3556000" cy="2286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rcRect r="52190"/>
            <a:stretch>
              <a:fillRect/>
            </a:stretch>
          </p:blipFill>
          <p:spPr>
            <a:xfrm>
              <a:off x="3962400" y="152400"/>
              <a:ext cx="1663700" cy="233680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6781800" y="6096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802"/>
                </a:solidFill>
              </a:rPr>
              <a:t>L</a:t>
            </a:r>
            <a:endParaRPr lang="en-US" sz="2400" b="1" dirty="0">
              <a:solidFill>
                <a:srgbClr val="FF080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5200" y="605135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802"/>
                </a:solidFill>
              </a:rPr>
              <a:t>X</a:t>
            </a:r>
            <a:endParaRPr lang="en-US" sz="2400" b="1" dirty="0">
              <a:solidFill>
                <a:srgbClr val="FF080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685800"/>
            <a:ext cx="37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802"/>
                </a:solidFill>
              </a:rPr>
              <a:t>P</a:t>
            </a:r>
            <a:endParaRPr lang="en-US" sz="2400" b="1" dirty="0">
              <a:solidFill>
                <a:srgbClr val="FF080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58200" y="533400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802"/>
                </a:solidFill>
              </a:rPr>
              <a:t>h</a:t>
            </a:r>
            <a:endParaRPr lang="en-US" sz="3200" b="1" dirty="0">
              <a:solidFill>
                <a:srgbClr val="FF080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of potential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Linear</a:t>
            </a:r>
          </a:p>
          <a:p>
            <a:pPr lvl="1"/>
            <a:r>
              <a:rPr lang="en-US" dirty="0" smtClean="0"/>
              <a:t>Add second potential (</a:t>
            </a:r>
            <a:r>
              <a:rPr lang="en-US" dirty="0" err="1" smtClean="0">
                <a:latin typeface="Symbol" charset="2"/>
                <a:cs typeface="Symbol" charset="2"/>
              </a:rPr>
              <a:t>n</a:t>
            </a:r>
            <a:r>
              <a:rPr lang="en-US" dirty="0" smtClean="0"/>
              <a:t> shear stress) </a:t>
            </a:r>
            <a:r>
              <a:rPr lang="en-US" dirty="0" err="1" smtClean="0"/>
              <a:t>perturbatively</a:t>
            </a:r>
            <a:endParaRPr lang="en-US" dirty="0" smtClean="0"/>
          </a:p>
          <a:p>
            <a:r>
              <a:rPr lang="en-US" dirty="0" smtClean="0"/>
              <a:t>ISW</a:t>
            </a:r>
          </a:p>
          <a:p>
            <a:pPr lvl="1"/>
            <a:r>
              <a:rPr lang="en-US" dirty="0" smtClean="0"/>
              <a:t>Is this still useful? Cross-correlation?</a:t>
            </a:r>
          </a:p>
          <a:p>
            <a:r>
              <a:rPr lang="en-US" dirty="0" smtClean="0"/>
              <a:t>Clusters</a:t>
            </a:r>
          </a:p>
          <a:p>
            <a:pPr lvl="1"/>
            <a:r>
              <a:rPr lang="en-US" dirty="0" smtClean="0"/>
              <a:t>Historically reliable </a:t>
            </a:r>
          </a:p>
          <a:p>
            <a:pPr lvl="1"/>
            <a:r>
              <a:rPr lang="en-US" dirty="0" smtClean="0"/>
              <a:t>Intermediate radii of relaxed clusters-&gt;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gas</a:t>
            </a:r>
            <a:endParaRPr lang="en-US" baseline="-25000" dirty="0" smtClean="0"/>
          </a:p>
          <a:p>
            <a:pPr lvl="1"/>
            <a:r>
              <a:rPr lang="en-US" dirty="0" smtClean="0"/>
              <a:t>Need mass proxies, temperature scale</a:t>
            </a:r>
          </a:p>
          <a:p>
            <a:pPr lvl="2"/>
            <a:r>
              <a:rPr lang="en-US" dirty="0" smtClean="0"/>
              <a:t>May resolve Planck SZ discrepancy?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35516" y="1524000"/>
            <a:ext cx="1208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Bartelmann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163443" y="1947446"/>
            <a:ext cx="980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Aghanim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8153400" y="2328446"/>
            <a:ext cx="935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Douspia</a:t>
            </a:r>
            <a:endParaRPr lang="en-US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8153400" y="3276600"/>
            <a:ext cx="7641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Zhang</a:t>
            </a:r>
            <a:endParaRPr lang="en-US" i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07" y="1524000"/>
            <a:ext cx="6495393" cy="914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82000" y="4419600"/>
            <a:ext cx="67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Allen</a:t>
            </a:r>
            <a:endParaRPr lang="en-US" i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5278109"/>
            <a:ext cx="2216150" cy="157989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696200" cy="1524000"/>
          </a:xfrm>
        </p:spPr>
        <p:txBody>
          <a:bodyPr/>
          <a:lstStyle/>
          <a:p>
            <a:r>
              <a:rPr lang="en-US" sz="3600" dirty="0" err="1" smtClean="0"/>
              <a:t>Statistics:“Grammar</a:t>
            </a:r>
            <a:r>
              <a:rPr lang="en-US" sz="3600" dirty="0" smtClean="0"/>
              <a:t> of Science” </a:t>
            </a:r>
            <a:br>
              <a:rPr lang="en-US" sz="3600" dirty="0" smtClean="0"/>
            </a:br>
            <a:r>
              <a:rPr lang="en-US" sz="3600" dirty="0" smtClean="0"/>
              <a:t>or “Theory of Ignorance”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724400"/>
          </a:xfrm>
        </p:spPr>
        <p:txBody>
          <a:bodyPr/>
          <a:lstStyle/>
          <a:p>
            <a:r>
              <a:rPr lang="en-US" dirty="0" smtClean="0"/>
              <a:t>Precision Cosmology and/or Accurate Cosmology</a:t>
            </a:r>
          </a:p>
          <a:p>
            <a:r>
              <a:rPr lang="en-US" dirty="0" smtClean="0"/>
              <a:t>Bayesian methods typically used in most investigations </a:t>
            </a:r>
          </a:p>
          <a:p>
            <a:r>
              <a:rPr lang="en-US" dirty="0" smtClean="0"/>
              <a:t>Particle physicists use </a:t>
            </a:r>
            <a:r>
              <a:rPr lang="en-US" dirty="0" err="1" smtClean="0"/>
              <a:t>frequentist</a:t>
            </a:r>
            <a:r>
              <a:rPr lang="en-US" dirty="0" smtClean="0"/>
              <a:t> methods</a:t>
            </a:r>
          </a:p>
          <a:p>
            <a:r>
              <a:rPr lang="en-US" dirty="0" smtClean="0"/>
              <a:t>More science like astronomy</a:t>
            </a:r>
          </a:p>
          <a:p>
            <a:r>
              <a:rPr lang="en-US" dirty="0" smtClean="0"/>
              <a:t>MCMC methods - </a:t>
            </a:r>
            <a:r>
              <a:rPr lang="en-US" dirty="0" err="1" smtClean="0"/>
              <a:t>unmodeled</a:t>
            </a:r>
            <a:r>
              <a:rPr lang="en-US" dirty="0" smtClean="0"/>
              <a:t> </a:t>
            </a:r>
            <a:r>
              <a:rPr lang="en-US" dirty="0" err="1" smtClean="0"/>
              <a:t>systematics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Control loops?</a:t>
            </a:r>
          </a:p>
          <a:p>
            <a:r>
              <a:rPr lang="en-US" dirty="0" smtClean="0"/>
              <a:t>Perhaps some investigations</a:t>
            </a:r>
          </a:p>
          <a:p>
            <a:pPr>
              <a:buNone/>
            </a:pPr>
            <a:r>
              <a:rPr lang="en-US" dirty="0" smtClean="0"/>
              <a:t>    will start to resemble </a:t>
            </a:r>
          </a:p>
          <a:p>
            <a:pPr>
              <a:buNone/>
            </a:pPr>
            <a:r>
              <a:rPr lang="en-US" dirty="0" smtClean="0"/>
              <a:t>    particle physics…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799" y="4648200"/>
            <a:ext cx="4029201" cy="2209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0"/>
            <a:ext cx="1447800" cy="15507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762000"/>
          </a:xfrm>
        </p:spPr>
        <p:txBody>
          <a:bodyPr/>
          <a:lstStyle/>
          <a:p>
            <a:r>
              <a:rPr lang="en-US" dirty="0" smtClean="0"/>
              <a:t>Dark Energy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5715000"/>
          </a:xfrm>
        </p:spPr>
        <p:txBody>
          <a:bodyPr/>
          <a:lstStyle/>
          <a:p>
            <a:r>
              <a:rPr lang="en-US" sz="2400" dirty="0" smtClean="0"/>
              <a:t>F</a:t>
            </a:r>
            <a:r>
              <a:rPr lang="en-US" sz="2400" dirty="0" smtClean="0">
                <a:latin typeface="Symbol" charset="2"/>
                <a:cs typeface="Symbol" charset="2"/>
              </a:rPr>
              <a:t>L</a:t>
            </a:r>
            <a:r>
              <a:rPr lang="en-US" sz="2400" dirty="0" smtClean="0"/>
              <a:t>CDM… is null hypothesis?</a:t>
            </a:r>
          </a:p>
          <a:p>
            <a:pPr lvl="1"/>
            <a:r>
              <a:rPr lang="en-US" sz="2000" dirty="0" smtClean="0"/>
              <a:t>Seek </a:t>
            </a:r>
            <a:r>
              <a:rPr lang="en-US" sz="2000" dirty="0" err="1" smtClean="0"/>
              <a:t>deviatiosn</a:t>
            </a:r>
            <a:r>
              <a:rPr lang="en-US" sz="2000" dirty="0" smtClean="0"/>
              <a:t> </a:t>
            </a:r>
            <a:r>
              <a:rPr lang="en-US" sz="2000" dirty="0" err="1" smtClean="0"/>
              <a:t>perturbatively</a:t>
            </a:r>
            <a:r>
              <a:rPr lang="en-US" sz="2000" dirty="0" smtClean="0"/>
              <a:t> now</a:t>
            </a:r>
          </a:p>
          <a:p>
            <a:pPr lvl="1"/>
            <a:r>
              <a:rPr lang="en-US" sz="2000" dirty="0" smtClean="0"/>
              <a:t>Kinematics </a:t>
            </a:r>
            <a:r>
              <a:rPr lang="en-US" sz="2000" dirty="0" err="1" smtClean="0"/>
              <a:t>j</a:t>
            </a:r>
            <a:r>
              <a:rPr lang="en-US" sz="2000" dirty="0" smtClean="0"/>
              <a:t>=a’’’a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/a’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 =1 =&gt; </a:t>
            </a:r>
            <a:r>
              <a:rPr lang="en-US" sz="2000" dirty="0" err="1" smtClean="0"/>
              <a:t>t(a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Growth of structure: </a:t>
            </a:r>
            <a:r>
              <a:rPr lang="en-US" sz="2000" dirty="0" err="1" smtClean="0">
                <a:latin typeface="Symbol" charset="2"/>
                <a:cs typeface="Symbol" charset="2"/>
              </a:rPr>
              <a:t>g</a:t>
            </a:r>
            <a:r>
              <a:rPr lang="en-US" sz="2000" dirty="0" err="1" smtClean="0"/>
              <a:t>(a</a:t>
            </a:r>
            <a:r>
              <a:rPr lang="en-US" sz="2000" dirty="0" smtClean="0"/>
              <a:t>)=6/11 </a:t>
            </a:r>
          </a:p>
          <a:p>
            <a:r>
              <a:rPr lang="en-US" sz="2400" dirty="0" smtClean="0"/>
              <a:t>Many measurements</a:t>
            </a:r>
          </a:p>
          <a:p>
            <a:pPr lvl="1"/>
            <a:r>
              <a:rPr lang="en-US" sz="2000" dirty="0" smtClean="0"/>
              <a:t>Planck, BOSS</a:t>
            </a:r>
          </a:p>
          <a:p>
            <a:pPr lvl="1"/>
            <a:r>
              <a:rPr lang="en-US" sz="2000" dirty="0" smtClean="0"/>
              <a:t>X-ray clusters </a:t>
            </a:r>
            <a:r>
              <a:rPr lang="en-US" sz="2000" dirty="0" err="1" smtClean="0">
                <a:latin typeface="Symbol" charset="2"/>
                <a:cs typeface="Symbol" charset="2"/>
              </a:rPr>
              <a:t>d</a:t>
            </a:r>
            <a:r>
              <a:rPr lang="en-US" sz="2000" dirty="0" err="1" smtClean="0">
                <a:latin typeface="+mn-lt"/>
                <a:cs typeface="Symbol" charset="2"/>
              </a:rPr>
              <a:t>w</a:t>
            </a:r>
            <a:r>
              <a:rPr lang="en-US" sz="2000" dirty="0" smtClean="0"/>
              <a:t> ~ .05; </a:t>
            </a:r>
            <a:r>
              <a:rPr lang="en-US" sz="2000" dirty="0" smtClean="0">
                <a:latin typeface="Symbol" charset="2"/>
                <a:cs typeface="Symbol" charset="2"/>
              </a:rPr>
              <a:t>dg</a:t>
            </a:r>
            <a:r>
              <a:rPr lang="en-US" sz="2000" dirty="0" smtClean="0"/>
              <a:t>~0.1</a:t>
            </a:r>
          </a:p>
          <a:p>
            <a:pPr lvl="1"/>
            <a:r>
              <a:rPr lang="en-US" sz="2000" dirty="0" smtClean="0"/>
              <a:t>Jackpot lens</a:t>
            </a:r>
          </a:p>
          <a:p>
            <a:pPr lvl="1"/>
            <a:r>
              <a:rPr lang="en-US" sz="2000" dirty="0" err="1" smtClean="0"/>
              <a:t>Viel</a:t>
            </a:r>
            <a:r>
              <a:rPr lang="en-US" sz="2000" dirty="0" smtClean="0"/>
              <a:t>: WDM &gt; 3keV?</a:t>
            </a:r>
          </a:p>
          <a:p>
            <a:pPr lvl="1"/>
            <a:r>
              <a:rPr lang="en-US" sz="2000" dirty="0" smtClean="0"/>
              <a:t>WL tomography</a:t>
            </a:r>
          </a:p>
          <a:p>
            <a:r>
              <a:rPr lang="en-US" sz="2400" dirty="0" err="1" smtClean="0"/>
              <a:t>Systematics</a:t>
            </a:r>
            <a:endParaRPr lang="en-US" sz="2400" dirty="0" smtClean="0"/>
          </a:p>
          <a:p>
            <a:pPr lvl="1"/>
            <a:r>
              <a:rPr lang="en-US" sz="2000" dirty="0" smtClean="0"/>
              <a:t>BAO best?</a:t>
            </a:r>
          </a:p>
          <a:p>
            <a:pPr lvl="1"/>
            <a:r>
              <a:rPr lang="en-US" sz="2000" dirty="0" smtClean="0"/>
              <a:t>CHIME?</a:t>
            </a:r>
          </a:p>
          <a:p>
            <a:r>
              <a:rPr lang="en-US" sz="2400" dirty="0" smtClean="0"/>
              <a:t>How well will WL perform</a:t>
            </a:r>
          </a:p>
          <a:p>
            <a:pPr lvl="1"/>
            <a:r>
              <a:rPr lang="en-US" sz="2000" dirty="0" smtClean="0"/>
              <a:t>What is realistic value of  </a:t>
            </a:r>
            <a:r>
              <a:rPr lang="en-US" sz="2000" dirty="0" err="1" smtClean="0"/>
              <a:t>l</a:t>
            </a:r>
            <a:r>
              <a:rPr lang="en-US" sz="2000" baseline="-25000" dirty="0" err="1" smtClean="0"/>
              <a:t>max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0" y="6214646"/>
            <a:ext cx="980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Refrigier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6248400"/>
            <a:ext cx="718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Davis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6248400"/>
            <a:ext cx="6773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Kazin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71600" y="6248400"/>
            <a:ext cx="95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Newman</a:t>
            </a:r>
            <a:endParaRPr lang="en-US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6248400"/>
            <a:ext cx="729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Kneib</a:t>
            </a:r>
            <a:endParaRPr lang="en-US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6172200"/>
            <a:ext cx="7641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Slosar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505200" y="6248400"/>
            <a:ext cx="798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Collett</a:t>
            </a:r>
            <a:endParaRPr lang="en-US" i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101" y="0"/>
            <a:ext cx="1783899" cy="1676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809" y="1727200"/>
            <a:ext cx="1721191" cy="1244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600" y="2971800"/>
            <a:ext cx="1676400" cy="160197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3800" y="4572000"/>
            <a:ext cx="1600200" cy="16070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715000"/>
          </a:xfrm>
        </p:spPr>
        <p:txBody>
          <a:bodyPr/>
          <a:lstStyle/>
          <a:p>
            <a:r>
              <a:rPr lang="en-US" dirty="0" smtClean="0"/>
              <a:t>Quantum mechanical view</a:t>
            </a:r>
          </a:p>
          <a:p>
            <a:pPr lvl="1"/>
            <a:r>
              <a:rPr lang="en-US" dirty="0" smtClean="0"/>
              <a:t>Everything derivable from QFT in principle</a:t>
            </a:r>
          </a:p>
          <a:p>
            <a:pPr lvl="1"/>
            <a:r>
              <a:rPr lang="en-US" dirty="0" smtClean="0"/>
              <a:t>Dark energy is likely manifestation of the vacuum</a:t>
            </a:r>
          </a:p>
          <a:p>
            <a:pPr lvl="1"/>
            <a:r>
              <a:rPr lang="en-US" dirty="0" smtClean="0"/>
              <a:t>Observed behavior suggests (hyperfine-tuned) scalar field =&gt; P, </a:t>
            </a:r>
            <a:r>
              <a:rPr lang="en-US" dirty="0" err="1" smtClean="0">
                <a:latin typeface="Symbol" charset="2"/>
                <a:cs typeface="Symbol" charset="2"/>
              </a:rPr>
              <a:t>r</a:t>
            </a:r>
            <a:endParaRPr lang="en-US" dirty="0" smtClean="0">
              <a:latin typeface="Symbol" charset="2"/>
              <a:cs typeface="Symbol" charset="2"/>
            </a:endParaRPr>
          </a:p>
          <a:p>
            <a:pPr lvl="1"/>
            <a:r>
              <a:rPr lang="en-US" dirty="0" smtClean="0"/>
              <a:t>Restrictions on </a:t>
            </a:r>
            <a:r>
              <a:rPr lang="en-US" dirty="0" err="1" smtClean="0"/>
              <a:t>Lagrangian</a:t>
            </a:r>
            <a:r>
              <a:rPr lang="en-US" dirty="0" smtClean="0"/>
              <a:t> density; </a:t>
            </a:r>
            <a:r>
              <a:rPr lang="en-US" dirty="0" err="1" smtClean="0"/>
              <a:t>w</a:t>
            </a:r>
            <a:r>
              <a:rPr lang="en-US" dirty="0" smtClean="0"/>
              <a:t> &gt; -1, H bounded below</a:t>
            </a:r>
          </a:p>
          <a:p>
            <a:pPr lvl="1"/>
            <a:r>
              <a:rPr lang="en-US" dirty="0" smtClean="0"/>
              <a:t>Inelegant generalizations  </a:t>
            </a:r>
          </a:p>
          <a:p>
            <a:r>
              <a:rPr lang="en-US" dirty="0" smtClean="0"/>
              <a:t>Neo-classical view</a:t>
            </a:r>
          </a:p>
          <a:p>
            <a:pPr lvl="1"/>
            <a:r>
              <a:rPr lang="en-US" dirty="0" smtClean="0"/>
              <a:t>Classical physics/continuum approximation appropriate on intermediate scales</a:t>
            </a:r>
          </a:p>
          <a:p>
            <a:pPr lvl="1"/>
            <a:r>
              <a:rPr lang="en-US" dirty="0" smtClean="0"/>
              <a:t>On small (atomic, nuclear, particle) scales need </a:t>
            </a:r>
            <a:r>
              <a:rPr lang="en-US" dirty="0" err="1" smtClean="0"/>
              <a:t>h</a:t>
            </a:r>
            <a:r>
              <a:rPr lang="en-US" dirty="0" smtClean="0"/>
              <a:t>… </a:t>
            </a:r>
          </a:p>
          <a:p>
            <a:pPr lvl="1"/>
            <a:r>
              <a:rPr lang="en-US" dirty="0" smtClean="0"/>
              <a:t>On large (cosmological) scales need 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dirty="0" smtClean="0"/>
              <a:t>, …</a:t>
            </a:r>
          </a:p>
          <a:p>
            <a:pPr lvl="1"/>
            <a:r>
              <a:rPr lang="en-US" dirty="0" smtClean="0"/>
              <a:t>GR suggests universal </a:t>
            </a:r>
            <a:r>
              <a:rPr lang="en-US" dirty="0" err="1" smtClean="0"/>
              <a:t>ie</a:t>
            </a:r>
            <a:r>
              <a:rPr lang="en-US" dirty="0" smtClean="0"/>
              <a:t> ubiquitous and eternal 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</a:p>
          <a:p>
            <a:pPr lvl="1"/>
            <a:r>
              <a:rPr lang="en-US" dirty="0" smtClean="0"/>
              <a:t>Inelegant generalizations to GR and Cosmology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Energy Theory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86600" y="3090446"/>
            <a:ext cx="10716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Amendola</a:t>
            </a:r>
            <a:endParaRPr lang="en-US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Neutrinos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Neutrino oscillations</a:t>
            </a:r>
          </a:p>
          <a:p>
            <a:pPr lvl="1"/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dirty="0" err="1" smtClean="0"/>
              <a:t>m</a:t>
            </a:r>
            <a:r>
              <a:rPr lang="en-US" dirty="0" smtClean="0"/>
              <a:t>&gt; 0.06eV (&gt;0.09eV, if inverted)</a:t>
            </a:r>
          </a:p>
          <a:p>
            <a:r>
              <a:rPr lang="en-US" dirty="0" smtClean="0"/>
              <a:t>KATRIN</a:t>
            </a:r>
          </a:p>
          <a:p>
            <a:pPr lvl="1"/>
            <a:r>
              <a:rPr lang="en-US" dirty="0" smtClean="0"/>
              <a:t>Capable of measuring electron neutrino mass to 0.2eV</a:t>
            </a:r>
          </a:p>
          <a:p>
            <a:r>
              <a:rPr lang="en-US" dirty="0" smtClean="0"/>
              <a:t>BAO </a:t>
            </a:r>
          </a:p>
          <a:p>
            <a:pPr lvl="1"/>
            <a:r>
              <a:rPr lang="en-US" dirty="0" smtClean="0"/>
              <a:t>&lt;0.15eV? (</a:t>
            </a:r>
            <a:r>
              <a:rPr lang="en-US" dirty="0" err="1" smtClean="0"/>
              <a:t>WiggleZ</a:t>
            </a:r>
            <a:r>
              <a:rPr lang="en-US" dirty="0" smtClean="0"/>
              <a:t>)?</a:t>
            </a:r>
          </a:p>
          <a:p>
            <a:r>
              <a:rPr lang="en-US" dirty="0" smtClean="0"/>
              <a:t>X-ray Clusters</a:t>
            </a:r>
          </a:p>
          <a:p>
            <a:pPr lvl="1"/>
            <a:r>
              <a:rPr lang="en-US" dirty="0" smtClean="0"/>
              <a:t>&lt;0.3eV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05800" y="3657600"/>
            <a:ext cx="946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Reiprich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382000" y="3200400"/>
            <a:ext cx="67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Allen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8382000" y="4191000"/>
            <a:ext cx="718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Davis</a:t>
            </a:r>
            <a:endParaRPr lang="en-US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Prospects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6781800" cy="5715000"/>
          </a:xfrm>
        </p:spPr>
        <p:txBody>
          <a:bodyPr/>
          <a:lstStyle/>
          <a:p>
            <a:r>
              <a:rPr lang="en-US" dirty="0" smtClean="0"/>
              <a:t>Many new surveys </a:t>
            </a:r>
          </a:p>
          <a:p>
            <a:pPr lvl="1"/>
            <a:r>
              <a:rPr lang="en-US" dirty="0" smtClean="0"/>
              <a:t>DES, KIDS, </a:t>
            </a:r>
            <a:r>
              <a:rPr lang="en-US" dirty="0" err="1" smtClean="0"/>
              <a:t>eBOSS</a:t>
            </a:r>
            <a:r>
              <a:rPr lang="en-US" dirty="0" smtClean="0"/>
              <a:t>, HSC, DESI….</a:t>
            </a:r>
          </a:p>
          <a:p>
            <a:r>
              <a:rPr lang="en-US" dirty="0" smtClean="0"/>
              <a:t>Many more of sources</a:t>
            </a:r>
          </a:p>
          <a:p>
            <a:pPr lvl="1"/>
            <a:r>
              <a:rPr lang="en-US" dirty="0" smtClean="0"/>
              <a:t>AGN, G, GL, </a:t>
            </a:r>
            <a:r>
              <a:rPr lang="en-US" dirty="0" err="1" smtClean="0"/>
              <a:t>Lya</a:t>
            </a:r>
            <a:r>
              <a:rPr lang="en-US" dirty="0" smtClean="0"/>
              <a:t>, MM,  SN</a:t>
            </a:r>
          </a:p>
          <a:p>
            <a:r>
              <a:rPr lang="en-US" dirty="0" smtClean="0"/>
              <a:t>Euclid, LSST, WFIRST…</a:t>
            </a:r>
          </a:p>
          <a:p>
            <a:r>
              <a:rPr lang="en-US" dirty="0" smtClean="0"/>
              <a:t>GAIA, JWST…</a:t>
            </a:r>
          </a:p>
          <a:p>
            <a:r>
              <a:rPr lang="en-US" dirty="0" smtClean="0"/>
              <a:t>E-ELT, GMT, TMT</a:t>
            </a:r>
          </a:p>
          <a:p>
            <a:r>
              <a:rPr lang="en-US" dirty="0" err="1" smtClean="0"/>
              <a:t>Astro</a:t>
            </a:r>
            <a:r>
              <a:rPr lang="en-US" dirty="0" smtClean="0"/>
              <a:t>-H, </a:t>
            </a:r>
            <a:r>
              <a:rPr lang="en-US" dirty="0" err="1" smtClean="0"/>
              <a:t>e</a:t>
            </a:r>
            <a:r>
              <a:rPr lang="en-US" dirty="0" smtClean="0"/>
              <a:t>-Rosita</a:t>
            </a:r>
          </a:p>
          <a:p>
            <a:r>
              <a:rPr lang="en-US" dirty="0" smtClean="0"/>
              <a:t>Keck Array, EBEX…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0"/>
            <a:ext cx="2057400" cy="28074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000" y="2743200"/>
            <a:ext cx="2540000" cy="1905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53200" y="4766846"/>
            <a:ext cx="843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Mellier</a:t>
            </a:r>
            <a:endParaRPr lang="en-US" i="1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3801" y="4730965"/>
            <a:ext cx="1600200" cy="212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0" y="5081906"/>
            <a:ext cx="2501900" cy="1776093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03600" y="5410200"/>
            <a:ext cx="1930400" cy="144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sz="2800" dirty="0" smtClean="0"/>
              <a:t>Is this the (Beginning of the) End of Cosmology?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5715000"/>
          </a:xfrm>
        </p:spPr>
        <p:txBody>
          <a:bodyPr/>
          <a:lstStyle/>
          <a:p>
            <a:r>
              <a:rPr lang="en-US" dirty="0" smtClean="0"/>
              <a:t>Size, shape, age, content… increased accuracy? </a:t>
            </a:r>
          </a:p>
          <a:p>
            <a:pPr lvl="1"/>
            <a:r>
              <a:rPr lang="en-US" dirty="0" smtClean="0"/>
              <a:t>~ 0.01 upper limits j-1, w+1, </a:t>
            </a:r>
            <a:r>
              <a:rPr lang="en-US" dirty="0" err="1" smtClean="0"/>
              <a:t>r</a:t>
            </a:r>
            <a:r>
              <a:rPr lang="en-US" dirty="0" smtClean="0"/>
              <a:t>, 11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-6…?</a:t>
            </a:r>
          </a:p>
          <a:p>
            <a:pPr lvl="1"/>
            <a:r>
              <a:rPr lang="en-US" dirty="0" smtClean="0"/>
              <a:t>3 concordant neutrino masses</a:t>
            </a:r>
          </a:p>
          <a:p>
            <a:pPr lvl="1"/>
            <a:r>
              <a:rPr lang="en-US" b="1" dirty="0" smtClean="0"/>
              <a:t>Cold</a:t>
            </a:r>
            <a:r>
              <a:rPr lang="en-US" dirty="0" smtClean="0"/>
              <a:t> dark matter but no direct or indirect detection?</a:t>
            </a:r>
          </a:p>
          <a:p>
            <a:r>
              <a:rPr lang="en-US" dirty="0" smtClean="0"/>
              <a:t>Particle physics facing similar prospect</a:t>
            </a:r>
          </a:p>
          <a:p>
            <a:pPr lvl="1"/>
            <a:r>
              <a:rPr lang="en-US" dirty="0" smtClean="0"/>
              <a:t>Higgs completes standard model, neutrino sector completed soon?</a:t>
            </a:r>
          </a:p>
          <a:p>
            <a:pPr lvl="1"/>
            <a:r>
              <a:rPr lang="en-US" dirty="0" smtClean="0"/>
              <a:t>No new physics – </a:t>
            </a:r>
            <a:r>
              <a:rPr lang="en-US" dirty="0" err="1" smtClean="0"/>
              <a:t>susy</a:t>
            </a:r>
            <a:r>
              <a:rPr lang="en-US" dirty="0" smtClean="0"/>
              <a:t>, extra </a:t>
            </a:r>
            <a:r>
              <a:rPr lang="en-US" dirty="0" err="1" smtClean="0"/>
              <a:t>d</a:t>
            </a:r>
            <a:r>
              <a:rPr lang="en-US" dirty="0" smtClean="0"/>
              <a:t>, (</a:t>
            </a:r>
            <a:r>
              <a:rPr lang="en-US" dirty="0" err="1" smtClean="0"/>
              <a:t>in)direct</a:t>
            </a:r>
            <a:r>
              <a:rPr lang="en-US" dirty="0" smtClean="0"/>
              <a:t> detection…?</a:t>
            </a:r>
          </a:p>
          <a:p>
            <a:pPr lvl="1"/>
            <a:r>
              <a:rPr lang="en-US" dirty="0" smtClean="0"/>
              <a:t>If so, insufficient justification for expensive new accelerators?</a:t>
            </a:r>
          </a:p>
          <a:p>
            <a:pPr lvl="1"/>
            <a:r>
              <a:rPr lang="en-US" dirty="0" smtClean="0"/>
              <a:t>Astrophysics opportunities: DM, </a:t>
            </a:r>
            <a:r>
              <a:rPr lang="en-US" dirty="0" err="1" smtClean="0"/>
              <a:t>baryogenesis</a:t>
            </a:r>
            <a:r>
              <a:rPr lang="en-US" dirty="0" smtClean="0"/>
              <a:t>, inflation,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 … </a:t>
            </a:r>
          </a:p>
          <a:p>
            <a:r>
              <a:rPr lang="en-US" dirty="0" smtClean="0"/>
              <a:t>Narrative history of galaxies, nuclei, stars, planets</a:t>
            </a:r>
          </a:p>
          <a:p>
            <a:pPr lvl="1"/>
            <a:r>
              <a:rPr lang="en-US" dirty="0" smtClean="0"/>
              <a:t>EOR onward, descriptive, phenomenological, simulation</a:t>
            </a:r>
          </a:p>
          <a:p>
            <a:r>
              <a:rPr lang="en-US" dirty="0" smtClean="0"/>
              <a:t>Unscripted discovery is highly likely</a:t>
            </a:r>
          </a:p>
          <a:p>
            <a:pPr lvl="1"/>
            <a:r>
              <a:rPr lang="en-US" dirty="0" smtClean="0"/>
              <a:t>Physics, cosmology </a:t>
            </a:r>
            <a:r>
              <a:rPr lang="en-US" b="1" dirty="0" smtClean="0"/>
              <a:t>and</a:t>
            </a:r>
            <a:r>
              <a:rPr lang="en-US" dirty="0" smtClean="0"/>
              <a:t> astrophysics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6F520-BA70-4648-BFB6-1A87A790324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vi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Lausanne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5053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16838</TotalTime>
  <Words>1748</Words>
  <Application>Microsoft Macintosh PowerPoint</Application>
  <PresentationFormat>On-screen Show (4:3)</PresentationFormat>
  <Paragraphs>317</Paragraphs>
  <Slides>14</Slides>
  <Notes>14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Blank Presentation</vt:lpstr>
      <vt:lpstr>Equation</vt:lpstr>
      <vt:lpstr>“How I learned to stop worrying and love cosmology” </vt:lpstr>
      <vt:lpstr>Slide 2</vt:lpstr>
      <vt:lpstr>Cosmology is a Competitive, Cooperative and Collaborative Concern</vt:lpstr>
      <vt:lpstr>Just 6,7,8…1006 numbers?</vt:lpstr>
      <vt:lpstr>Hubble Constant</vt:lpstr>
      <vt:lpstr>In the world of the blind,  the one-eyed mouse is king.</vt:lpstr>
      <vt:lpstr>Dark Matter</vt:lpstr>
      <vt:lpstr>Statistics:“Grammar of Science”  or “Theory of Ignorance” </vt:lpstr>
      <vt:lpstr>Dark Energy </vt:lpstr>
      <vt:lpstr>Dark Energy Theory</vt:lpstr>
      <vt:lpstr>Neutrinos</vt:lpstr>
      <vt:lpstr>Future Prospects</vt:lpstr>
      <vt:lpstr>Is this the (Beginning of the) End of Cosmology?</vt:lpstr>
      <vt:lpstr>Slide 14</vt:lpstr>
    </vt:vector>
  </TitlesOfParts>
  <Manager/>
  <Company>Columbia University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Projects at SLAC Associated with KIPAC</dc:title>
  <dc:subject/>
  <dc:creator>Steven Kahn</dc:creator>
  <cp:keywords/>
  <dc:description/>
  <cp:lastModifiedBy>Roger  Blandford</cp:lastModifiedBy>
  <cp:revision>231</cp:revision>
  <dcterms:created xsi:type="dcterms:W3CDTF">2013-07-30T07:26:52Z</dcterms:created>
  <dcterms:modified xsi:type="dcterms:W3CDTF">2013-07-30T07:31:52Z</dcterms:modified>
  <cp:category/>
</cp:coreProperties>
</file>