
<file path=[Content_Types].xml><?xml version="1.0" encoding="utf-8"?>
<Types xmlns="http://schemas.openxmlformats.org/package/2006/content-types">
  <Default Extension="fntdata" ContentType="application/x-fontdata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6"/>
  </p:notesMasterIdLst>
  <p:sldIdLst>
    <p:sldId id="259" r:id="rId2"/>
    <p:sldId id="262" r:id="rId3"/>
    <p:sldId id="260" r:id="rId4"/>
    <p:sldId id="261" r:id="rId5"/>
  </p:sldIdLst>
  <p:sldSz cx="9144000" cy="5143500" type="screen16x9"/>
  <p:notesSz cx="6858000" cy="9144000"/>
  <p:embeddedFontLst>
    <p:embeddedFont>
      <p:font typeface="Cambria Math" panose="02040503050406030204" pitchFamily="18" charset="0"/>
      <p:regular r:id="rId7"/>
    </p:embeddedFont>
    <p:embeddedFont>
      <p:font typeface="Noto Sans Symbols" pitchFamily="2" charset="0"/>
      <p:regular r:id="rId8"/>
      <p:bold r:id="rId9"/>
    </p:embeddedFont>
    <p:embeddedFont>
      <p:font typeface="Source Sans Pro" panose="020B0503030403020204" pitchFamily="34" charset="0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jznqA/MjvrWVaV6JEXkEKRST0A4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C1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38FC420-5FF3-4623-AC86-283B43B26CD2}">
  <a:tblStyle styleId="{A38FC420-5FF3-4623-AC86-283B43B26CD2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6407" autoAdjust="0"/>
  </p:normalViewPr>
  <p:slideViewPr>
    <p:cSldViewPr snapToGrid="0">
      <p:cViewPr varScale="1">
        <p:scale>
          <a:sx n="99" d="100"/>
          <a:sy n="99" d="100"/>
        </p:scale>
        <p:origin x="1848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3" Type="http://schemas.openxmlformats.org/officeDocument/2006/relationships/slide" Target="slides/slide2.xml"/><Relationship Id="rId34" Type="http://schemas.openxmlformats.org/officeDocument/2006/relationships/viewProps" Target="viewProps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32" Type="http://customschemas.google.com/relationships/presentationmetadata" Target="metadata"/><Relationship Id="rId5" Type="http://schemas.openxmlformats.org/officeDocument/2006/relationships/slide" Target="slides/slide4.xml"/><Relationship Id="rId36" Type="http://schemas.openxmlformats.org/officeDocument/2006/relationships/tableStyles" Target="tableStyles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5" name="Google Shape;135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Click once on the slide to begin the first video. Each subsequent video will play in sequence from left to right. </a:t>
            </a:r>
            <a:r>
              <a:rPr lang="en-US"/>
              <a:t>Videos will loop until they are stopped.</a:t>
            </a:r>
            <a:endParaRPr dirty="0"/>
          </a:p>
        </p:txBody>
      </p:sp>
      <p:sp>
        <p:nvSpPr>
          <p:cNvPr id="136" name="Google Shape;136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5" name="Google Shape;135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Click once on the slide to begin the first video. Each subsequent video will play in sequence from left to right. Videos will loop until they are stopped.</a:t>
            </a:r>
          </a:p>
        </p:txBody>
      </p:sp>
      <p:sp>
        <p:nvSpPr>
          <p:cNvPr id="136" name="Google Shape;136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154002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53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Text ">
  <p:cSld name="1 Column Text 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3"/>
          <p:cNvCxnSpPr/>
          <p:nvPr/>
        </p:nvCxnSpPr>
        <p:spPr>
          <a:xfrm>
            <a:off x="314325" y="4629150"/>
            <a:ext cx="8482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" name="Google Shape;11;p23"/>
          <p:cNvSpPr txBox="1">
            <a:spLocks noGrp="1"/>
          </p:cNvSpPr>
          <p:nvPr>
            <p:ph type="body" idx="1"/>
          </p:nvPr>
        </p:nvSpPr>
        <p:spPr>
          <a:xfrm>
            <a:off x="261983" y="1235809"/>
            <a:ext cx="6857700" cy="28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2385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Noto Sans Symbols"/>
              <a:buChar char="▪"/>
              <a:defRPr sz="15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>
                <a:solidFill>
                  <a:schemeClr val="dk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23"/>
          <p:cNvSpPr txBox="1">
            <a:spLocks noGrp="1"/>
          </p:cNvSpPr>
          <p:nvPr>
            <p:ph type="body" idx="2"/>
          </p:nvPr>
        </p:nvSpPr>
        <p:spPr>
          <a:xfrm>
            <a:off x="252960" y="4645113"/>
            <a:ext cx="2057400" cy="28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body" idx="3"/>
          </p:nvPr>
        </p:nvSpPr>
        <p:spPr>
          <a:xfrm>
            <a:off x="261983" y="227501"/>
            <a:ext cx="8534400" cy="5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C1515"/>
              </a:buClr>
              <a:buSzPts val="2700"/>
              <a:buNone/>
              <a:defRPr sz="2700" b="1" i="0">
                <a:solidFill>
                  <a:srgbClr val="8C151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14" name="Google Shape;14;p23" descr="Logo&#10;&#10;Description automatically generated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321"/>
          <a:stretch/>
        </p:blipFill>
        <p:spPr>
          <a:xfrm>
            <a:off x="8489950" y="4705666"/>
            <a:ext cx="325478" cy="219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2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2" name="Google Shape;32;p2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6" name="Google Shape;36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3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0" name="Google Shape;40;p3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1" name="Google Shape;41;p3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2" name="Google Shape;42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5" name="Google Shape;45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3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video" Target="../media/media4.mp4"/><Relationship Id="rId13" Type="http://schemas.openxmlformats.org/officeDocument/2006/relationships/image" Target="../media/image4.png"/><Relationship Id="rId3" Type="http://schemas.microsoft.com/office/2007/relationships/media" Target="../media/media2.mp4"/><Relationship Id="rId7" Type="http://schemas.microsoft.com/office/2007/relationships/media" Target="../media/media4.mp4"/><Relationship Id="rId12" Type="http://schemas.openxmlformats.org/officeDocument/2006/relationships/image" Target="../media/image3.png"/><Relationship Id="rId2" Type="http://schemas.openxmlformats.org/officeDocument/2006/relationships/video" Target="../media/media1.mp4"/><Relationship Id="rId16" Type="http://schemas.openxmlformats.org/officeDocument/2006/relationships/image" Target="../media/image7.png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11" Type="http://schemas.openxmlformats.org/officeDocument/2006/relationships/image" Target="../media/image2.png"/><Relationship Id="rId5" Type="http://schemas.microsoft.com/office/2007/relationships/media" Target="../media/media3.mp4"/><Relationship Id="rId15" Type="http://schemas.openxmlformats.org/officeDocument/2006/relationships/image" Target="../media/image6.png"/><Relationship Id="rId10" Type="http://schemas.openxmlformats.org/officeDocument/2006/relationships/notesSlide" Target="../notesSlides/notesSlide1.xml"/><Relationship Id="rId4" Type="http://schemas.openxmlformats.org/officeDocument/2006/relationships/video" Target="../media/media2.mp4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penSim 4.3 2025-06-03 17-02-28">
            <a:hlinkClick r:id="" action="ppaction://media"/>
            <a:extLst>
              <a:ext uri="{FF2B5EF4-FFF2-40B4-BE49-F238E27FC236}">
                <a16:creationId xmlns:a16="http://schemas.microsoft.com/office/drawing/2014/main" id="{47319655-56B8-4A08-CCA8-F8222322CBB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l="44744" t="5655" r="28487" b="1910"/>
          <a:stretch>
            <a:fillRect/>
          </a:stretch>
        </p:blipFill>
        <p:spPr>
          <a:xfrm>
            <a:off x="2665921" y="1415678"/>
            <a:ext cx="1363367" cy="2560015"/>
          </a:xfrm>
          <a:prstGeom prst="rect">
            <a:avLst/>
          </a:prstGeom>
        </p:spPr>
      </p:pic>
      <p:sp>
        <p:nvSpPr>
          <p:cNvPr id="138" name="Google Shape;138;p4"/>
          <p:cNvSpPr txBox="1">
            <a:spLocks noGrp="1"/>
          </p:cNvSpPr>
          <p:nvPr>
            <p:ph type="body" idx="3"/>
          </p:nvPr>
        </p:nvSpPr>
        <p:spPr>
          <a:xfrm>
            <a:off x="261983" y="227501"/>
            <a:ext cx="8534400" cy="9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SzPts val="2100"/>
              <a:buNone/>
            </a:pPr>
            <a:r>
              <a:rPr lang="en" sz="2000" dirty="0"/>
              <a:t>Rapid Musculoskeletal Modeling with OpenCap Transforms Smartphone Videos into Personalized Analysis in Minutes</a:t>
            </a:r>
            <a:endParaRPr sz="2000" dirty="0"/>
          </a:p>
        </p:txBody>
      </p:sp>
      <p:sp>
        <p:nvSpPr>
          <p:cNvPr id="139" name="Google Shape;139;p4"/>
          <p:cNvSpPr txBox="1"/>
          <p:nvPr/>
        </p:nvSpPr>
        <p:spPr>
          <a:xfrm>
            <a:off x="658686" y="4260572"/>
            <a:ext cx="335419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Single Leg Drop Jump</a:t>
            </a:r>
            <a:endParaRPr dirty="0"/>
          </a:p>
        </p:txBody>
      </p:sp>
      <p:sp>
        <p:nvSpPr>
          <p:cNvPr id="140" name="Google Shape;140;p4"/>
          <p:cNvSpPr txBox="1"/>
          <p:nvPr/>
        </p:nvSpPr>
        <p:spPr>
          <a:xfrm>
            <a:off x="4975606" y="4260572"/>
            <a:ext cx="363830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Run Cut 90°</a:t>
            </a:r>
            <a:endParaRPr/>
          </a:p>
        </p:txBody>
      </p:sp>
      <p:pic>
        <p:nvPicPr>
          <p:cNvPr id="2" name="SLDJ_R2">
            <a:hlinkClick r:id="" action="ppaction://media"/>
            <a:extLst>
              <a:ext uri="{FF2B5EF4-FFF2-40B4-BE49-F238E27FC236}">
                <a16:creationId xmlns:a16="http://schemas.microsoft.com/office/drawing/2014/main" id="{B2888F02-6798-5843-581A-FECB851E3D10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rcRect l="42301" t="17536" r="33538"/>
          <a:stretch>
            <a:fillRect/>
          </a:stretch>
        </p:blipFill>
        <p:spPr>
          <a:xfrm>
            <a:off x="694008" y="1318285"/>
            <a:ext cx="1378523" cy="2646614"/>
          </a:xfrm>
          <a:prstGeom prst="rect">
            <a:avLst/>
          </a:prstGeom>
        </p:spPr>
      </p:pic>
      <p:pic>
        <p:nvPicPr>
          <p:cNvPr id="5" name="OpenSim 4.3 2025-06-03 17-39-06">
            <a:hlinkClick r:id="" action="ppaction://media"/>
            <a:extLst>
              <a:ext uri="{FF2B5EF4-FFF2-40B4-BE49-F238E27FC236}">
                <a16:creationId xmlns:a16="http://schemas.microsoft.com/office/drawing/2014/main" id="{E483AC44-B8E5-5D7D-B5CC-9F43C43D8881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rcRect l="38210" t="4944" r="30203" b="662"/>
          <a:stretch>
            <a:fillRect/>
          </a:stretch>
        </p:blipFill>
        <p:spPr>
          <a:xfrm>
            <a:off x="7126436" y="1715836"/>
            <a:ext cx="1332126" cy="216466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B64D05F-4A13-A45E-9B47-B7DEB41F68EA}"/>
              </a:ext>
            </a:extLst>
          </p:cNvPr>
          <p:cNvSpPr/>
          <p:nvPr/>
        </p:nvSpPr>
        <p:spPr>
          <a:xfrm>
            <a:off x="7126436" y="1415677"/>
            <a:ext cx="1332126" cy="3273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C90_R2">
            <a:hlinkClick r:id="" action="ppaction://media"/>
            <a:extLst>
              <a:ext uri="{FF2B5EF4-FFF2-40B4-BE49-F238E27FC236}">
                <a16:creationId xmlns:a16="http://schemas.microsoft.com/office/drawing/2014/main" id="{EF7BF980-951D-AA42-B787-A78585C4C75A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rcRect l="40364" t="530" r="28598" b="-137"/>
          <a:stretch>
            <a:fillRect/>
          </a:stretch>
        </p:blipFill>
        <p:spPr>
          <a:xfrm>
            <a:off x="5152803" y="1443317"/>
            <a:ext cx="1339503" cy="2418135"/>
          </a:xfrm>
          <a:prstGeom prst="rect">
            <a:avLst/>
          </a:prstGeom>
        </p:spPr>
      </p:pic>
      <p:pic>
        <p:nvPicPr>
          <p:cNvPr id="147" name="Google Shape;147;p4"/>
          <p:cNvPicPr preferRelativeResize="0"/>
          <p:nvPr/>
        </p:nvPicPr>
        <p:blipFill rotWithShape="1">
          <a:blip r:embed="rId1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45714" y="1061005"/>
            <a:ext cx="1534398" cy="3251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4"/>
          <p:cNvPicPr preferRelativeResize="0"/>
          <p:nvPr/>
        </p:nvPicPr>
        <p:blipFill rotWithShape="1">
          <a:blip r:embed="rId1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1453" y="1050209"/>
            <a:ext cx="1543121" cy="3272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4"/>
          <p:cNvPicPr preferRelativeResize="0"/>
          <p:nvPr/>
        </p:nvPicPr>
        <p:blipFill rotWithShape="1">
          <a:blip r:embed="rId1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37966" y="1044201"/>
            <a:ext cx="1551223" cy="3216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4"/>
          <p:cNvPicPr preferRelativeResize="0"/>
          <p:nvPr/>
        </p:nvPicPr>
        <p:blipFill rotWithShape="1">
          <a:blip r:embed="rId1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00329" y="1044201"/>
            <a:ext cx="1551223" cy="32163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958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4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412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12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6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repeatCount="indefinite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22" repeatCount="indefinite" fill="remove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28" repeatCount="indefinite" fill="remove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34" repeatCount="indefinite" fill="remove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9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/>
          <p:cNvSpPr txBox="1">
            <a:spLocks noGrp="1"/>
          </p:cNvSpPr>
          <p:nvPr>
            <p:ph type="body" idx="3"/>
          </p:nvPr>
        </p:nvSpPr>
        <p:spPr>
          <a:xfrm>
            <a:off x="512239" y="227501"/>
            <a:ext cx="6321698" cy="9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SzPts val="2100"/>
              <a:buNone/>
            </a:pPr>
            <a:r>
              <a:rPr lang="en" sz="2400" dirty="0"/>
              <a:t>Summary of the ACL Injury Risk Factors for the two AIR Screening Activities</a:t>
            </a:r>
            <a:endParaRPr sz="2400" dirty="0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4A85CDBC-7202-C605-DCDF-2E2A76D24F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329473"/>
              </p:ext>
            </p:extLst>
          </p:nvPr>
        </p:nvGraphicFramePr>
        <p:xfrm>
          <a:off x="1280160" y="1130801"/>
          <a:ext cx="4957011" cy="3261360"/>
        </p:xfrm>
        <a:graphic>
          <a:graphicData uri="http://schemas.openxmlformats.org/drawingml/2006/table">
            <a:tbl>
              <a:tblPr firstRow="1" bandRow="1">
                <a:tableStyleId>{A38FC420-5FF3-4623-AC86-283B43B26CD2}</a:tableStyleId>
              </a:tblPr>
              <a:tblGrid>
                <a:gridCol w="1482291">
                  <a:extLst>
                    <a:ext uri="{9D8B030D-6E8A-4147-A177-3AD203B41FA5}">
                      <a16:colId xmlns:a16="http://schemas.microsoft.com/office/drawing/2014/main" val="2934366550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390294992"/>
                    </a:ext>
                  </a:extLst>
                </a:gridCol>
              </a:tblGrid>
              <a:tr h="251532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Body Segment &amp; </a:t>
                      </a:r>
                      <a:br>
                        <a:rPr lang="en-US" sz="14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</a:br>
                      <a:r>
                        <a:rPr lang="en-US" sz="14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AIR Subscore</a:t>
                      </a:r>
                    </a:p>
                  </a:txBody>
                  <a:tcPr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ACL Injury Risk Factors for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1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Single-Leg Drop Vertical Jumps </a:t>
                      </a:r>
                      <a:r>
                        <a:rPr lang="en-US" sz="1600" b="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&amp;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1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90-degree Run Cuts</a:t>
                      </a:r>
                    </a:p>
                  </a:txBody>
                  <a:tcPr anchor="b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7999957"/>
                  </a:ext>
                </a:extLst>
              </a:tr>
              <a:tr h="251532">
                <a:tc rowSpan="2"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Trunk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Peak Trunk Lean Angle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399716"/>
                  </a:ext>
                </a:extLst>
              </a:tr>
              <a:tr h="251532">
                <a:tc vMerge="1">
                  <a:txBody>
                    <a:bodyPr/>
                    <a:lstStyle/>
                    <a:p>
                      <a:endParaRPr lang="en-US" sz="1100" dirty="0"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Trunk Flexion Angle at Initial Contact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729742"/>
                  </a:ext>
                </a:extLst>
              </a:tr>
              <a:tr h="251532"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Hip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Hip Flexion Angle at Initial Contact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8484235"/>
                  </a:ext>
                </a:extLst>
              </a:tr>
              <a:tr h="251532">
                <a:tc rowSpan="3"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Knee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Peak Knee Flexion Angle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835220"/>
                  </a:ext>
                </a:extLst>
              </a:tr>
              <a:tr h="251532">
                <a:tc vMerge="1">
                  <a:txBody>
                    <a:bodyPr/>
                    <a:lstStyle/>
                    <a:p>
                      <a:endParaRPr lang="en-US" sz="1100" dirty="0"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Knee Valgus Angle at Initial Contact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180829"/>
                  </a:ext>
                </a:extLst>
              </a:tr>
              <a:tr h="251532">
                <a:tc vMerge="1">
                  <a:txBody>
                    <a:bodyPr/>
                    <a:lstStyle/>
                    <a:p>
                      <a:endParaRPr lang="en-US" sz="1100" dirty="0"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Knee Valgus Moment at Initial Contact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286008"/>
                  </a:ext>
                </a:extLst>
              </a:tr>
              <a:tr h="251532">
                <a:tc rowSpan="2"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Foot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Ankle Plantarflexion at Initial Contact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7256850"/>
                  </a:ext>
                </a:extLst>
              </a:tr>
              <a:tr h="251532">
                <a:tc vMerge="1">
                  <a:txBody>
                    <a:bodyPr/>
                    <a:lstStyle/>
                    <a:p>
                      <a:endParaRPr lang="en-US" sz="1100" dirty="0"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Peak Vertical Ground Reaction Force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41111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5784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table with numbers and letters&#10;&#10;AI-generated content may be incorrect.">
            <a:extLst>
              <a:ext uri="{FF2B5EF4-FFF2-40B4-BE49-F238E27FC236}">
                <a16:creationId xmlns:a16="http://schemas.microsoft.com/office/drawing/2014/main" id="{97FE5C53-5B0C-01D0-8CEF-9F6087DC7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647" y="618382"/>
            <a:ext cx="5482973" cy="297133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A787150-47A9-435C-BDDB-D90EF00D3CDB}"/>
                  </a:ext>
                </a:extLst>
              </p:cNvPr>
              <p:cNvSpPr txBox="1"/>
              <p:nvPr/>
            </p:nvSpPr>
            <p:spPr>
              <a:xfrm>
                <a:off x="246647" y="3713221"/>
                <a:ext cx="8650705" cy="12908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algn="just">
                  <a:buNone/>
                </a:pPr>
                <a:r>
                  <a:rPr lang="en-US" sz="1200" b="1" i="0" kern="100" dirty="0">
                    <a:solidFill>
                      <a:srgbClr val="0E2841"/>
                    </a:solidFill>
                    <a:effectLst/>
                    <a:latin typeface="Times New Roman" panose="02020603050405020304" pitchFamily="18" charset="0"/>
                    <a:ea typeface="Aptos" panose="020B0004020202020204" pitchFamily="34" charset="0"/>
                  </a:rPr>
                  <a:t>Table 1. Study Sample Summary and Literature Benchmarks</a:t>
                </a:r>
                <a:endParaRPr lang="en-US" sz="900" i="1" kern="100" dirty="0">
                  <a:solidFill>
                    <a:srgbClr val="0E2841"/>
                  </a:solidFill>
                  <a:effectLst/>
                  <a:latin typeface="Times New Roman" panose="02020603050405020304" pitchFamily="18" charset="0"/>
                  <a:ea typeface="Aptos" panose="020B0004020202020204" pitchFamily="34" charset="0"/>
                </a:endParaRPr>
              </a:p>
              <a:p>
                <a:pPr marL="0" marR="0" algn="just">
                  <a:buNone/>
                </a:pPr>
                <a:r>
                  <a:rPr lang="en-US" sz="1200" kern="100" dirty="0">
                    <a:effectLst/>
                    <a:latin typeface="Times New Roman" panose="02020603050405020304" pitchFamily="18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Mean (standard deviation),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1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1200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sz="1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r>
                      <a:rPr lang="en-US" sz="1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en-US" sz="1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1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r>
                      <a:rPr lang="en-US" sz="1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1200" kern="100" dirty="0">
                    <a:effectLst/>
                    <a:latin typeface="Times New Roman" panose="02020603050405020304" pitchFamily="18" charset="0"/>
                    <a:ea typeface="Yu Gothic" panose="020B0400000000000000" pitchFamily="34" charset="-128"/>
                    <a:cs typeface="Times New Roman" panose="02020603050405020304" pitchFamily="18" charset="0"/>
                  </a:rPr>
                  <a:t>, </a:t>
                </a:r>
                <a:r>
                  <a:rPr lang="en-US" sz="1200" kern="100" dirty="0">
                    <a:effectLst/>
                    <a:latin typeface="Times New Roman" panose="02020603050405020304" pitchFamily="18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for kinematic and kinetic factors from the study sample (italicized). Literature thresholds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1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1200" kern="100" dirty="0">
                    <a:effectLst/>
                    <a:latin typeface="Times New Roman" panose="02020603050405020304" pitchFamily="18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are reported differences between injured and uninjured groups from studies using three-dimensional motion analysis (e.g., motion capture or video-based methods). Double-leg activity thresholds are derived from studies analyzing double-leg drop jumps. Thresholds for single-leg activities are drawn from a combination of single-leg vertical hops (ᵠ), landing and cutting maneuvers (ǂ), and side-cutting maneuvers (ᶯ). </a:t>
                </a:r>
                <a:endParaRPr lang="en-US" sz="1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0" marR="0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en-US" sz="800" kern="100" dirty="0">
                    <a:effectLst/>
                    <a:latin typeface="Times New Roman" panose="02020603050405020304" pitchFamily="18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Abbreviations: DLDJ = Double-Leg Drop Jump, SLS = Single-Leg Squat, SLDJ = Single-Leg Drop Jump, DC = Drop Cut, RC = Run Cut, IC = Initial Contact, ROM = Range of Motion, Pk = Peak, </a:t>
                </a:r>
                <a:r>
                  <a:rPr lang="en-US" sz="800" kern="100" dirty="0" err="1">
                    <a:effectLst/>
                    <a:latin typeface="Times New Roman" panose="02020603050405020304" pitchFamily="18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vGRF</a:t>
                </a:r>
                <a:r>
                  <a:rPr lang="en-US" sz="800" kern="100" dirty="0">
                    <a:effectLst/>
                    <a:latin typeface="Times New Roman" panose="02020603050405020304" pitchFamily="18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= Vertical Ground Reaction Force.</a:t>
                </a:r>
                <a:endParaRPr lang="en-US" sz="1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A787150-47A9-435C-BDDB-D90EF00D3C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647" y="3713221"/>
                <a:ext cx="8650705" cy="129086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3">
            <a:extLst>
              <a:ext uri="{FF2B5EF4-FFF2-40B4-BE49-F238E27FC236}">
                <a16:creationId xmlns:a16="http://schemas.microsoft.com/office/drawing/2014/main" id="{0EA40779-4D16-5B42-443E-0F5941E6CE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1036" y="2081808"/>
            <a:ext cx="2281188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¹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Collings et al., 2022</a:t>
            </a:r>
            <a:b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²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Hewett et al., 2009</a:t>
            </a:r>
            <a:b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³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Zebis et al., 2022</a:t>
            </a:r>
            <a:b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⁴Leppanen et al., 2017a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⁵Hewett et al., 2005</a:t>
            </a:r>
            <a:b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⁶Boden et al., 2009</a:t>
            </a:r>
            <a:b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⁷Sigurðsson et al., 2025</a:t>
            </a:r>
            <a:b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**1.4-fold increase in risk of </a:t>
            </a:r>
            <a:r>
              <a:rPr kumimoji="0" lang="en-US" altLang="en-US" sz="800" b="0" i="0" u="sng" strike="noStrike" cap="none" normalizeH="0" baseline="0" dirty="0">
                <a:ln>
                  <a:noFill/>
                </a:ln>
                <a:solidFill>
                  <a:srgbClr val="00808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ACL 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injury with each 1 degree increase in knee valgus angle at IC⁷</a:t>
            </a:r>
            <a:b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ᵠ Single-leg triple vertical hop</a:t>
            </a:r>
            <a:b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ǂ Landing and cutting maneuvers</a:t>
            </a:r>
            <a:b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ᶯ Side-cutting maneuver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7478867-B767-A7CA-5DFB-10BF866F2669}"/>
              </a:ext>
            </a:extLst>
          </p:cNvPr>
          <p:cNvSpPr txBox="1"/>
          <p:nvPr/>
        </p:nvSpPr>
        <p:spPr>
          <a:xfrm>
            <a:off x="246647" y="248852"/>
            <a:ext cx="865070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lnSpc>
                <a:spcPct val="90000"/>
              </a:lnSpc>
              <a:spcAft>
                <a:spcPts val="1200"/>
              </a:spcAft>
              <a:buClr>
                <a:srgbClr val="8C1515"/>
              </a:buClr>
              <a:buSzPts val="2100"/>
              <a:buNone/>
              <a:defRPr sz="2000" b="1">
                <a:solidFill>
                  <a:srgbClr val="8C1515"/>
                </a:solidFill>
              </a:defRPr>
            </a:lvl1pPr>
            <a:lvl2pPr marL="914400" indent="-317500">
              <a:lnSpc>
                <a:spcPct val="90000"/>
              </a:lnSpc>
              <a:spcBef>
                <a:spcPts val="1200"/>
              </a:spcBef>
              <a:buClr>
                <a:schemeClr val="dk1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indent="-317500">
              <a:lnSpc>
                <a:spcPct val="90000"/>
              </a:lnSpc>
              <a:spcBef>
                <a:spcPts val="1200"/>
              </a:spcBef>
              <a:buClr>
                <a:schemeClr val="dk1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indent="-317500">
              <a:lnSpc>
                <a:spcPct val="90000"/>
              </a:lnSpc>
              <a:spcBef>
                <a:spcPts val="1200"/>
              </a:spcBef>
              <a:buClr>
                <a:schemeClr val="dk1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indent="-317500">
              <a:lnSpc>
                <a:spcPct val="90000"/>
              </a:lnSpc>
              <a:spcBef>
                <a:spcPts val="1200"/>
              </a:spcBef>
              <a:buClr>
                <a:schemeClr val="dk1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indent="-317500">
              <a:lnSpc>
                <a:spcPct val="90000"/>
              </a:lnSpc>
              <a:spcBef>
                <a:spcPts val="1200"/>
              </a:spcBef>
              <a:buClr>
                <a:schemeClr val="dk1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indent="-317500">
              <a:lnSpc>
                <a:spcPct val="90000"/>
              </a:lnSpc>
              <a:spcBef>
                <a:spcPts val="1200"/>
              </a:spcBef>
              <a:buClr>
                <a:schemeClr val="dk1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indent="-317500">
              <a:lnSpc>
                <a:spcPct val="90000"/>
              </a:lnSpc>
              <a:spcBef>
                <a:spcPts val="1200"/>
              </a:spcBef>
              <a:buClr>
                <a:schemeClr val="dk1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indent="-31750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600" dirty="0"/>
              <a:t>Summary of Literature-based Biomechanical Risk Factors Evaluated for the AIR Score</a:t>
            </a:r>
          </a:p>
        </p:txBody>
      </p:sp>
    </p:spTree>
    <p:extLst>
      <p:ext uri="{BB962C8B-B14F-4D97-AF65-F5344CB8AC3E}">
        <p14:creationId xmlns:p14="http://schemas.microsoft.com/office/powerpoint/2010/main" val="3292750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40CEC313-857E-0C92-F053-FFE0B47DC2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885" y="3818513"/>
            <a:ext cx="6910938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Table 1. Biomechanical ACL Injury 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Risk Factors for Each Activity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Kinematic and kinetic biomechanical injury risk factors for each activity that contribute to each AIR</a:t>
            </a:r>
            <a:r>
              <a:rPr kumimoji="0" lang="en-US" altLang="en-US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Subscore.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Subscores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are calculated as the sum of resilience factor z-scores from the included activity factors.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Abbreviations: DLDJ = Double-Leg Drop Jump, SLS = Single-Leg Squat, SLDJ = Single-Leg Drop Jump, DC = Drop Cut, RC = Run Cut, IC = Initial Contact, ROM = Range of Motion, Pk = Peak, </a:t>
            </a:r>
            <a:r>
              <a:rPr kumimoji="0" lang="en-US" altLang="en-US" sz="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vGRF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= Vertical Ground Reaction Force.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 descr="A table with text on it&#10;&#10;AI-generated content may be incorrect.">
            <a:extLst>
              <a:ext uri="{FF2B5EF4-FFF2-40B4-BE49-F238E27FC236}">
                <a16:creationId xmlns:a16="http://schemas.microsoft.com/office/drawing/2014/main" id="{7CE1C98A-F4FF-53E3-3E5D-DD87954125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85" y="699226"/>
            <a:ext cx="7999596" cy="311928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E3A0B3F-6117-BB81-935B-9A5E2EEB2D4E}"/>
              </a:ext>
            </a:extLst>
          </p:cNvPr>
          <p:cNvSpPr/>
          <p:nvPr/>
        </p:nvSpPr>
        <p:spPr>
          <a:xfrm>
            <a:off x="7071561" y="914400"/>
            <a:ext cx="1264920" cy="2904114"/>
          </a:xfrm>
          <a:prstGeom prst="rect">
            <a:avLst/>
          </a:prstGeom>
          <a:noFill/>
          <a:ln w="57150">
            <a:solidFill>
              <a:srgbClr val="8C151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9EAF5D6-59FD-BBC7-B17D-A908ECB2B706}"/>
              </a:ext>
            </a:extLst>
          </p:cNvPr>
          <p:cNvSpPr/>
          <p:nvPr/>
        </p:nvSpPr>
        <p:spPr>
          <a:xfrm>
            <a:off x="4336682" y="914400"/>
            <a:ext cx="1390349" cy="2904114"/>
          </a:xfrm>
          <a:prstGeom prst="rect">
            <a:avLst/>
          </a:prstGeom>
          <a:noFill/>
          <a:ln w="57150">
            <a:solidFill>
              <a:srgbClr val="8C151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F29B23-B831-16EB-8DB9-B3C0F98F8109}"/>
              </a:ext>
            </a:extLst>
          </p:cNvPr>
          <p:cNvSpPr txBox="1"/>
          <p:nvPr/>
        </p:nvSpPr>
        <p:spPr>
          <a:xfrm>
            <a:off x="246647" y="248852"/>
            <a:ext cx="865070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lnSpc>
                <a:spcPct val="90000"/>
              </a:lnSpc>
              <a:spcAft>
                <a:spcPts val="1200"/>
              </a:spcAft>
              <a:buClr>
                <a:srgbClr val="8C1515"/>
              </a:buClr>
              <a:buSzPts val="2100"/>
              <a:buNone/>
              <a:defRPr sz="2000" b="1">
                <a:solidFill>
                  <a:srgbClr val="8C1515"/>
                </a:solidFill>
              </a:defRPr>
            </a:lvl1pPr>
            <a:lvl2pPr marL="914400" indent="-317500">
              <a:lnSpc>
                <a:spcPct val="90000"/>
              </a:lnSpc>
              <a:spcBef>
                <a:spcPts val="1200"/>
              </a:spcBef>
              <a:buClr>
                <a:schemeClr val="dk1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indent="-317500">
              <a:lnSpc>
                <a:spcPct val="90000"/>
              </a:lnSpc>
              <a:spcBef>
                <a:spcPts val="1200"/>
              </a:spcBef>
              <a:buClr>
                <a:schemeClr val="dk1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indent="-317500">
              <a:lnSpc>
                <a:spcPct val="90000"/>
              </a:lnSpc>
              <a:spcBef>
                <a:spcPts val="1200"/>
              </a:spcBef>
              <a:buClr>
                <a:schemeClr val="dk1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indent="-317500">
              <a:lnSpc>
                <a:spcPct val="90000"/>
              </a:lnSpc>
              <a:spcBef>
                <a:spcPts val="1200"/>
              </a:spcBef>
              <a:buClr>
                <a:schemeClr val="dk1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indent="-317500">
              <a:lnSpc>
                <a:spcPct val="90000"/>
              </a:lnSpc>
              <a:spcBef>
                <a:spcPts val="1200"/>
              </a:spcBef>
              <a:buClr>
                <a:schemeClr val="dk1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indent="-317500">
              <a:lnSpc>
                <a:spcPct val="90000"/>
              </a:lnSpc>
              <a:spcBef>
                <a:spcPts val="1200"/>
              </a:spcBef>
              <a:buClr>
                <a:schemeClr val="dk1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indent="-317500">
              <a:lnSpc>
                <a:spcPct val="90000"/>
              </a:lnSpc>
              <a:spcBef>
                <a:spcPts val="1200"/>
              </a:spcBef>
              <a:buClr>
                <a:schemeClr val="dk1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indent="-31750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sz="1600" dirty="0"/>
              <a:t>The AIR Score is defined from an optimal set of eight biomechanical risk factors (i.e.,) metrics across two screening activities</a:t>
            </a:r>
          </a:p>
        </p:txBody>
      </p:sp>
    </p:spTree>
    <p:extLst>
      <p:ext uri="{BB962C8B-B14F-4D97-AF65-F5344CB8AC3E}">
        <p14:creationId xmlns:p14="http://schemas.microsoft.com/office/powerpoint/2010/main" val="1388691053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526</Words>
  <Application>Microsoft Office PowerPoint</Application>
  <PresentationFormat>On-screen Show (16:9)</PresentationFormat>
  <Paragraphs>34</Paragraphs>
  <Slides>4</Slides>
  <Notes>3</Notes>
  <HiddenSlides>0</HiddenSlides>
  <MMClips>4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Aptos</vt:lpstr>
      <vt:lpstr>Cambria Math</vt:lpstr>
      <vt:lpstr>Times New Roman</vt:lpstr>
      <vt:lpstr>Noto Sans Symbols</vt:lpstr>
      <vt:lpstr>Source Sans Pro</vt:lpstr>
      <vt:lpstr>Simple Light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julie14@stanford.edu</dc:creator>
  <cp:lastModifiedBy>Sam Hamner</cp:lastModifiedBy>
  <cp:revision>5</cp:revision>
  <dcterms:modified xsi:type="dcterms:W3CDTF">2026-01-23T22:33:18Z</dcterms:modified>
</cp:coreProperties>
</file>