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313" r:id="rId28"/>
    <p:sldId id="282" r:id="rId29"/>
    <p:sldId id="314" r:id="rId30"/>
    <p:sldId id="315" r:id="rId31"/>
    <p:sldId id="31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Lst>
  <p:sldSz cx="9144000" cy="6858000" type="screen4x3"/>
  <p:notesSz cx="7315200" cy="9601200"/>
  <p:defaultTextStyle>
    <a:defPPr>
      <a:defRPr lang="en-GB"/>
    </a:defPPr>
    <a:lvl1pPr algn="l" defTabSz="457200" rtl="0" fontAlgn="base">
      <a:spcBef>
        <a:spcPct val="0"/>
      </a:spcBef>
      <a:spcAft>
        <a:spcPct val="0"/>
      </a:spcAft>
      <a:buClr>
        <a:srgbClr val="000000"/>
      </a:buClr>
      <a:buSzPct val="100000"/>
      <a:buFont typeface="Times New Roman" pitchFamily="18" charset="0"/>
      <a:defRPr kern="1200">
        <a:solidFill>
          <a:schemeClr val="bg1"/>
        </a:solidFill>
        <a:latin typeface="Georgia" pitchFamily="18" charset="0"/>
        <a:ea typeface="+mn-ea"/>
        <a:cs typeface="+mn-cs"/>
      </a:defRPr>
    </a:lvl1pPr>
    <a:lvl2pPr marL="742950" indent="-285750" algn="l" defTabSz="457200" rtl="0" fontAlgn="base">
      <a:spcBef>
        <a:spcPct val="0"/>
      </a:spcBef>
      <a:spcAft>
        <a:spcPct val="0"/>
      </a:spcAft>
      <a:buClr>
        <a:srgbClr val="000000"/>
      </a:buClr>
      <a:buSzPct val="100000"/>
      <a:buFont typeface="Times New Roman" pitchFamily="18" charset="0"/>
      <a:defRPr kern="1200">
        <a:solidFill>
          <a:schemeClr val="bg1"/>
        </a:solidFill>
        <a:latin typeface="Georgia" pitchFamily="18" charset="0"/>
        <a:ea typeface="+mn-ea"/>
        <a:cs typeface="+mn-cs"/>
      </a:defRPr>
    </a:lvl2pPr>
    <a:lvl3pPr marL="11430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Georgia" pitchFamily="18" charset="0"/>
        <a:ea typeface="+mn-ea"/>
        <a:cs typeface="+mn-cs"/>
      </a:defRPr>
    </a:lvl3pPr>
    <a:lvl4pPr marL="16002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Georgia" pitchFamily="18" charset="0"/>
        <a:ea typeface="+mn-ea"/>
        <a:cs typeface="+mn-cs"/>
      </a:defRPr>
    </a:lvl4pPr>
    <a:lvl5pPr marL="2057400" indent="-228600" algn="l" defTabSz="457200" rtl="0" fontAlgn="base">
      <a:spcBef>
        <a:spcPct val="0"/>
      </a:spcBef>
      <a:spcAft>
        <a:spcPct val="0"/>
      </a:spcAft>
      <a:buClr>
        <a:srgbClr val="000000"/>
      </a:buClr>
      <a:buSzPct val="100000"/>
      <a:buFont typeface="Times New Roman" pitchFamily="18" charset="0"/>
      <a:defRPr kern="1200">
        <a:solidFill>
          <a:schemeClr val="bg1"/>
        </a:solidFill>
        <a:latin typeface="Georgia" pitchFamily="18" charset="0"/>
        <a:ea typeface="+mn-ea"/>
        <a:cs typeface="+mn-cs"/>
      </a:defRPr>
    </a:lvl5pPr>
    <a:lvl6pPr marL="2286000" algn="l" defTabSz="914400" rtl="0" eaLnBrk="1" latinLnBrk="0" hangingPunct="1">
      <a:defRPr kern="1200">
        <a:solidFill>
          <a:schemeClr val="bg1"/>
        </a:solidFill>
        <a:latin typeface="Georgia" pitchFamily="18" charset="0"/>
        <a:ea typeface="+mn-ea"/>
        <a:cs typeface="+mn-cs"/>
      </a:defRPr>
    </a:lvl6pPr>
    <a:lvl7pPr marL="2743200" algn="l" defTabSz="914400" rtl="0" eaLnBrk="1" latinLnBrk="0" hangingPunct="1">
      <a:defRPr kern="1200">
        <a:solidFill>
          <a:schemeClr val="bg1"/>
        </a:solidFill>
        <a:latin typeface="Georgia" pitchFamily="18" charset="0"/>
        <a:ea typeface="+mn-ea"/>
        <a:cs typeface="+mn-cs"/>
      </a:defRPr>
    </a:lvl7pPr>
    <a:lvl8pPr marL="3200400" algn="l" defTabSz="914400" rtl="0" eaLnBrk="1" latinLnBrk="0" hangingPunct="1">
      <a:defRPr kern="1200">
        <a:solidFill>
          <a:schemeClr val="bg1"/>
        </a:solidFill>
        <a:latin typeface="Georgia" pitchFamily="18" charset="0"/>
        <a:ea typeface="+mn-ea"/>
        <a:cs typeface="+mn-cs"/>
      </a:defRPr>
    </a:lvl8pPr>
    <a:lvl9pPr marL="3657600" algn="l" defTabSz="914400" rtl="0" eaLnBrk="1" latinLnBrk="0" hangingPunct="1">
      <a:defRPr kern="1200">
        <a:solidFill>
          <a:schemeClr val="bg1"/>
        </a:solidFill>
        <a:latin typeface="Georgia"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152" y="-1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AutoShape 1"/>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419" name="AutoShape 2"/>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420" name="AutoShape 3"/>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421" name="AutoShape 4"/>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3" name="Rectangle 5"/>
          <p:cNvSpPr>
            <a:spLocks noGrp="1" noChangeArrowheads="1"/>
          </p:cNvSpPr>
          <p:nvPr>
            <p:ph type="hdr"/>
          </p:nvPr>
        </p:nvSpPr>
        <p:spPr bwMode="auto">
          <a:xfrm>
            <a:off x="0" y="0"/>
            <a:ext cx="31638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840" tIns="48240" rIns="96840" bIns="48240" numCol="1" anchor="t" anchorCtr="0" compatLnSpc="1">
            <a:prstTxWarp prst="textNoShape">
              <a:avLst/>
            </a:prstTxWarp>
          </a:bodyPr>
          <a:lstStyle>
            <a:lvl1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300" smtClean="0">
                <a:solidFill>
                  <a:srgbClr val="000000"/>
                </a:solidFill>
                <a:latin typeface="Arial" pitchFamily="34" charset="0"/>
              </a:defRPr>
            </a:lvl1pPr>
          </a:lstStyle>
          <a:p>
            <a:pPr>
              <a:defRPr/>
            </a:pPr>
            <a:endParaRPr lang="en-US"/>
          </a:p>
        </p:txBody>
      </p:sp>
      <p:sp>
        <p:nvSpPr>
          <p:cNvPr id="2054" name="Rectangle 6"/>
          <p:cNvSpPr>
            <a:spLocks noGrp="1" noChangeArrowheads="1"/>
          </p:cNvSpPr>
          <p:nvPr>
            <p:ph type="dt"/>
          </p:nvPr>
        </p:nvSpPr>
        <p:spPr bwMode="auto">
          <a:xfrm>
            <a:off x="4143375" y="0"/>
            <a:ext cx="31638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840" tIns="48240" rIns="96840" bIns="48240" numCol="1" anchor="t" anchorCtr="0" compatLnSpc="1">
            <a:prstTxWarp prst="textNoShape">
              <a:avLst/>
            </a:prstTxWarp>
          </a:bodyPr>
          <a:lstStyle>
            <a:lvl1pPr algn="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300" smtClean="0">
                <a:solidFill>
                  <a:srgbClr val="000000"/>
                </a:solidFill>
                <a:latin typeface="Arial" pitchFamily="34" charset="0"/>
              </a:defRPr>
            </a:lvl1pPr>
          </a:lstStyle>
          <a:p>
            <a:pPr>
              <a:defRPr/>
            </a:pPr>
            <a:endParaRPr lang="en-US"/>
          </a:p>
        </p:txBody>
      </p:sp>
      <p:sp>
        <p:nvSpPr>
          <p:cNvPr id="60424" name="Rectangle 7"/>
          <p:cNvSpPr>
            <a:spLocks noGrp="1" noRot="1" noChangeAspect="1" noChangeArrowheads="1"/>
          </p:cNvSpPr>
          <p:nvPr>
            <p:ph type="sldImg"/>
          </p:nvPr>
        </p:nvSpPr>
        <p:spPr bwMode="auto">
          <a:xfrm>
            <a:off x="1257300" y="720725"/>
            <a:ext cx="4794250" cy="359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6" name="Rectangle 8"/>
          <p:cNvSpPr>
            <a:spLocks noGrp="1" noChangeArrowheads="1"/>
          </p:cNvSpPr>
          <p:nvPr>
            <p:ph type="body"/>
          </p:nvPr>
        </p:nvSpPr>
        <p:spPr bwMode="auto">
          <a:xfrm>
            <a:off x="731838" y="4560888"/>
            <a:ext cx="5845175" cy="431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840" tIns="48240" rIns="96840" bIns="48240" numCol="1" anchor="t" anchorCtr="0" compatLnSpc="1">
            <a:prstTxWarp prst="textNoShape">
              <a:avLst/>
            </a:prstTxWarp>
          </a:bodyPr>
          <a:lstStyle/>
          <a:p>
            <a:pPr lvl="0"/>
            <a:endParaRPr lang="en-US" noProof="0" smtClean="0"/>
          </a:p>
        </p:txBody>
      </p:sp>
      <p:sp>
        <p:nvSpPr>
          <p:cNvPr id="2057" name="Rectangle 9"/>
          <p:cNvSpPr>
            <a:spLocks noGrp="1" noChangeArrowheads="1"/>
          </p:cNvSpPr>
          <p:nvPr>
            <p:ph type="ftr"/>
          </p:nvPr>
        </p:nvSpPr>
        <p:spPr bwMode="auto">
          <a:xfrm>
            <a:off x="0" y="9120188"/>
            <a:ext cx="31638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840" tIns="48240" rIns="96840" bIns="48240" numCol="1" anchor="b" anchorCtr="0" compatLnSpc="1">
            <a:prstTxWarp prst="textNoShape">
              <a:avLst/>
            </a:prstTxWarp>
          </a:bodyPr>
          <a:lstStyle>
            <a:lvl1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300" smtClean="0">
                <a:solidFill>
                  <a:srgbClr val="000000"/>
                </a:solidFill>
                <a:latin typeface="Arial" pitchFamily="34" charset="0"/>
              </a:defRPr>
            </a:lvl1pPr>
          </a:lstStyle>
          <a:p>
            <a:pPr>
              <a:defRPr/>
            </a:pPr>
            <a:endParaRPr lang="en-US"/>
          </a:p>
        </p:txBody>
      </p:sp>
      <p:sp>
        <p:nvSpPr>
          <p:cNvPr id="2058" name="Rectangle 10"/>
          <p:cNvSpPr>
            <a:spLocks noGrp="1" noChangeArrowheads="1"/>
          </p:cNvSpPr>
          <p:nvPr>
            <p:ph type="sldNum"/>
          </p:nvPr>
        </p:nvSpPr>
        <p:spPr bwMode="auto">
          <a:xfrm>
            <a:off x="4143375" y="9120188"/>
            <a:ext cx="31638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840" tIns="48240" rIns="96840" bIns="48240" numCol="1" anchor="b" anchorCtr="0" compatLnSpc="1">
            <a:prstTxWarp prst="textNoShape">
              <a:avLst/>
            </a:prstTxWarp>
          </a:bodyPr>
          <a:lstStyle>
            <a:lvl1pPr algn="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300" smtClean="0">
                <a:solidFill>
                  <a:srgbClr val="000000"/>
                </a:solidFill>
                <a:latin typeface="Arial" pitchFamily="34" charset="0"/>
              </a:defRPr>
            </a:lvl1pPr>
          </a:lstStyle>
          <a:p>
            <a:pPr>
              <a:defRPr/>
            </a:pPr>
            <a:fld id="{6B62C12A-58F4-4C9B-A405-E3FB02D76F04}" type="slidenum">
              <a:rPr lang="en-US"/>
              <a:pPr>
                <a:defRPr/>
              </a:pPr>
              <a:t>‹#›</a:t>
            </a:fld>
            <a:endParaRPr lang="en-US"/>
          </a:p>
        </p:txBody>
      </p:sp>
    </p:spTree>
    <p:extLst>
      <p:ext uri="{BB962C8B-B14F-4D97-AF65-F5344CB8AC3E}">
        <p14:creationId xmlns:p14="http://schemas.microsoft.com/office/powerpoint/2010/main" val="330758325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cbi.nlm.nih.gov/entrez/query.fcgi?db=pubmed&amp;cmd=Search&amp;itool=pubmed_AbstractPlus&amp;term=%22Basser+PJ%22%5bAuthor%5d"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www.ncbi.nlm.nih.gov/entrez/query.fcgi?db=pubmed&amp;cmd=Search&amp;itool=pubmed_AbstractPlus&amp;term=%22LeBihan+D%22%5bAuthor%5d" TargetMode="External"/><Relationship Id="rId4" Type="http://schemas.openxmlformats.org/officeDocument/2006/relationships/hyperlink" Target="http://www.ncbi.nlm.nih.gov/entrez/query.fcgi?db=pubmed&amp;cmd=Search&amp;itool=pubmed_AbstractPlus&amp;term=%22Mattiello+J%22%5bAuthor%5d"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ncbi.nlm.nih.gov/entrez/query.fcgi?db=pubmed&amp;cmd=Search&amp;itool=pubmed_AbstractPlus&amp;term=%22Basser+PJ%22%5bAuthor%5d" TargetMode="External"/><Relationship Id="rId2" Type="http://schemas.openxmlformats.org/officeDocument/2006/relationships/slide" Target="../slides/slide36.xml"/><Relationship Id="rId1" Type="http://schemas.openxmlformats.org/officeDocument/2006/relationships/notesMaster" Target="../notesMasters/notesMaster1.xml"/><Relationship Id="rId5" Type="http://schemas.openxmlformats.org/officeDocument/2006/relationships/hyperlink" Target="http://www.ncbi.nlm.nih.gov/entrez/query.fcgi?db=pubmed&amp;cmd=Search&amp;itool=pubmed_AbstractPlus&amp;term=%22LeBihan+D%22%5bAuthor%5d" TargetMode="External"/><Relationship Id="rId4" Type="http://schemas.openxmlformats.org/officeDocument/2006/relationships/hyperlink" Target="http://www.ncbi.nlm.nih.gov/entrez/query.fcgi?db=pubmed&amp;cmd=Search&amp;itool=pubmed_AbstractPlus&amp;term=%22Mattiello+J%22%5bAuthor%5d"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A2E40DF-5D72-46BC-BC40-1864AC19022E}" type="slidenum">
              <a:rPr lang="en-US">
                <a:solidFill>
                  <a:srgbClr val="000000"/>
                </a:solidFill>
                <a:latin typeface="Arial" pitchFamily="34" charset="0"/>
              </a:rPr>
              <a:pPr eaLnBrk="1" hangingPunct="1"/>
              <a:t>1</a:t>
            </a:fld>
            <a:endParaRPr lang="en-US">
              <a:solidFill>
                <a:srgbClr val="000000"/>
              </a:solidFill>
              <a:latin typeface="Arial" pitchFamily="34" charset="0"/>
            </a:endParaRPr>
          </a:p>
        </p:txBody>
      </p:sp>
      <p:sp>
        <p:nvSpPr>
          <p:cNvPr id="61443"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44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C4BEFA84-E0F6-452B-8343-7B1687A7DE53}" type="slidenum">
              <a:rPr lang="en-US">
                <a:solidFill>
                  <a:srgbClr val="000000"/>
                </a:solidFill>
                <a:latin typeface="Arial" pitchFamily="34" charset="0"/>
              </a:rPr>
              <a:pPr eaLnBrk="1" hangingPunct="1"/>
              <a:t>10</a:t>
            </a:fld>
            <a:endParaRPr lang="en-US">
              <a:solidFill>
                <a:srgbClr val="000000"/>
              </a:solidFill>
              <a:latin typeface="Arial" pitchFamily="34" charset="0"/>
            </a:endParaRPr>
          </a:p>
        </p:txBody>
      </p:sp>
      <p:sp>
        <p:nvSpPr>
          <p:cNvPr id="70659"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066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48FB5F1-56AC-440B-997F-6670D390E4EA}" type="slidenum">
              <a:rPr lang="en-US">
                <a:solidFill>
                  <a:srgbClr val="000000"/>
                </a:solidFill>
                <a:latin typeface="Arial" pitchFamily="34" charset="0"/>
              </a:rPr>
              <a:pPr eaLnBrk="1" hangingPunct="1"/>
              <a:t>11</a:t>
            </a:fld>
            <a:endParaRPr lang="en-US">
              <a:solidFill>
                <a:srgbClr val="000000"/>
              </a:solidFill>
              <a:latin typeface="Arial" pitchFamily="34" charset="0"/>
            </a:endParaRPr>
          </a:p>
        </p:txBody>
      </p:sp>
      <p:sp>
        <p:nvSpPr>
          <p:cNvPr id="71683"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68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588EE40-26D8-41EE-8264-47A3A41D1973}" type="slidenum">
              <a:rPr lang="en-US">
                <a:solidFill>
                  <a:srgbClr val="000000"/>
                </a:solidFill>
                <a:latin typeface="Arial" pitchFamily="34" charset="0"/>
              </a:rPr>
              <a:pPr eaLnBrk="1" hangingPunct="1"/>
              <a:t>12</a:t>
            </a:fld>
            <a:endParaRPr lang="en-US">
              <a:solidFill>
                <a:srgbClr val="000000"/>
              </a:solidFill>
              <a:latin typeface="Arial" pitchFamily="34" charset="0"/>
            </a:endParaRPr>
          </a:p>
        </p:txBody>
      </p:sp>
      <p:sp>
        <p:nvSpPr>
          <p:cNvPr id="72707"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708" name="Text Box 2"/>
          <p:cNvSpPr txBox="1">
            <a:spLocks noGrp="1" noChangeArrowheads="1"/>
          </p:cNvSpPr>
          <p:nvPr>
            <p:ph type="body"/>
          </p:nvPr>
        </p:nvSpPr>
        <p:spPr>
          <a:xfrm>
            <a:off x="731838" y="4560888"/>
            <a:ext cx="5851525" cy="43195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fmri-fig-05-17-0.jpg</a:t>
            </a:r>
            <a:br>
              <a:rPr lang="en-US" smtClean="0">
                <a:latin typeface="Arial" pitchFamily="34" charset="0"/>
              </a:rPr>
            </a:br>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3C7F2630-7FE5-4CF7-940B-2B111825742C}" type="slidenum">
              <a:rPr lang="en-US">
                <a:solidFill>
                  <a:srgbClr val="000000"/>
                </a:solidFill>
                <a:latin typeface="Arial" pitchFamily="34" charset="0"/>
              </a:rPr>
              <a:pPr eaLnBrk="1" hangingPunct="1"/>
              <a:t>13</a:t>
            </a:fld>
            <a:endParaRPr lang="en-US">
              <a:solidFill>
                <a:srgbClr val="000000"/>
              </a:solidFill>
              <a:latin typeface="Arial" pitchFamily="34" charset="0"/>
            </a:endParaRPr>
          </a:p>
        </p:txBody>
      </p:sp>
      <p:sp>
        <p:nvSpPr>
          <p:cNvPr id="7373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3732" name="Text Box 2"/>
          <p:cNvSpPr txBox="1">
            <a:spLocks noGrp="1" noChangeArrowheads="1"/>
          </p:cNvSpPr>
          <p:nvPr>
            <p:ph type="body"/>
          </p:nvPr>
        </p:nvSpPr>
        <p:spPr>
          <a:xfrm>
            <a:off x="731838" y="4560888"/>
            <a:ext cx="5851525" cy="43195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fmri-fig-05-18-0.jpg</a:t>
            </a:r>
            <a:br>
              <a:rPr lang="en-US" smtClean="0">
                <a:latin typeface="Arial" pitchFamily="34" charset="0"/>
              </a:rPr>
            </a:br>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7E6817A3-7486-4272-9E5B-96324ADFF052}" type="slidenum">
              <a:rPr lang="en-US">
                <a:solidFill>
                  <a:srgbClr val="000000"/>
                </a:solidFill>
                <a:latin typeface="Arial" pitchFamily="34" charset="0"/>
              </a:rPr>
              <a:pPr eaLnBrk="1" hangingPunct="1"/>
              <a:t>14</a:t>
            </a:fld>
            <a:endParaRPr lang="en-US">
              <a:solidFill>
                <a:srgbClr val="000000"/>
              </a:solidFill>
              <a:latin typeface="Arial" pitchFamily="34" charset="0"/>
            </a:endParaRPr>
          </a:p>
        </p:txBody>
      </p:sp>
      <p:sp>
        <p:nvSpPr>
          <p:cNvPr id="74755"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475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C487B35E-D4C7-47DD-8915-4BED8CFD73B1}" type="slidenum">
              <a:rPr lang="en-US">
                <a:solidFill>
                  <a:srgbClr val="000000"/>
                </a:solidFill>
                <a:latin typeface="Arial" pitchFamily="34" charset="0"/>
              </a:rPr>
              <a:pPr eaLnBrk="1" hangingPunct="1"/>
              <a:t>15</a:t>
            </a:fld>
            <a:endParaRPr lang="en-US">
              <a:solidFill>
                <a:srgbClr val="000000"/>
              </a:solidFill>
              <a:latin typeface="Arial" pitchFamily="34" charset="0"/>
            </a:endParaRPr>
          </a:p>
        </p:txBody>
      </p:sp>
      <p:sp>
        <p:nvSpPr>
          <p:cNvPr id="75779"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578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7C7EC516-8BEB-4E18-A737-56822DBF1C31}" type="slidenum">
              <a:rPr lang="en-US">
                <a:solidFill>
                  <a:srgbClr val="000000"/>
                </a:solidFill>
                <a:latin typeface="Arial" pitchFamily="34" charset="0"/>
              </a:rPr>
              <a:pPr eaLnBrk="1" hangingPunct="1"/>
              <a:t>16</a:t>
            </a:fld>
            <a:endParaRPr lang="en-US">
              <a:solidFill>
                <a:srgbClr val="000000"/>
              </a:solidFill>
              <a:latin typeface="Arial" pitchFamily="34" charset="0"/>
            </a:endParaRPr>
          </a:p>
        </p:txBody>
      </p:sp>
      <p:sp>
        <p:nvSpPr>
          <p:cNvPr id="76803"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680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468EB0B8-8064-41F9-ABD0-D33E1BC477CB}" type="slidenum">
              <a:rPr lang="en-US">
                <a:solidFill>
                  <a:srgbClr val="000000"/>
                </a:solidFill>
                <a:latin typeface="Arial" pitchFamily="34" charset="0"/>
              </a:rPr>
              <a:pPr eaLnBrk="1" hangingPunct="1"/>
              <a:t>17</a:t>
            </a:fld>
            <a:endParaRPr lang="en-US">
              <a:solidFill>
                <a:srgbClr val="000000"/>
              </a:solidFill>
              <a:latin typeface="Arial" pitchFamily="34" charset="0"/>
            </a:endParaRPr>
          </a:p>
        </p:txBody>
      </p:sp>
      <p:sp>
        <p:nvSpPr>
          <p:cNvPr id="77827" name="Text Box 1"/>
          <p:cNvSpPr txBox="1">
            <a:spLocks noChangeArrowheads="1"/>
          </p:cNvSpPr>
          <p:nvPr/>
        </p:nvSpPr>
        <p:spPr bwMode="auto">
          <a:xfrm>
            <a:off x="1182688" y="695325"/>
            <a:ext cx="4518025" cy="34353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782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D8269C72-E279-4A3B-9DA0-CEE688B60814}" type="slidenum">
              <a:rPr lang="en-US">
                <a:solidFill>
                  <a:srgbClr val="000000"/>
                </a:solidFill>
                <a:latin typeface="Arial" pitchFamily="34" charset="0"/>
              </a:rPr>
              <a:pPr eaLnBrk="1" hangingPunct="1"/>
              <a:t>18</a:t>
            </a:fld>
            <a:endParaRPr lang="en-US">
              <a:solidFill>
                <a:srgbClr val="000000"/>
              </a:solidFill>
              <a:latin typeface="Arial" pitchFamily="34" charset="0"/>
            </a:endParaRPr>
          </a:p>
        </p:txBody>
      </p:sp>
      <p:sp>
        <p:nvSpPr>
          <p:cNvPr id="7885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8852" name="Text Box 2"/>
          <p:cNvSpPr txBox="1">
            <a:spLocks noGrp="1" noChangeArrowheads="1"/>
          </p:cNvSpPr>
          <p:nvPr>
            <p:ph type="body"/>
          </p:nvPr>
        </p:nvSpPr>
        <p:spPr>
          <a:xfrm>
            <a:off x="974725" y="4560888"/>
            <a:ext cx="5365750" cy="493871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56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GB" smtClean="0">
                <a:latin typeface="Arial" pitchFamily="34" charset="0"/>
              </a:rPr>
              <a:t>Imagine a single spinning proton. In the presence of a gradient  field G1, it will spin at a slightly higher rate than its larmour frequency and so its spin phase (relative to its neighbours) will change over time. The final amount of phase shift will be proportional to the local value of the field and the amount of time that the graident is applied. Now if you reverse the gradient for the same amount of time, (G2) you should undo the phase shift and the proton will be spinning in the same phase that it started in.</a:t>
            </a:r>
          </a:p>
          <a:p>
            <a:pPr eaLnBrk="1" hangingPunct="1">
              <a:lnSpc>
                <a:spcPct val="101000"/>
              </a:lnSpc>
              <a:spcBef>
                <a:spcPts val="450"/>
              </a:spcBef>
            </a:pPr>
            <a:endParaRPr lang="en-GB" smtClean="0">
              <a:latin typeface="Arial" pitchFamily="34" charset="0"/>
            </a:endParaRPr>
          </a:p>
          <a:p>
            <a:pPr eaLnBrk="1" hangingPunct="1">
              <a:lnSpc>
                <a:spcPct val="101000"/>
              </a:lnSpc>
              <a:spcBef>
                <a:spcPts val="450"/>
              </a:spcBef>
            </a:pPr>
            <a:r>
              <a:rPr lang="en-GB" smtClean="0">
                <a:latin typeface="Arial" pitchFamily="34" charset="0"/>
              </a:rPr>
              <a:t>But - now if the proton has some translational movement, it will be in</a:t>
            </a:r>
          </a:p>
          <a:p>
            <a:pPr eaLnBrk="1" hangingPunct="1">
              <a:lnSpc>
                <a:spcPct val="101000"/>
              </a:lnSpc>
              <a:spcBef>
                <a:spcPts val="450"/>
              </a:spcBef>
            </a:pPr>
            <a:r>
              <a:rPr lang="en-GB" smtClean="0">
                <a:latin typeface="Arial" pitchFamily="34" charset="0"/>
              </a:rPr>
              <a:t>different places during G1 and G2. It will experience different magnetic</a:t>
            </a:r>
          </a:p>
          <a:p>
            <a:pPr eaLnBrk="1" hangingPunct="1">
              <a:lnSpc>
                <a:spcPct val="101000"/>
              </a:lnSpc>
              <a:spcBef>
                <a:spcPts val="450"/>
              </a:spcBef>
            </a:pPr>
            <a:r>
              <a:rPr lang="en-GB" smtClean="0">
                <a:latin typeface="Arial" pitchFamily="34" charset="0"/>
              </a:rPr>
              <a:t>fields during the two periods and at the end, there will be some</a:t>
            </a:r>
          </a:p>
          <a:p>
            <a:pPr eaLnBrk="1" hangingPunct="1">
              <a:lnSpc>
                <a:spcPct val="101000"/>
              </a:lnSpc>
              <a:spcBef>
                <a:spcPts val="450"/>
              </a:spcBef>
            </a:pPr>
            <a:r>
              <a:rPr lang="en-GB" smtClean="0">
                <a:latin typeface="Arial" pitchFamily="34" charset="0"/>
              </a:rPr>
              <a:t>residual phase shift. You can detect this phase shift with MR (in fact,</a:t>
            </a:r>
          </a:p>
          <a:p>
            <a:pPr eaLnBrk="1" hangingPunct="1">
              <a:lnSpc>
                <a:spcPct val="101000"/>
              </a:lnSpc>
              <a:spcBef>
                <a:spcPts val="450"/>
              </a:spcBef>
            </a:pPr>
            <a:r>
              <a:rPr lang="en-GB" smtClean="0">
                <a:latin typeface="Arial" pitchFamily="34" charset="0"/>
              </a:rPr>
              <a:t>in standard MR, motion and flow artefacts are a big problem that people</a:t>
            </a:r>
          </a:p>
          <a:p>
            <a:pPr eaLnBrk="1" hangingPunct="1">
              <a:lnSpc>
                <a:spcPct val="101000"/>
              </a:lnSpc>
              <a:spcBef>
                <a:spcPts val="450"/>
              </a:spcBef>
            </a:pPr>
            <a:r>
              <a:rPr lang="en-GB" smtClean="0">
                <a:latin typeface="Arial" pitchFamily="34" charset="0"/>
              </a:rPr>
              <a:t>spend a lot of time trying to get rid of). Note that this only happens</a:t>
            </a:r>
          </a:p>
          <a:p>
            <a:pPr eaLnBrk="1" hangingPunct="1">
              <a:lnSpc>
                <a:spcPct val="101000"/>
              </a:lnSpc>
              <a:spcBef>
                <a:spcPts val="450"/>
              </a:spcBef>
            </a:pPr>
            <a:r>
              <a:rPr lang="en-GB" smtClean="0">
                <a:latin typeface="Arial" pitchFamily="34" charset="0"/>
              </a:rPr>
              <a:t>if the proton moves up or down the gradient (so changing it's local</a:t>
            </a:r>
          </a:p>
          <a:p>
            <a:pPr eaLnBrk="1" hangingPunct="1">
              <a:lnSpc>
                <a:spcPct val="101000"/>
              </a:lnSpc>
              <a:spcBef>
                <a:spcPts val="450"/>
              </a:spcBef>
            </a:pPr>
            <a:r>
              <a:rPr lang="en-GB" smtClean="0">
                <a:latin typeface="Arial" pitchFamily="34" charset="0"/>
              </a:rPr>
              <a:t>field strength between G1 and G2). So you are tuned to detect motion in</a:t>
            </a:r>
          </a:p>
          <a:p>
            <a:pPr eaLnBrk="1" hangingPunct="1">
              <a:lnSpc>
                <a:spcPct val="101000"/>
              </a:lnSpc>
              <a:spcBef>
                <a:spcPts val="450"/>
              </a:spcBef>
            </a:pPr>
            <a:r>
              <a:rPr lang="en-GB" smtClean="0">
                <a:latin typeface="Arial" pitchFamily="34" charset="0"/>
              </a:rPr>
              <a:t>a particular direction.</a:t>
            </a:r>
          </a:p>
          <a:p>
            <a:pPr eaLnBrk="1" hangingPunct="1">
              <a:lnSpc>
                <a:spcPct val="101000"/>
              </a:lnSpc>
              <a:spcBef>
                <a:spcPts val="450"/>
              </a:spcBef>
            </a:pPr>
            <a:endParaRPr lang="en-GB" smtClean="0">
              <a:latin typeface="Arial" pitchFamily="34" charset="0"/>
            </a:endParaRPr>
          </a:p>
          <a:p>
            <a:pPr eaLnBrk="1" hangingPunct="1">
              <a:lnSpc>
                <a:spcPct val="101000"/>
              </a:lnSpc>
              <a:spcBef>
                <a:spcPts val="450"/>
              </a:spcBef>
            </a:pPr>
            <a:r>
              <a:rPr lang="en-GB" smtClean="0">
                <a:latin typeface="Arial" pitchFamily="34" charset="0"/>
              </a:rPr>
              <a:t>By changing the physical direction of G1/G2, you can tune your sequence to detect motion in different directions. DTI sequences typically pick 6 directions and regenerate the diffusion tensor from the diffusion-weighted images obtained.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9277E01-6977-401A-8099-196BE3851F0C}" type="slidenum">
              <a:rPr lang="en-US">
                <a:solidFill>
                  <a:srgbClr val="000000"/>
                </a:solidFill>
                <a:latin typeface="Arial" pitchFamily="34" charset="0"/>
              </a:rPr>
              <a:pPr eaLnBrk="1" hangingPunct="1"/>
              <a:t>19</a:t>
            </a:fld>
            <a:endParaRPr lang="en-US">
              <a:solidFill>
                <a:srgbClr val="000000"/>
              </a:solidFill>
              <a:latin typeface="Arial" pitchFamily="34" charset="0"/>
            </a:endParaRPr>
          </a:p>
        </p:txBody>
      </p:sp>
      <p:sp>
        <p:nvSpPr>
          <p:cNvPr id="79875"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9876" name="Text Box 2"/>
          <p:cNvSpPr txBox="1">
            <a:spLocks noGrp="1" noChangeArrowheads="1"/>
          </p:cNvSpPr>
          <p:nvPr>
            <p:ph type="body"/>
          </p:nvPr>
        </p:nvSpPr>
        <p:spPr>
          <a:xfrm>
            <a:off x="974725" y="4560888"/>
            <a:ext cx="5365750" cy="493871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56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GB" smtClean="0">
                <a:latin typeface="Arial" pitchFamily="34" charset="0"/>
              </a:rPr>
              <a:t>Imagine a single spinning proton. In the presence of a gradient  field G1, it will spin at a slightly higher rate than its larmour frequency and so its spin phase (relative to its neighbours) will change over time. The final amount of phase shift will be proportional to the local value of the field and the amount of time that the graident is applied. Now if you reverse the gradient for the same amount of time, (G2) you should undo the phase shift and the proton will be spinning in the same phase that it started in.</a:t>
            </a:r>
          </a:p>
          <a:p>
            <a:pPr eaLnBrk="1" hangingPunct="1">
              <a:lnSpc>
                <a:spcPct val="101000"/>
              </a:lnSpc>
              <a:spcBef>
                <a:spcPts val="450"/>
              </a:spcBef>
            </a:pPr>
            <a:endParaRPr lang="en-GB" smtClean="0">
              <a:latin typeface="Arial" pitchFamily="34" charset="0"/>
            </a:endParaRPr>
          </a:p>
          <a:p>
            <a:pPr eaLnBrk="1" hangingPunct="1">
              <a:lnSpc>
                <a:spcPct val="101000"/>
              </a:lnSpc>
              <a:spcBef>
                <a:spcPts val="450"/>
              </a:spcBef>
            </a:pPr>
            <a:r>
              <a:rPr lang="en-GB" smtClean="0">
                <a:latin typeface="Arial" pitchFamily="34" charset="0"/>
              </a:rPr>
              <a:t>But - now if the proton has some translational movement, it will be in</a:t>
            </a:r>
          </a:p>
          <a:p>
            <a:pPr eaLnBrk="1" hangingPunct="1">
              <a:lnSpc>
                <a:spcPct val="101000"/>
              </a:lnSpc>
              <a:spcBef>
                <a:spcPts val="450"/>
              </a:spcBef>
            </a:pPr>
            <a:r>
              <a:rPr lang="en-GB" smtClean="0">
                <a:latin typeface="Arial" pitchFamily="34" charset="0"/>
              </a:rPr>
              <a:t>different places during G1 and G2. It will experience different magnetic</a:t>
            </a:r>
          </a:p>
          <a:p>
            <a:pPr eaLnBrk="1" hangingPunct="1">
              <a:lnSpc>
                <a:spcPct val="101000"/>
              </a:lnSpc>
              <a:spcBef>
                <a:spcPts val="450"/>
              </a:spcBef>
            </a:pPr>
            <a:r>
              <a:rPr lang="en-GB" smtClean="0">
                <a:latin typeface="Arial" pitchFamily="34" charset="0"/>
              </a:rPr>
              <a:t>fields during the two periods and at the end, there will be some</a:t>
            </a:r>
          </a:p>
          <a:p>
            <a:pPr eaLnBrk="1" hangingPunct="1">
              <a:lnSpc>
                <a:spcPct val="101000"/>
              </a:lnSpc>
              <a:spcBef>
                <a:spcPts val="450"/>
              </a:spcBef>
            </a:pPr>
            <a:r>
              <a:rPr lang="en-GB" smtClean="0">
                <a:latin typeface="Arial" pitchFamily="34" charset="0"/>
              </a:rPr>
              <a:t>residual phase shift. You can detect this phase shift with MR (in fact,</a:t>
            </a:r>
          </a:p>
          <a:p>
            <a:pPr eaLnBrk="1" hangingPunct="1">
              <a:lnSpc>
                <a:spcPct val="101000"/>
              </a:lnSpc>
              <a:spcBef>
                <a:spcPts val="450"/>
              </a:spcBef>
            </a:pPr>
            <a:r>
              <a:rPr lang="en-GB" smtClean="0">
                <a:latin typeface="Arial" pitchFamily="34" charset="0"/>
              </a:rPr>
              <a:t>in standard MR, motion and flow artefacts are a big problem that people</a:t>
            </a:r>
          </a:p>
          <a:p>
            <a:pPr eaLnBrk="1" hangingPunct="1">
              <a:lnSpc>
                <a:spcPct val="101000"/>
              </a:lnSpc>
              <a:spcBef>
                <a:spcPts val="450"/>
              </a:spcBef>
            </a:pPr>
            <a:r>
              <a:rPr lang="en-GB" smtClean="0">
                <a:latin typeface="Arial" pitchFamily="34" charset="0"/>
              </a:rPr>
              <a:t>spend a lot of time trying to get rid of). Note that this only happens</a:t>
            </a:r>
          </a:p>
          <a:p>
            <a:pPr eaLnBrk="1" hangingPunct="1">
              <a:lnSpc>
                <a:spcPct val="101000"/>
              </a:lnSpc>
              <a:spcBef>
                <a:spcPts val="450"/>
              </a:spcBef>
            </a:pPr>
            <a:r>
              <a:rPr lang="en-GB" smtClean="0">
                <a:latin typeface="Arial" pitchFamily="34" charset="0"/>
              </a:rPr>
              <a:t>if the proton moves up or down the gradient (so changing it's local</a:t>
            </a:r>
          </a:p>
          <a:p>
            <a:pPr eaLnBrk="1" hangingPunct="1">
              <a:lnSpc>
                <a:spcPct val="101000"/>
              </a:lnSpc>
              <a:spcBef>
                <a:spcPts val="450"/>
              </a:spcBef>
            </a:pPr>
            <a:r>
              <a:rPr lang="en-GB" smtClean="0">
                <a:latin typeface="Arial" pitchFamily="34" charset="0"/>
              </a:rPr>
              <a:t>field strength between G1 and G2). So you are tuned to detect motion in</a:t>
            </a:r>
          </a:p>
          <a:p>
            <a:pPr eaLnBrk="1" hangingPunct="1">
              <a:lnSpc>
                <a:spcPct val="101000"/>
              </a:lnSpc>
              <a:spcBef>
                <a:spcPts val="450"/>
              </a:spcBef>
            </a:pPr>
            <a:r>
              <a:rPr lang="en-GB" smtClean="0">
                <a:latin typeface="Arial" pitchFamily="34" charset="0"/>
              </a:rPr>
              <a:t>a particular direction.</a:t>
            </a:r>
          </a:p>
          <a:p>
            <a:pPr eaLnBrk="1" hangingPunct="1">
              <a:lnSpc>
                <a:spcPct val="101000"/>
              </a:lnSpc>
              <a:spcBef>
                <a:spcPts val="450"/>
              </a:spcBef>
            </a:pPr>
            <a:endParaRPr lang="en-GB" smtClean="0">
              <a:latin typeface="Arial" pitchFamily="34" charset="0"/>
            </a:endParaRPr>
          </a:p>
          <a:p>
            <a:pPr eaLnBrk="1" hangingPunct="1">
              <a:lnSpc>
                <a:spcPct val="101000"/>
              </a:lnSpc>
              <a:spcBef>
                <a:spcPts val="450"/>
              </a:spcBef>
            </a:pPr>
            <a:r>
              <a:rPr lang="en-GB" smtClean="0">
                <a:latin typeface="Arial" pitchFamily="34" charset="0"/>
              </a:rPr>
              <a:t>By changing the physical direction of G1/G2, you can tune your sequence to detect motion in different directions. DTI sequences typically pick 6 directions and regenerate the diffusion tensor from the diffusion-weighted images obtained.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EE7EF031-0935-4B89-9CF2-DC219566AD27}" type="slidenum">
              <a:rPr lang="en-US">
                <a:solidFill>
                  <a:srgbClr val="000000"/>
                </a:solidFill>
                <a:latin typeface="Arial" pitchFamily="34" charset="0"/>
              </a:rPr>
              <a:pPr eaLnBrk="1" hangingPunct="1"/>
              <a:t>2</a:t>
            </a:fld>
            <a:endParaRPr lang="en-US">
              <a:solidFill>
                <a:srgbClr val="000000"/>
              </a:solidFill>
              <a:latin typeface="Arial" pitchFamily="34" charset="0"/>
            </a:endParaRPr>
          </a:p>
        </p:txBody>
      </p:sp>
      <p:sp>
        <p:nvSpPr>
          <p:cNvPr id="62467"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246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411A768-FEB8-4BC6-AE51-474118261DF5}" type="slidenum">
              <a:rPr lang="en-US">
                <a:solidFill>
                  <a:srgbClr val="000000"/>
                </a:solidFill>
                <a:latin typeface="Arial" pitchFamily="34" charset="0"/>
              </a:rPr>
              <a:pPr eaLnBrk="1" hangingPunct="1"/>
              <a:t>20</a:t>
            </a:fld>
            <a:endParaRPr lang="en-US">
              <a:solidFill>
                <a:srgbClr val="000000"/>
              </a:solidFill>
              <a:latin typeface="Arial" pitchFamily="34" charset="0"/>
            </a:endParaRPr>
          </a:p>
        </p:txBody>
      </p:sp>
      <p:sp>
        <p:nvSpPr>
          <p:cNvPr id="80899" name="Text Box 1"/>
          <p:cNvSpPr txBox="1">
            <a:spLocks noChangeArrowheads="1"/>
          </p:cNvSpPr>
          <p:nvPr/>
        </p:nvSpPr>
        <p:spPr bwMode="auto">
          <a:xfrm>
            <a:off x="1044575" y="654050"/>
            <a:ext cx="43656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0900" name="Text Box 2"/>
          <p:cNvSpPr txBox="1">
            <a:spLocks noGrp="1" noChangeArrowheads="1"/>
          </p:cNvSpPr>
          <p:nvPr>
            <p:ph type="body"/>
          </p:nvPr>
        </p:nvSpPr>
        <p:spPr>
          <a:xfrm>
            <a:off x="860425" y="4146550"/>
            <a:ext cx="4733925" cy="39274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1980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87000"/>
              </a:lnSpc>
              <a:spcBef>
                <a:spcPts val="450"/>
              </a:spcBef>
            </a:pPr>
            <a:r>
              <a:rPr lang="en-GB" smtClean="0">
                <a:latin typeface="Arial" pitchFamily="34" charset="0"/>
                <a:cs typeface="Tahoma" pitchFamily="34" charset="0"/>
              </a:rPr>
              <a:t>Apply two large field gradient pulses between excitation of spins and signal acquisition</a:t>
            </a:r>
          </a:p>
          <a:p>
            <a:pPr eaLnBrk="1" hangingPunct="1">
              <a:lnSpc>
                <a:spcPct val="87000"/>
              </a:lnSpc>
              <a:spcBef>
                <a:spcPts val="450"/>
              </a:spcBef>
            </a:pPr>
            <a:r>
              <a:rPr lang="en-GB" smtClean="0">
                <a:latin typeface="Arial" pitchFamily="34" charset="0"/>
                <a:cs typeface="Tahoma" pitchFamily="34" charset="0"/>
              </a:rPr>
              <a:t>Second pulse “undoes” effects of first for stationary spins</a:t>
            </a:r>
          </a:p>
          <a:p>
            <a:pPr eaLnBrk="1" hangingPunct="1">
              <a:lnSpc>
                <a:spcPct val="87000"/>
              </a:lnSpc>
              <a:spcBef>
                <a:spcPts val="450"/>
              </a:spcBef>
            </a:pPr>
            <a:r>
              <a:rPr lang="en-GB" smtClean="0">
                <a:latin typeface="Arial" pitchFamily="34" charset="0"/>
                <a:cs typeface="Tahoma" pitchFamily="34" charset="0"/>
              </a:rPr>
              <a:t>Spins that moved between pulses are not completely rephased and thus produce weaker signals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9A6D1E1-E72A-4DE3-B806-FBE8A44F1E46}" type="slidenum">
              <a:rPr lang="en-US">
                <a:solidFill>
                  <a:srgbClr val="000000"/>
                </a:solidFill>
                <a:latin typeface="Arial" pitchFamily="34" charset="0"/>
              </a:rPr>
              <a:pPr eaLnBrk="1" hangingPunct="1"/>
              <a:t>21</a:t>
            </a:fld>
            <a:endParaRPr lang="en-US">
              <a:solidFill>
                <a:srgbClr val="000000"/>
              </a:solidFill>
              <a:latin typeface="Arial" pitchFamily="34" charset="0"/>
            </a:endParaRPr>
          </a:p>
        </p:txBody>
      </p:sp>
      <p:sp>
        <p:nvSpPr>
          <p:cNvPr id="81923" name="Text Box 1"/>
          <p:cNvSpPr txBox="1">
            <a:spLocks noChangeArrowheads="1"/>
          </p:cNvSpPr>
          <p:nvPr/>
        </p:nvSpPr>
        <p:spPr bwMode="auto">
          <a:xfrm>
            <a:off x="1044575" y="654050"/>
            <a:ext cx="43656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192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9E2B189C-C5F8-4DA9-A972-8360DDB648AD}" type="slidenum">
              <a:rPr lang="en-US">
                <a:solidFill>
                  <a:srgbClr val="000000"/>
                </a:solidFill>
                <a:latin typeface="Arial" pitchFamily="34" charset="0"/>
              </a:rPr>
              <a:pPr eaLnBrk="1" hangingPunct="1"/>
              <a:t>22</a:t>
            </a:fld>
            <a:endParaRPr lang="en-US">
              <a:solidFill>
                <a:srgbClr val="000000"/>
              </a:solidFill>
              <a:latin typeface="Arial" pitchFamily="34" charset="0"/>
            </a:endParaRPr>
          </a:p>
        </p:txBody>
      </p:sp>
      <p:sp>
        <p:nvSpPr>
          <p:cNvPr id="82947" name="Text Box 1"/>
          <p:cNvSpPr txBox="1">
            <a:spLocks noChangeArrowheads="1"/>
          </p:cNvSpPr>
          <p:nvPr/>
        </p:nvSpPr>
        <p:spPr bwMode="auto">
          <a:xfrm>
            <a:off x="1044575" y="654050"/>
            <a:ext cx="43656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294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359E1BE-BC68-419D-97A6-103BF2C38ADD}" type="slidenum">
              <a:rPr lang="en-US">
                <a:solidFill>
                  <a:srgbClr val="000000"/>
                </a:solidFill>
                <a:latin typeface="Arial" pitchFamily="34" charset="0"/>
              </a:rPr>
              <a:pPr eaLnBrk="1" hangingPunct="1"/>
              <a:t>23</a:t>
            </a:fld>
            <a:endParaRPr lang="en-US">
              <a:solidFill>
                <a:srgbClr val="000000"/>
              </a:solidFill>
              <a:latin typeface="Arial" pitchFamily="34" charset="0"/>
            </a:endParaRPr>
          </a:p>
        </p:txBody>
      </p:sp>
      <p:sp>
        <p:nvSpPr>
          <p:cNvPr id="83971" name="Text Box 1"/>
          <p:cNvSpPr txBox="1">
            <a:spLocks noChangeArrowheads="1"/>
          </p:cNvSpPr>
          <p:nvPr/>
        </p:nvSpPr>
        <p:spPr bwMode="auto">
          <a:xfrm>
            <a:off x="1044575" y="654050"/>
            <a:ext cx="43656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397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38D9C29-E19D-4DE7-BD21-4F03F5FBA8ED}" type="slidenum">
              <a:rPr lang="en-US">
                <a:solidFill>
                  <a:srgbClr val="000000"/>
                </a:solidFill>
                <a:latin typeface="Arial" pitchFamily="34" charset="0"/>
              </a:rPr>
              <a:pPr eaLnBrk="1" hangingPunct="1"/>
              <a:t>24</a:t>
            </a:fld>
            <a:endParaRPr lang="en-US">
              <a:solidFill>
                <a:srgbClr val="000000"/>
              </a:solidFill>
              <a:latin typeface="Arial" pitchFamily="34" charset="0"/>
            </a:endParaRPr>
          </a:p>
        </p:txBody>
      </p:sp>
      <p:sp>
        <p:nvSpPr>
          <p:cNvPr id="84995" name="Text Box 1"/>
          <p:cNvSpPr txBox="1">
            <a:spLocks noChangeArrowheads="1"/>
          </p:cNvSpPr>
          <p:nvPr/>
        </p:nvSpPr>
        <p:spPr bwMode="auto">
          <a:xfrm>
            <a:off x="1044575" y="654050"/>
            <a:ext cx="43656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499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4D7BBE70-3F0C-409F-94FF-283BD985F99D}" type="slidenum">
              <a:rPr lang="en-US">
                <a:solidFill>
                  <a:srgbClr val="000000"/>
                </a:solidFill>
                <a:latin typeface="Arial" pitchFamily="34" charset="0"/>
              </a:rPr>
              <a:pPr eaLnBrk="1" hangingPunct="1"/>
              <a:t>25</a:t>
            </a:fld>
            <a:endParaRPr lang="en-US">
              <a:solidFill>
                <a:srgbClr val="000000"/>
              </a:solidFill>
              <a:latin typeface="Arial" pitchFamily="34" charset="0"/>
            </a:endParaRPr>
          </a:p>
        </p:txBody>
      </p:sp>
      <p:sp>
        <p:nvSpPr>
          <p:cNvPr id="86019"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6020" name="Text Box 2"/>
          <p:cNvSpPr txBox="1">
            <a:spLocks noGrp="1" noChangeArrowheads="1"/>
          </p:cNvSpPr>
          <p:nvPr>
            <p:ph type="body"/>
          </p:nvPr>
        </p:nvSpPr>
        <p:spPr>
          <a:xfrm>
            <a:off x="731838" y="4560888"/>
            <a:ext cx="5851525" cy="43195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fmri-fig-05-19-0.jpg</a:t>
            </a:r>
            <a:br>
              <a:rPr lang="en-US" smtClean="0">
                <a:latin typeface="Arial" pitchFamily="34" charset="0"/>
              </a:rPr>
            </a:br>
            <a:endParaRPr 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63559F75-9B32-4210-8863-02C6182A60CD}" type="slidenum">
              <a:rPr lang="en-US">
                <a:solidFill>
                  <a:srgbClr val="000000"/>
                </a:solidFill>
                <a:latin typeface="Arial" pitchFamily="34" charset="0"/>
              </a:rPr>
              <a:pPr eaLnBrk="1" hangingPunct="1"/>
              <a:t>26</a:t>
            </a:fld>
            <a:endParaRPr lang="en-US">
              <a:solidFill>
                <a:srgbClr val="000000"/>
              </a:solidFill>
              <a:latin typeface="Arial" pitchFamily="34" charset="0"/>
            </a:endParaRPr>
          </a:p>
        </p:txBody>
      </p:sp>
      <p:sp>
        <p:nvSpPr>
          <p:cNvPr id="87043"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7044" name="Text Box 2"/>
          <p:cNvSpPr txBox="1">
            <a:spLocks noGrp="1" noChangeArrowheads="1"/>
          </p:cNvSpPr>
          <p:nvPr>
            <p:ph type="body"/>
          </p:nvPr>
        </p:nvSpPr>
        <p:spPr>
          <a:xfrm>
            <a:off x="731838" y="4560888"/>
            <a:ext cx="5851525" cy="43195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fmri-fig-05-19-0.jpg</a:t>
            </a:r>
            <a:br>
              <a:rPr lang="en-US" smtClean="0">
                <a:latin typeface="Arial" pitchFamily="34" charset="0"/>
              </a:rPr>
            </a:br>
            <a:endParaRPr 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1075" cy="3594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a:defRPr/>
            </a:pPr>
            <a:fld id="{6B62C12A-58F4-4C9B-A405-E3FB02D76F04}" type="slidenum">
              <a:rPr lang="en-US" smtClean="0"/>
              <a:pPr>
                <a:defRPr/>
              </a:pPr>
              <a:t>27</a:t>
            </a:fld>
            <a:endParaRPr lang="en-US"/>
          </a:p>
        </p:txBody>
      </p:sp>
    </p:spTree>
    <p:extLst>
      <p:ext uri="{BB962C8B-B14F-4D97-AF65-F5344CB8AC3E}">
        <p14:creationId xmlns:p14="http://schemas.microsoft.com/office/powerpoint/2010/main" val="1038269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27CF92C-3B05-407E-85CE-1712FB92C543}" type="slidenum">
              <a:rPr lang="en-US">
                <a:solidFill>
                  <a:srgbClr val="000000"/>
                </a:solidFill>
                <a:latin typeface="Arial" pitchFamily="34" charset="0"/>
              </a:rPr>
              <a:pPr eaLnBrk="1" hangingPunct="1"/>
              <a:t>28</a:t>
            </a:fld>
            <a:endParaRPr lang="en-US">
              <a:solidFill>
                <a:srgbClr val="000000"/>
              </a:solidFill>
              <a:latin typeface="Arial" pitchFamily="34" charset="0"/>
            </a:endParaRPr>
          </a:p>
        </p:txBody>
      </p:sp>
      <p:sp>
        <p:nvSpPr>
          <p:cNvPr id="88067" name="Text Box 1"/>
          <p:cNvSpPr txBox="1">
            <a:spLocks noChangeArrowheads="1"/>
          </p:cNvSpPr>
          <p:nvPr/>
        </p:nvSpPr>
        <p:spPr bwMode="auto">
          <a:xfrm>
            <a:off x="1076325"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8806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10"/>
          <p:cNvSpPr>
            <a:spLocks noGrp="1" noChangeArrowheads="1"/>
          </p:cNvSpPr>
          <p:nvPr>
            <p:ph type="sldNum" sz="quarter"/>
          </p:nvPr>
        </p:nvSpPr>
        <p:spPr>
          <a:noFill/>
        </p:spPr>
        <p:txBody>
          <a:bodyPr/>
          <a:lstStyle>
            <a:lvl1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1pPr>
            <a:lvl2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2pPr>
            <a:lvl3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3pPr>
            <a:lvl4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4pPr>
            <a:lvl5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5pPr>
            <a:lvl6pPr marL="251437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6pPr>
            <a:lvl7pPr marL="297153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7pPr>
            <a:lvl8pPr marL="342869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8pPr>
            <a:lvl9pPr marL="388585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9pPr>
          </a:lstStyle>
          <a:p>
            <a:pPr eaLnBrk="1" hangingPunct="1"/>
            <a:fld id="{FB244027-2EC8-4102-9C47-D3376B2E755E}" type="slidenum">
              <a:rPr lang="en-US">
                <a:solidFill>
                  <a:srgbClr val="000000"/>
                </a:solidFill>
                <a:latin typeface="Arial" pitchFamily="34" charset="0"/>
              </a:rPr>
              <a:pPr eaLnBrk="1" hangingPunct="1"/>
              <a:t>29</a:t>
            </a:fld>
            <a:endParaRPr lang="en-US">
              <a:solidFill>
                <a:srgbClr val="000000"/>
              </a:solidFill>
              <a:latin typeface="Arial" pitchFamily="34" charset="0"/>
            </a:endParaRPr>
          </a:p>
        </p:txBody>
      </p:sp>
      <p:sp>
        <p:nvSpPr>
          <p:cNvPr id="89091" name="Text Box 1"/>
          <p:cNvSpPr txBox="1">
            <a:spLocks noChangeArrowheads="1"/>
          </p:cNvSpPr>
          <p:nvPr/>
        </p:nvSpPr>
        <p:spPr bwMode="auto">
          <a:xfrm>
            <a:off x="1076326"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32" tIns="45716" rIns="91432" bIns="45716" anchor="ctr"/>
          <a:lstStyle/>
          <a:p>
            <a:endParaRPr lang="en-US"/>
          </a:p>
        </p:txBody>
      </p:sp>
      <p:sp>
        <p:nvSpPr>
          <p:cNvPr id="89092" name="Rectangle 2"/>
          <p:cNvSpPr txBox="1">
            <a:spLocks noGrp="1" noChangeArrowheads="1"/>
          </p:cNvSpPr>
          <p:nvPr>
            <p:ph type="body"/>
          </p:nvPr>
        </p:nvSpPr>
        <p:spPr>
          <a:xfrm>
            <a:off x="731838" y="4560889"/>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4C540C0A-EF0E-4E29-A4CD-971EA41676FF}" type="slidenum">
              <a:rPr lang="en-US">
                <a:solidFill>
                  <a:srgbClr val="000000"/>
                </a:solidFill>
                <a:latin typeface="Arial" pitchFamily="34" charset="0"/>
              </a:rPr>
              <a:pPr eaLnBrk="1" hangingPunct="1"/>
              <a:t>3</a:t>
            </a:fld>
            <a:endParaRPr lang="en-US">
              <a:solidFill>
                <a:srgbClr val="000000"/>
              </a:solidFill>
              <a:latin typeface="Arial" pitchFamily="34" charset="0"/>
            </a:endParaRPr>
          </a:p>
        </p:txBody>
      </p:sp>
      <p:sp>
        <p:nvSpPr>
          <p:cNvPr id="6349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3492" name="Text Box 2"/>
          <p:cNvSpPr txBox="1">
            <a:spLocks noGrp="1" noChangeArrowheads="1"/>
          </p:cNvSpPr>
          <p:nvPr>
            <p:ph type="body"/>
          </p:nvPr>
        </p:nvSpPr>
        <p:spPr>
          <a:xfrm>
            <a:off x="974725" y="4560888"/>
            <a:ext cx="5365750" cy="55641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Figure 1. Preoperative T</a:t>
            </a:r>
            <a:r>
              <a:rPr lang="en-US" baseline="-30000" smtClean="0">
                <a:latin typeface="Arial" pitchFamily="34" charset="0"/>
              </a:rPr>
              <a:t>2</a:t>
            </a:r>
            <a:r>
              <a:rPr lang="en-US" smtClean="0">
                <a:latin typeface="Arial" pitchFamily="34" charset="0"/>
              </a:rPr>
              <a:t>-weighted (TR/TE: 6000/99) magnetic resonance imaging scan of the brain, revealing an exophytic mass (5.5 × 3.8 cm) centered in the left thalamus, extending into the posterior left temporal lobe and left aspect of the midbrain, causing mass effect. </a:t>
            </a:r>
          </a:p>
          <a:p>
            <a:pPr eaLnBrk="1" hangingPunct="1">
              <a:lnSpc>
                <a:spcPct val="93000"/>
              </a:lnSpc>
              <a:spcBef>
                <a:spcPts val="450"/>
              </a:spcBef>
            </a:pPr>
            <a:r>
              <a:rPr lang="en-US" smtClean="0">
                <a:latin typeface="Arial" pitchFamily="34" charset="0"/>
              </a:rPr>
              <a:t>Figure 2. Postoperative T</a:t>
            </a:r>
            <a:r>
              <a:rPr lang="en-US" baseline="-30000" smtClean="0">
                <a:latin typeface="Arial" pitchFamily="34" charset="0"/>
              </a:rPr>
              <a:t>2</a:t>
            </a:r>
            <a:r>
              <a:rPr lang="en-US" smtClean="0">
                <a:latin typeface="Arial" pitchFamily="34" charset="0"/>
              </a:rPr>
              <a:t>-weighted (TR/TE: 6000/99) magnetic resonance imaging scan of the brain, depicting the exophytic mass and hemorrhage in the surgical bed. The ventricles have been slightly decompressed after a ventriculostomy (not observed in this view). The white arrow and cross refer to the inability of visual information from the right occipital lobe to reach the angular gyrus and language areas in the left hemisphere, owing to the disruption of the forceps major and splenium of the corpus callosum. </a:t>
            </a:r>
          </a:p>
          <a:p>
            <a:pPr eaLnBrk="1" hangingPunct="1">
              <a:lnSpc>
                <a:spcPct val="93000"/>
              </a:lnSpc>
              <a:spcBef>
                <a:spcPts val="450"/>
              </a:spcBef>
            </a:pPr>
            <a:endParaRPr lang="en-US" smtClean="0">
              <a:latin typeface="Arial" pitchFamily="34" charset="0"/>
            </a:endParaRPr>
          </a:p>
          <a:p>
            <a:pPr eaLnBrk="1" hangingPunct="1">
              <a:lnSpc>
                <a:spcPct val="93000"/>
              </a:lnSpc>
              <a:spcBef>
                <a:spcPts val="450"/>
              </a:spcBef>
            </a:pPr>
            <a:r>
              <a:rPr lang="en-US" b="1" smtClean="0">
                <a:latin typeface="Arial" pitchFamily="34" charset="0"/>
              </a:rPr>
              <a:t>Alexia without agraphia following biopsy of a left thalamic tumor </a:t>
            </a:r>
          </a:p>
          <a:p>
            <a:pPr eaLnBrk="1" hangingPunct="1">
              <a:lnSpc>
                <a:spcPct val="93000"/>
              </a:lnSpc>
              <a:spcBef>
                <a:spcPts val="450"/>
              </a:spcBef>
            </a:pPr>
            <a:r>
              <a:rPr lang="en-US" b="1" smtClean="0">
                <a:latin typeface="Arial" pitchFamily="34" charset="0"/>
              </a:rPr>
              <a:t>Madhura A. Tamhankar MD </a:t>
            </a:r>
            <a:r>
              <a:rPr lang="en-US" b="1" baseline="30000" smtClean="0">
                <a:latin typeface="Arial" pitchFamily="34" charset="0"/>
              </a:rPr>
              <a:t>, </a:t>
            </a:r>
            <a:r>
              <a:rPr lang="en-US" b="1" baseline="30000" smtClean="0">
                <a:solidFill>
                  <a:srgbClr val="CCCCFF"/>
                </a:solidFill>
                <a:latin typeface="Arial" pitchFamily="34" charset="0"/>
                <a:hlinkClick r:id="rId3"/>
              </a:rPr>
              <a:t>†</a:t>
            </a:r>
            <a:r>
              <a:rPr lang="en-US" b="1" smtClean="0">
                <a:latin typeface="Arial" pitchFamily="34" charset="0"/>
              </a:rPr>
              <a:t>, Harry B. Coslett MD </a:t>
            </a:r>
            <a:r>
              <a:rPr lang="en-US" b="1" baseline="30000" smtClean="0">
                <a:solidFill>
                  <a:srgbClr val="CCCCFF"/>
                </a:solidFill>
                <a:latin typeface="Arial" pitchFamily="34" charset="0"/>
                <a:hlinkClick r:id="rId4"/>
              </a:rPr>
              <a:t>†</a:t>
            </a:r>
            <a:r>
              <a:rPr lang="en-US" b="1" smtClean="0">
                <a:latin typeface="Arial" pitchFamily="34" charset="0"/>
              </a:rPr>
              <a:t>, Michael J. Fisher MD </a:t>
            </a:r>
            <a:r>
              <a:rPr lang="en-US" b="1" baseline="30000" smtClean="0">
                <a:solidFill>
                  <a:srgbClr val="CCCCFF"/>
                </a:solidFill>
                <a:latin typeface="Arial" pitchFamily="34" charset="0"/>
                <a:hlinkClick r:id="rId4"/>
              </a:rPr>
              <a:t>‡</a:t>
            </a:r>
            <a:r>
              <a:rPr lang="en-US" b="1" smtClean="0">
                <a:latin typeface="Arial" pitchFamily="34" charset="0"/>
              </a:rPr>
              <a:t>, Leslie N. Sutton MD </a:t>
            </a:r>
            <a:r>
              <a:rPr lang="en-US" b="1" baseline="30000" smtClean="0">
                <a:solidFill>
                  <a:srgbClr val="CCCCFF"/>
                </a:solidFill>
                <a:latin typeface="Arial" pitchFamily="34" charset="0"/>
                <a:hlinkClick r:id="rId5"/>
              </a:rPr>
              <a:t>§</a:t>
            </a:r>
            <a:r>
              <a:rPr lang="en-US" b="1" smtClean="0">
                <a:latin typeface="Arial" pitchFamily="34" charset="0"/>
              </a:rPr>
              <a:t> and Grant T. Liu MD </a:t>
            </a:r>
            <a:r>
              <a:rPr lang="en-US" b="1" baseline="30000" smtClean="0">
                <a:solidFill>
                  <a:srgbClr val="CCCCFF"/>
                </a:solidFill>
                <a:latin typeface="Arial" pitchFamily="34" charset="0"/>
                <a:hlinkClick r:id="rId5"/>
              </a:rPr>
              <a:t> </a:t>
            </a:r>
            <a:r>
              <a:rPr lang="en-US" b="1" baseline="30000" smtClean="0">
                <a:latin typeface="Arial" pitchFamily="34" charset="0"/>
              </a:rPr>
              <a:t>, , </a:t>
            </a:r>
            <a:r>
              <a:rPr lang="en-US" b="1" baseline="30000" smtClean="0">
                <a:solidFill>
                  <a:srgbClr val="CCCCFF"/>
                </a:solidFill>
                <a:latin typeface="Arial" pitchFamily="34" charset="0"/>
                <a:hlinkClick r:id="rId3"/>
              </a:rPr>
              <a:t>†</a:t>
            </a:r>
            <a:r>
              <a:rPr lang="en-US" b="1" smtClean="0">
                <a:latin typeface="Arial" pitchFamily="34" charset="0"/>
              </a:rPr>
              <a:t> </a:t>
            </a:r>
            <a:br>
              <a:rPr lang="en-US" b="1" smtClean="0">
                <a:latin typeface="Arial" pitchFamily="34" charset="0"/>
              </a:rPr>
            </a:br>
            <a:r>
              <a:rPr lang="en-US" b="1" smtClean="0">
                <a:latin typeface="Arial" pitchFamily="34" charset="0"/>
              </a:rPr>
              <a:t/>
            </a:r>
            <a:br>
              <a:rPr lang="en-US" b="1" smtClean="0">
                <a:latin typeface="Arial" pitchFamily="34" charset="0"/>
              </a:rPr>
            </a:br>
            <a:r>
              <a:rPr lang="en-US" b="1" baseline="30000" smtClean="0">
                <a:latin typeface="Arial" pitchFamily="34" charset="0"/>
              </a:rPr>
              <a:t>*</a:t>
            </a:r>
            <a:r>
              <a:rPr lang="en-US" b="1" smtClean="0">
                <a:latin typeface="Arial" pitchFamily="34" charset="0"/>
              </a:rPr>
              <a:t> Neuro-ophthalmology, The Children's Hospital of Philadelphia, Philadelphia, Pennsylvania, USA</a:t>
            </a:r>
            <a:br>
              <a:rPr lang="en-US" b="1" smtClean="0">
                <a:latin typeface="Arial" pitchFamily="34" charset="0"/>
              </a:rPr>
            </a:br>
            <a:r>
              <a:rPr lang="en-US" b="1" baseline="30000" smtClean="0">
                <a:latin typeface="Arial" pitchFamily="34" charset="0"/>
              </a:rPr>
              <a:t>‡</a:t>
            </a:r>
            <a:r>
              <a:rPr lang="en-US" b="1" smtClean="0">
                <a:latin typeface="Arial" pitchFamily="34" charset="0"/>
              </a:rPr>
              <a:t> Neuro-oncology, The Children's Hospital of Philadelphia, Philadelphia, Pennsylvania, USA</a:t>
            </a:r>
            <a:br>
              <a:rPr lang="en-US" b="1" smtClean="0">
                <a:latin typeface="Arial" pitchFamily="34" charset="0"/>
              </a:rPr>
            </a:br>
            <a:r>
              <a:rPr lang="en-US" b="1" baseline="30000" smtClean="0">
                <a:latin typeface="Arial" pitchFamily="34" charset="0"/>
              </a:rPr>
              <a:t>§</a:t>
            </a:r>
            <a:r>
              <a:rPr lang="en-US" b="1" smtClean="0">
                <a:latin typeface="Arial" pitchFamily="34" charset="0"/>
              </a:rPr>
              <a:t> Neurosurgery services, The Children's Hospital of Philadelphia, Philadelphia, Pennsylvania, USA</a:t>
            </a:r>
            <a:br>
              <a:rPr lang="en-US" b="1" smtClean="0">
                <a:latin typeface="Arial" pitchFamily="34" charset="0"/>
              </a:rPr>
            </a:br>
            <a:r>
              <a:rPr lang="en-US" b="1" baseline="30000" smtClean="0">
                <a:latin typeface="Arial" pitchFamily="34" charset="0"/>
              </a:rPr>
              <a:t>†</a:t>
            </a:r>
            <a:r>
              <a:rPr lang="en-US" b="1" smtClean="0">
                <a:latin typeface="Arial" pitchFamily="34" charset="0"/>
              </a:rPr>
              <a:t> Department of Neurology, Hospital of the University of Pennsylvania, University of Pennsylvania School of Medicine;, Philadelphia, Pennsylvania, USA </a:t>
            </a:r>
            <a:br>
              <a:rPr lang="en-US" b="1" smtClean="0">
                <a:latin typeface="Arial" pitchFamily="34" charset="0"/>
              </a:rPr>
            </a:br>
            <a:r>
              <a:rPr lang="en-US" b="1" smtClean="0">
                <a:latin typeface="Arial" pitchFamily="34" charset="0"/>
              </a:rPr>
              <a:t/>
            </a:r>
            <a:br>
              <a:rPr lang="en-US" b="1" smtClean="0">
                <a:latin typeface="Arial" pitchFamily="34" charset="0"/>
              </a:rPr>
            </a:br>
            <a:r>
              <a:rPr lang="en-US" b="1" smtClean="0">
                <a:latin typeface="Arial" pitchFamily="34" charset="0"/>
              </a:rPr>
              <a:t>Received 18 February 2003;  accepted 2 July 2003.  Available online 6 January 2004. </a:t>
            </a:r>
            <a:br>
              <a:rPr lang="en-US" b="1" smtClean="0">
                <a:latin typeface="Arial" pitchFamily="34" charset="0"/>
              </a:rPr>
            </a:br>
            <a:endParaRPr lang="en-US" b="1" smtClean="0">
              <a:latin typeface="Arial" pitchFamily="34" charset="0"/>
            </a:endParaRPr>
          </a:p>
          <a:p>
            <a:pPr eaLnBrk="1" hangingPunct="1">
              <a:lnSpc>
                <a:spcPct val="93000"/>
              </a:lnSpc>
              <a:spcBef>
                <a:spcPts val="450"/>
              </a:spcBef>
            </a:pPr>
            <a:endParaRPr lang="en-US" b="1"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10"/>
          <p:cNvSpPr>
            <a:spLocks noGrp="1" noChangeArrowheads="1"/>
          </p:cNvSpPr>
          <p:nvPr>
            <p:ph type="sldNum" sz="quarter"/>
          </p:nvPr>
        </p:nvSpPr>
        <p:spPr>
          <a:noFill/>
        </p:spPr>
        <p:txBody>
          <a:bodyPr/>
          <a:lstStyle>
            <a:lvl1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1pPr>
            <a:lvl2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2pPr>
            <a:lvl3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3pPr>
            <a:lvl4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4pPr>
            <a:lvl5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5pPr>
            <a:lvl6pPr marL="251437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6pPr>
            <a:lvl7pPr marL="297153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7pPr>
            <a:lvl8pPr marL="342869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8pPr>
            <a:lvl9pPr marL="388585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9pPr>
          </a:lstStyle>
          <a:p>
            <a:pPr eaLnBrk="1" hangingPunct="1"/>
            <a:fld id="{FB244027-2EC8-4102-9C47-D3376B2E755E}" type="slidenum">
              <a:rPr lang="en-US">
                <a:solidFill>
                  <a:srgbClr val="000000"/>
                </a:solidFill>
                <a:latin typeface="Arial" pitchFamily="34" charset="0"/>
              </a:rPr>
              <a:pPr eaLnBrk="1" hangingPunct="1"/>
              <a:t>30</a:t>
            </a:fld>
            <a:endParaRPr lang="en-US">
              <a:solidFill>
                <a:srgbClr val="000000"/>
              </a:solidFill>
              <a:latin typeface="Arial" pitchFamily="34" charset="0"/>
            </a:endParaRPr>
          </a:p>
        </p:txBody>
      </p:sp>
      <p:sp>
        <p:nvSpPr>
          <p:cNvPr id="89091" name="Text Box 1"/>
          <p:cNvSpPr txBox="1">
            <a:spLocks noChangeArrowheads="1"/>
          </p:cNvSpPr>
          <p:nvPr/>
        </p:nvSpPr>
        <p:spPr bwMode="auto">
          <a:xfrm>
            <a:off x="1076326"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32" tIns="45716" rIns="91432" bIns="45716" anchor="ctr"/>
          <a:lstStyle/>
          <a:p>
            <a:endParaRPr lang="en-US"/>
          </a:p>
        </p:txBody>
      </p:sp>
      <p:sp>
        <p:nvSpPr>
          <p:cNvPr id="89092" name="Rectangle 2"/>
          <p:cNvSpPr txBox="1">
            <a:spLocks noGrp="1" noChangeArrowheads="1"/>
          </p:cNvSpPr>
          <p:nvPr>
            <p:ph type="body"/>
          </p:nvPr>
        </p:nvSpPr>
        <p:spPr>
          <a:xfrm>
            <a:off x="731838" y="4560889"/>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10"/>
          <p:cNvSpPr>
            <a:spLocks noGrp="1" noChangeArrowheads="1"/>
          </p:cNvSpPr>
          <p:nvPr>
            <p:ph type="sldNum" sz="quarter"/>
          </p:nvPr>
        </p:nvSpPr>
        <p:spPr>
          <a:noFill/>
        </p:spPr>
        <p:txBody>
          <a:bodyPr/>
          <a:lstStyle>
            <a:lvl1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1pPr>
            <a:lvl2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2pPr>
            <a:lvl3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3pPr>
            <a:lvl4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4pPr>
            <a:lvl5pPr eaLnBrk="0" hangingPunc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5pPr>
            <a:lvl6pPr marL="251437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6pPr>
            <a:lvl7pPr marL="2971536"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7pPr>
            <a:lvl8pPr marL="342869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8pPr>
            <a:lvl9pPr marL="3885854" indent="-228580" defTabSz="457159" eaLnBrk="0" fontAlgn="base" hangingPunct="0">
              <a:spcBef>
                <a:spcPct val="0"/>
              </a:spcBef>
              <a:spcAft>
                <a:spcPct val="0"/>
              </a:spcAft>
              <a:buClr>
                <a:srgbClr val="000000"/>
              </a:buClr>
              <a:buSzPct val="100000"/>
              <a:buFont typeface="Times New Roman" pitchFamily="18" charset="0"/>
              <a:tabLst>
                <a:tab pos="0" algn="l"/>
                <a:tab pos="457159" algn="l"/>
                <a:tab pos="914319" algn="l"/>
                <a:tab pos="1371477" algn="l"/>
                <a:tab pos="1828637" algn="l"/>
                <a:tab pos="2285796" algn="l"/>
                <a:tab pos="2742956" algn="l"/>
                <a:tab pos="3200114" algn="l"/>
                <a:tab pos="3657274" algn="l"/>
                <a:tab pos="4114433" algn="l"/>
                <a:tab pos="4571593" algn="l"/>
                <a:tab pos="5028752" algn="l"/>
                <a:tab pos="5485911" algn="l"/>
                <a:tab pos="5943070" algn="l"/>
                <a:tab pos="6400230" algn="l"/>
                <a:tab pos="6857389" algn="l"/>
                <a:tab pos="7314548" algn="l"/>
                <a:tab pos="7771707" algn="l"/>
                <a:tab pos="8228867" algn="l"/>
                <a:tab pos="8686026" algn="l"/>
                <a:tab pos="9143186" algn="l"/>
              </a:tabLst>
              <a:defRPr>
                <a:solidFill>
                  <a:schemeClr val="bg1"/>
                </a:solidFill>
                <a:latin typeface="Georgia" pitchFamily="18" charset="0"/>
              </a:defRPr>
            </a:lvl9pPr>
          </a:lstStyle>
          <a:p>
            <a:pPr eaLnBrk="1" hangingPunct="1"/>
            <a:fld id="{54EA8C78-909A-4455-A867-9C3D3D773DF7}" type="slidenum">
              <a:rPr lang="en-US">
                <a:solidFill>
                  <a:srgbClr val="000000"/>
                </a:solidFill>
                <a:latin typeface="Arial" pitchFamily="34" charset="0"/>
              </a:rPr>
              <a:pPr eaLnBrk="1" hangingPunct="1"/>
              <a:t>31</a:t>
            </a:fld>
            <a:endParaRPr lang="en-US">
              <a:solidFill>
                <a:srgbClr val="000000"/>
              </a:solidFill>
              <a:latin typeface="Arial" pitchFamily="34" charset="0"/>
            </a:endParaRPr>
          </a:p>
        </p:txBody>
      </p:sp>
      <p:sp>
        <p:nvSpPr>
          <p:cNvPr id="90115" name="Text Box 1"/>
          <p:cNvSpPr txBox="1">
            <a:spLocks noChangeArrowheads="1"/>
          </p:cNvSpPr>
          <p:nvPr/>
        </p:nvSpPr>
        <p:spPr bwMode="auto">
          <a:xfrm>
            <a:off x="1076326"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32" tIns="45716" rIns="91432" bIns="45716" anchor="ctr"/>
          <a:lstStyle/>
          <a:p>
            <a:endParaRPr lang="en-US"/>
          </a:p>
        </p:txBody>
      </p:sp>
      <p:sp>
        <p:nvSpPr>
          <p:cNvPr id="90116" name="Rectangle 2"/>
          <p:cNvSpPr txBox="1">
            <a:spLocks noGrp="1" noChangeArrowheads="1"/>
          </p:cNvSpPr>
          <p:nvPr>
            <p:ph type="body"/>
          </p:nvPr>
        </p:nvSpPr>
        <p:spPr>
          <a:xfrm>
            <a:off x="731838" y="4560889"/>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18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C6CEF84A-C020-4849-946A-6DC6C7AEEEE4}" type="slidenum">
              <a:rPr lang="en-US">
                <a:solidFill>
                  <a:srgbClr val="000000"/>
                </a:solidFill>
                <a:latin typeface="Arial" pitchFamily="34" charset="0"/>
              </a:rPr>
              <a:pPr eaLnBrk="1" hangingPunct="1"/>
              <a:t>32</a:t>
            </a:fld>
            <a:endParaRPr lang="en-US">
              <a:solidFill>
                <a:srgbClr val="000000"/>
              </a:solidFill>
              <a:latin typeface="Arial" pitchFamily="34" charset="0"/>
            </a:endParaRPr>
          </a:p>
        </p:txBody>
      </p:sp>
      <p:sp>
        <p:nvSpPr>
          <p:cNvPr id="93187"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318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90428852-B3B3-4580-98D5-EC90551C9F66}" type="slidenum">
              <a:rPr lang="en-US">
                <a:solidFill>
                  <a:srgbClr val="000000"/>
                </a:solidFill>
                <a:latin typeface="Arial" pitchFamily="34" charset="0"/>
              </a:rPr>
              <a:pPr eaLnBrk="1" hangingPunct="1"/>
              <a:t>33</a:t>
            </a:fld>
            <a:endParaRPr lang="en-US">
              <a:solidFill>
                <a:srgbClr val="000000"/>
              </a:solidFill>
              <a:latin typeface="Arial" pitchFamily="34" charset="0"/>
            </a:endParaRPr>
          </a:p>
        </p:txBody>
      </p:sp>
      <p:sp>
        <p:nvSpPr>
          <p:cNvPr id="9421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421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523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7215E42F-E2D4-4284-976F-4EBF8E4D62C8}" type="slidenum">
              <a:rPr lang="en-US">
                <a:solidFill>
                  <a:srgbClr val="000000"/>
                </a:solidFill>
                <a:latin typeface="Arial" pitchFamily="34" charset="0"/>
              </a:rPr>
              <a:pPr eaLnBrk="1" hangingPunct="1"/>
              <a:t>34</a:t>
            </a:fld>
            <a:endParaRPr lang="en-US">
              <a:solidFill>
                <a:srgbClr val="000000"/>
              </a:solidFill>
              <a:latin typeface="Arial" pitchFamily="34" charset="0"/>
            </a:endParaRPr>
          </a:p>
        </p:txBody>
      </p:sp>
      <p:sp>
        <p:nvSpPr>
          <p:cNvPr id="95235"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523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625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AB337FE-FB24-4D61-BEC6-EB431755E4DA}" type="slidenum">
              <a:rPr lang="en-US">
                <a:solidFill>
                  <a:srgbClr val="000000"/>
                </a:solidFill>
                <a:latin typeface="Arial" pitchFamily="34" charset="0"/>
              </a:rPr>
              <a:pPr eaLnBrk="1" hangingPunct="1"/>
              <a:t>35</a:t>
            </a:fld>
            <a:endParaRPr lang="en-US">
              <a:solidFill>
                <a:srgbClr val="000000"/>
              </a:solidFill>
              <a:latin typeface="Arial" pitchFamily="34" charset="0"/>
            </a:endParaRPr>
          </a:p>
        </p:txBody>
      </p:sp>
      <p:sp>
        <p:nvSpPr>
          <p:cNvPr id="96259"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626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728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4DDA74A-8B26-4043-A674-269F27D371DF}" type="slidenum">
              <a:rPr lang="en-US">
                <a:solidFill>
                  <a:srgbClr val="000000"/>
                </a:solidFill>
                <a:latin typeface="Arial" pitchFamily="34" charset="0"/>
              </a:rPr>
              <a:pPr eaLnBrk="1" hangingPunct="1"/>
              <a:t>36</a:t>
            </a:fld>
            <a:endParaRPr lang="en-US">
              <a:solidFill>
                <a:srgbClr val="000000"/>
              </a:solidFill>
              <a:latin typeface="Arial" pitchFamily="34" charset="0"/>
            </a:endParaRPr>
          </a:p>
        </p:txBody>
      </p:sp>
      <p:sp>
        <p:nvSpPr>
          <p:cNvPr id="97283" name="Text Box 1"/>
          <p:cNvSpPr txBox="1">
            <a:spLocks noChangeArrowheads="1"/>
          </p:cNvSpPr>
          <p:nvPr/>
        </p:nvSpPr>
        <p:spPr bwMode="auto">
          <a:xfrm>
            <a:off x="1182688" y="695325"/>
            <a:ext cx="4518025" cy="34353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7284" name="Text Box 2"/>
          <p:cNvSpPr txBox="1">
            <a:spLocks noGrp="1" noChangeArrowheads="1"/>
          </p:cNvSpPr>
          <p:nvPr>
            <p:ph type="body"/>
          </p:nvPr>
        </p:nvSpPr>
        <p:spPr>
          <a:xfrm>
            <a:off x="688975" y="3937000"/>
            <a:ext cx="5505450" cy="4875213"/>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1800" tIns="75600" rIns="91800" anchor="ctr" anchorCtr="1"/>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87000"/>
              </a:lnSpc>
              <a:spcBef>
                <a:spcPts val="450"/>
              </a:spcBef>
            </a:pPr>
            <a:r>
              <a:rPr lang="en-US" smtClean="0">
                <a:latin typeface="Arial" pitchFamily="34" charset="0"/>
                <a:cs typeface="Lucida Sans Unicode" pitchFamily="34" charset="0"/>
              </a:rPr>
              <a:t>They used pork loin for a sample.  Also excised slice of a cat brain.  But, really, pork loin?</a:t>
            </a:r>
          </a:p>
          <a:p>
            <a:pPr eaLnBrk="1" hangingPunct="1">
              <a:lnSpc>
                <a:spcPct val="87000"/>
              </a:lnSpc>
              <a:spcBef>
                <a:spcPts val="450"/>
              </a:spcBef>
            </a:pPr>
            <a:endParaRPr lang="en-US" smtClean="0">
              <a:latin typeface="Arial" pitchFamily="34" charset="0"/>
              <a:cs typeface="Lucida Sans Unicode" pitchFamily="34" charset="0"/>
            </a:endParaRPr>
          </a:p>
          <a:p>
            <a:pPr eaLnBrk="1" hangingPunct="1">
              <a:lnSpc>
                <a:spcPct val="87000"/>
              </a:lnSpc>
              <a:spcBef>
                <a:spcPts val="450"/>
              </a:spcBef>
            </a:pPr>
            <a:r>
              <a:rPr lang="en-US" smtClean="0">
                <a:latin typeface="Arial" pitchFamily="34" charset="0"/>
                <a:cs typeface="Lucida Sans Unicode" pitchFamily="34" charset="0"/>
              </a:rPr>
              <a:t>Mosley argued that one could see fiber orientation even in his initial paper.</a:t>
            </a:r>
          </a:p>
          <a:p>
            <a:pPr eaLnBrk="1" hangingPunct="1">
              <a:lnSpc>
                <a:spcPct val="87000"/>
              </a:lnSpc>
              <a:spcBef>
                <a:spcPts val="450"/>
              </a:spcBef>
            </a:pPr>
            <a:endParaRPr lang="en-US" smtClean="0">
              <a:latin typeface="Arial" pitchFamily="34" charset="0"/>
              <a:cs typeface="Lucida Sans Unicode" pitchFamily="34" charset="0"/>
            </a:endParaRPr>
          </a:p>
          <a:p>
            <a:pPr eaLnBrk="1" hangingPunct="1">
              <a:lnSpc>
                <a:spcPct val="87000"/>
              </a:lnSpc>
              <a:spcBef>
                <a:spcPts val="450"/>
              </a:spcBef>
            </a:pPr>
            <a:r>
              <a:rPr lang="en-US" smtClean="0">
                <a:latin typeface="Arial" pitchFamily="34" charset="0"/>
                <a:cs typeface="Lucida Sans Unicode" pitchFamily="34" charset="0"/>
              </a:rPr>
              <a:t>See also the related paper in which they start to understand the tensor and its measurement</a:t>
            </a:r>
          </a:p>
          <a:p>
            <a:pPr eaLnBrk="1" hangingPunct="1">
              <a:lnSpc>
                <a:spcPct val="87000"/>
              </a:lnSpc>
              <a:spcBef>
                <a:spcPts val="450"/>
              </a:spcBef>
            </a:pPr>
            <a:r>
              <a:rPr lang="en-US" b="1" smtClean="0">
                <a:latin typeface="Arial" pitchFamily="34" charset="0"/>
                <a:cs typeface="Lucida Sans Unicode" pitchFamily="34" charset="0"/>
              </a:rPr>
              <a:t>Estimation of the effective self-diffusion tensor from the NMR spin echo.</a:t>
            </a:r>
          </a:p>
          <a:p>
            <a:pPr eaLnBrk="1" hangingPunct="1">
              <a:lnSpc>
                <a:spcPct val="87000"/>
              </a:lnSpc>
              <a:spcBef>
                <a:spcPts val="450"/>
              </a:spcBef>
            </a:pPr>
            <a:r>
              <a:rPr lang="en-US" b="1" smtClean="0">
                <a:solidFill>
                  <a:srgbClr val="CCCCFF"/>
                </a:solidFill>
                <a:latin typeface="Arial" pitchFamily="34" charset="0"/>
                <a:cs typeface="Lucida Sans Unicode" pitchFamily="34" charset="0"/>
                <a:hlinkClick r:id="rId3"/>
              </a:rPr>
              <a:t>Basser PJ</a:t>
            </a:r>
            <a:r>
              <a:rPr lang="en-US" smtClean="0">
                <a:latin typeface="Arial" pitchFamily="34" charset="0"/>
                <a:cs typeface="Lucida Sans Unicode" pitchFamily="34" charset="0"/>
              </a:rPr>
              <a:t>, </a:t>
            </a:r>
          </a:p>
          <a:p>
            <a:pPr eaLnBrk="1" hangingPunct="1">
              <a:lnSpc>
                <a:spcPct val="87000"/>
              </a:lnSpc>
              <a:spcBef>
                <a:spcPts val="450"/>
              </a:spcBef>
            </a:pPr>
            <a:r>
              <a:rPr lang="en-US" b="1" smtClean="0">
                <a:solidFill>
                  <a:srgbClr val="CCCCFF"/>
                </a:solidFill>
                <a:latin typeface="Arial" pitchFamily="34" charset="0"/>
                <a:cs typeface="Lucida Sans Unicode" pitchFamily="34" charset="0"/>
                <a:hlinkClick r:id="rId4"/>
              </a:rPr>
              <a:t>Mattiello J</a:t>
            </a:r>
            <a:r>
              <a:rPr lang="en-US" smtClean="0">
                <a:latin typeface="Arial" pitchFamily="34" charset="0"/>
                <a:cs typeface="Lucida Sans Unicode" pitchFamily="34" charset="0"/>
              </a:rPr>
              <a:t>, </a:t>
            </a:r>
          </a:p>
          <a:p>
            <a:pPr eaLnBrk="1" hangingPunct="1">
              <a:lnSpc>
                <a:spcPct val="87000"/>
              </a:lnSpc>
              <a:spcBef>
                <a:spcPts val="450"/>
              </a:spcBef>
            </a:pPr>
            <a:r>
              <a:rPr lang="en-US" b="1" smtClean="0">
                <a:solidFill>
                  <a:srgbClr val="CCCCFF"/>
                </a:solidFill>
                <a:latin typeface="Arial" pitchFamily="34" charset="0"/>
                <a:cs typeface="Lucida Sans Unicode" pitchFamily="34" charset="0"/>
                <a:hlinkClick r:id="rId5"/>
              </a:rPr>
              <a:t>LeBihan D</a:t>
            </a:r>
            <a:r>
              <a:rPr lang="en-US" smtClean="0">
                <a:latin typeface="Arial" pitchFamily="34" charset="0"/>
                <a:cs typeface="Lucida Sans Unicode" pitchFamily="34" charset="0"/>
              </a:rPr>
              <a:t>. </a:t>
            </a:r>
          </a:p>
          <a:p>
            <a:pPr eaLnBrk="1" hangingPunct="1">
              <a:lnSpc>
                <a:spcPct val="87000"/>
              </a:lnSpc>
              <a:spcBef>
                <a:spcPts val="450"/>
              </a:spcBef>
            </a:pPr>
            <a:r>
              <a:rPr lang="en-US" smtClean="0">
                <a:latin typeface="Arial" pitchFamily="34" charset="0"/>
                <a:cs typeface="Lucida Sans Unicode" pitchFamily="34" charset="0"/>
              </a:rPr>
              <a:t>Biomedical Engineering and Instrumentation Program, Warren G. Magnuson Clinical Center, National Institutes of Health, Bethesda, Maryland 20892.</a:t>
            </a:r>
          </a:p>
          <a:p>
            <a:pPr eaLnBrk="1" hangingPunct="1">
              <a:lnSpc>
                <a:spcPct val="87000"/>
              </a:lnSpc>
              <a:spcBef>
                <a:spcPts val="450"/>
              </a:spcBef>
            </a:pPr>
            <a:r>
              <a:rPr lang="en-US" smtClean="0">
                <a:latin typeface="Arial" pitchFamily="34" charset="0"/>
                <a:cs typeface="Lucida Sans Unicode" pitchFamily="34" charset="0"/>
              </a:rPr>
              <a:t>The diagonal and off-diagonal elements of the effective self-diffusion tensor, Deff, are related to the echo intensity in an NMR spin-echo experiment. This relationship is used to design experiments from which Deff is estimated. This estimate is validated using isotropic and anisotropic media, i.e., water and skeletal muscle. It is shown that significant errors are made in diffusion NMR spectroscopy and imaging of anisotropic skeletal muscle when off-diagonal elements of Deff are ignored, most notably the loss of information needed to determine fiber orientation. Estimation of Deff provides the theoretical basis for a new MRI modality, diffusion tensor imaging, which provides information about tissue microstructure and its physiologic state not contained in scalar quantities such as T1, T2, proton density, or the scalar apparent diffusion constant.</a:t>
            </a:r>
          </a:p>
          <a:p>
            <a:pPr eaLnBrk="1" hangingPunct="1">
              <a:lnSpc>
                <a:spcPct val="87000"/>
              </a:lnSpc>
              <a:spcBef>
                <a:spcPts val="450"/>
              </a:spcBef>
            </a:pPr>
            <a:endParaRPr lang="en-US" smtClean="0">
              <a:latin typeface="Arial" pitchFamily="34" charset="0"/>
              <a:cs typeface="Lucida Sans Unicode"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AE01CEBC-D5CA-4D06-9C7E-4351F8760BB8}" type="slidenum">
              <a:rPr lang="en-US">
                <a:solidFill>
                  <a:srgbClr val="000000"/>
                </a:solidFill>
                <a:latin typeface="Arial" pitchFamily="34" charset="0"/>
              </a:rPr>
              <a:pPr eaLnBrk="1" hangingPunct="1"/>
              <a:t>37</a:t>
            </a:fld>
            <a:endParaRPr lang="en-US">
              <a:solidFill>
                <a:srgbClr val="000000"/>
              </a:solidFill>
              <a:latin typeface="Arial" pitchFamily="34" charset="0"/>
            </a:endParaRPr>
          </a:p>
        </p:txBody>
      </p:sp>
      <p:sp>
        <p:nvSpPr>
          <p:cNvPr id="98307" name="Text Box 1"/>
          <p:cNvSpPr txBox="1">
            <a:spLocks noChangeArrowheads="1"/>
          </p:cNvSpPr>
          <p:nvPr/>
        </p:nvSpPr>
        <p:spPr bwMode="auto">
          <a:xfrm>
            <a:off x="1076325"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830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FE59BE4-F562-4C55-B311-2D44783E83F1}" type="slidenum">
              <a:rPr lang="en-US">
                <a:solidFill>
                  <a:srgbClr val="000000"/>
                </a:solidFill>
                <a:latin typeface="Arial" pitchFamily="34" charset="0"/>
              </a:rPr>
              <a:pPr eaLnBrk="1" hangingPunct="1"/>
              <a:t>38</a:t>
            </a:fld>
            <a:endParaRPr lang="en-US">
              <a:solidFill>
                <a:srgbClr val="000000"/>
              </a:solidFill>
              <a:latin typeface="Arial" pitchFamily="34" charset="0"/>
            </a:endParaRPr>
          </a:p>
        </p:txBody>
      </p:sp>
      <p:sp>
        <p:nvSpPr>
          <p:cNvPr id="9933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9933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35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29D703FD-333E-4C7C-8110-B5D47EF6CA08}" type="slidenum">
              <a:rPr lang="en-US">
                <a:solidFill>
                  <a:srgbClr val="000000"/>
                </a:solidFill>
                <a:latin typeface="Arial" pitchFamily="34" charset="0"/>
              </a:rPr>
              <a:pPr eaLnBrk="1" hangingPunct="1"/>
              <a:t>39</a:t>
            </a:fld>
            <a:endParaRPr lang="en-US">
              <a:solidFill>
                <a:srgbClr val="000000"/>
              </a:solidFill>
              <a:latin typeface="Arial" pitchFamily="34" charset="0"/>
            </a:endParaRPr>
          </a:p>
        </p:txBody>
      </p:sp>
      <p:sp>
        <p:nvSpPr>
          <p:cNvPr id="100355"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035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426EB35-9D0C-4867-BDF3-066300A82E5B}" type="slidenum">
              <a:rPr lang="en-US">
                <a:solidFill>
                  <a:srgbClr val="000000"/>
                </a:solidFill>
                <a:latin typeface="Arial" pitchFamily="34" charset="0"/>
              </a:rPr>
              <a:pPr eaLnBrk="1" hangingPunct="1"/>
              <a:t>4</a:t>
            </a:fld>
            <a:endParaRPr lang="en-US">
              <a:solidFill>
                <a:srgbClr val="000000"/>
              </a:solidFill>
              <a:latin typeface="Arial" pitchFamily="34" charset="0"/>
            </a:endParaRPr>
          </a:p>
        </p:txBody>
      </p:sp>
      <p:sp>
        <p:nvSpPr>
          <p:cNvPr id="64515" name="Text Box 1"/>
          <p:cNvSpPr txBox="1">
            <a:spLocks noChangeArrowheads="1"/>
          </p:cNvSpPr>
          <p:nvPr/>
        </p:nvSpPr>
        <p:spPr bwMode="auto">
          <a:xfrm>
            <a:off x="1074738" y="655638"/>
            <a:ext cx="4303712" cy="32718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4516" name="Text Box 2"/>
          <p:cNvSpPr txBox="1">
            <a:spLocks noGrp="1" noChangeArrowheads="1"/>
          </p:cNvSpPr>
          <p:nvPr>
            <p:ph type="body"/>
          </p:nvPr>
        </p:nvSpPr>
        <p:spPr>
          <a:xfrm>
            <a:off x="860425" y="4144963"/>
            <a:ext cx="4733925" cy="5991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GB" smtClean="0">
                <a:latin typeface="Arial" pitchFamily="34" charset="0"/>
              </a:rPr>
              <a:t>Figure 1 Axial and sagittal fluid attenuation inversion recovery (FLAIR) MRI demonstrates lesions in the splenium of the corpus callosum (A and B) and the left occipital WM adjacent to the occipital horn of the lateral ventricle (C).</a:t>
            </a:r>
          </a:p>
          <a:p>
            <a:pPr eaLnBrk="1" hangingPunct="1">
              <a:lnSpc>
                <a:spcPct val="128000"/>
              </a:lnSpc>
              <a:spcBef>
                <a:spcPts val="450"/>
              </a:spcBef>
            </a:pPr>
            <a:endParaRPr lang="en-GB" smtClean="0">
              <a:latin typeface="Arial" pitchFamily="34" charset="0"/>
            </a:endParaRPr>
          </a:p>
          <a:p>
            <a:pPr eaLnBrk="1" hangingPunct="1">
              <a:lnSpc>
                <a:spcPct val="128000"/>
              </a:lnSpc>
              <a:spcBef>
                <a:spcPts val="450"/>
              </a:spcBef>
            </a:pPr>
            <a:r>
              <a:rPr lang="en-GB" smtClean="0">
                <a:latin typeface="Arial" pitchFamily="34" charset="0"/>
              </a:rPr>
              <a:t>Alexia without agraphia in multiple sclerosis: case report with magnetic resonance imaging localization </a:t>
            </a:r>
          </a:p>
          <a:p>
            <a:pPr eaLnBrk="1" hangingPunct="1">
              <a:lnSpc>
                <a:spcPct val="128000"/>
              </a:lnSpc>
              <a:spcBef>
                <a:spcPts val="450"/>
              </a:spcBef>
            </a:pPr>
            <a:r>
              <a:rPr lang="en-GB" smtClean="0">
                <a:latin typeface="Arial" pitchFamily="34" charset="0"/>
              </a:rPr>
              <a:t>Yang Mao-Draayer and Hillel Panitch</a:t>
            </a:r>
          </a:p>
          <a:p>
            <a:pPr eaLnBrk="1" hangingPunct="1">
              <a:lnSpc>
                <a:spcPct val="128000"/>
              </a:lnSpc>
              <a:spcBef>
                <a:spcPts val="450"/>
              </a:spcBef>
            </a:pPr>
            <a:r>
              <a:rPr lang="en-GB" smtClean="0">
                <a:latin typeface="Arial" pitchFamily="34" charset="0"/>
              </a:rPr>
              <a:t>Department of Neurology, University of Vermont College of Medicine, Burlington, VT, USA </a:t>
            </a:r>
          </a:p>
          <a:p>
            <a:pPr eaLnBrk="1" hangingPunct="1">
              <a:lnSpc>
                <a:spcPct val="128000"/>
              </a:lnSpc>
              <a:spcBef>
                <a:spcPts val="450"/>
              </a:spcBef>
            </a:pPr>
            <a:r>
              <a:rPr lang="en-GB" smtClean="0">
                <a:latin typeface="Arial" pitchFamily="34" charset="0"/>
              </a:rPr>
              <a:t>Multiple Sclerosis (2004) 10, 705 /707</a:t>
            </a:r>
          </a:p>
          <a:p>
            <a:pPr eaLnBrk="1" hangingPunct="1">
              <a:lnSpc>
                <a:spcPct val="128000"/>
              </a:lnSpc>
              <a:spcBef>
                <a:spcPts val="450"/>
              </a:spcBef>
            </a:pPr>
            <a:r>
              <a:rPr lang="en-GB" smtClean="0">
                <a:latin typeface="Arial" pitchFamily="34" charset="0"/>
              </a:rPr>
              <a:t>The syndrome of alexia without agraphia occurs rarely in multiple sclerosis (MS). We report a patient with right homonymous hemianopsia and alexia without agraphia as his initial manifestations of relapsing  / remitting MS. Magnetic resonance imaging (MRI) demonstrated a hyperintense lesion in the left occipital subcortical white matter (WM) and an enhancing lesion in the splenium of the corpus callosum. The clinical presentation and MRI findings were consistent with disconnection of the functional right occipital visual cortex from structures responsible for language comprehension in the left hemisphere. The diagnosis of MS was confirmed by subsequent development of additional periventricular WM lesions. </a:t>
            </a:r>
          </a:p>
          <a:p>
            <a:pPr eaLnBrk="1" hangingPunct="1">
              <a:lnSpc>
                <a:spcPct val="128000"/>
              </a:lnSpc>
              <a:spcBef>
                <a:spcPts val="450"/>
              </a:spcBef>
            </a:pPr>
            <a:endParaRPr lang="en-GB"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137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23D81F91-DAA9-4D77-ADFD-6B73BE802D23}" type="slidenum">
              <a:rPr lang="en-US">
                <a:solidFill>
                  <a:srgbClr val="000000"/>
                </a:solidFill>
                <a:latin typeface="Arial" pitchFamily="34" charset="0"/>
              </a:rPr>
              <a:pPr eaLnBrk="1" hangingPunct="1"/>
              <a:t>40</a:t>
            </a:fld>
            <a:endParaRPr lang="en-US">
              <a:solidFill>
                <a:srgbClr val="000000"/>
              </a:solidFill>
              <a:latin typeface="Arial" pitchFamily="34" charset="0"/>
            </a:endParaRPr>
          </a:p>
        </p:txBody>
      </p:sp>
      <p:sp>
        <p:nvSpPr>
          <p:cNvPr id="101379" name="Text Box 1"/>
          <p:cNvSpPr txBox="1">
            <a:spLocks noChangeArrowheads="1"/>
          </p:cNvSpPr>
          <p:nvPr/>
        </p:nvSpPr>
        <p:spPr bwMode="auto">
          <a:xfrm>
            <a:off x="1076325" y="654050"/>
            <a:ext cx="4302125" cy="327342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138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0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557E10E4-F8A4-4119-929D-11655E7A76FA}" type="slidenum">
              <a:rPr lang="en-US">
                <a:solidFill>
                  <a:srgbClr val="000000"/>
                </a:solidFill>
                <a:latin typeface="Arial" pitchFamily="34" charset="0"/>
              </a:rPr>
              <a:pPr eaLnBrk="1" hangingPunct="1"/>
              <a:t>41</a:t>
            </a:fld>
            <a:endParaRPr lang="en-US">
              <a:solidFill>
                <a:srgbClr val="000000"/>
              </a:solidFill>
              <a:latin typeface="Arial" pitchFamily="34" charset="0"/>
            </a:endParaRPr>
          </a:p>
        </p:txBody>
      </p:sp>
      <p:sp>
        <p:nvSpPr>
          <p:cNvPr id="102403" name="Text Box 1"/>
          <p:cNvSpPr txBox="1">
            <a:spLocks noChangeArrowheads="1"/>
          </p:cNvSpPr>
          <p:nvPr/>
        </p:nvSpPr>
        <p:spPr bwMode="auto">
          <a:xfrm>
            <a:off x="1182688" y="687388"/>
            <a:ext cx="4519612" cy="34369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404" name="Text Box 2"/>
          <p:cNvSpPr txBox="1">
            <a:spLocks noGrp="1" noChangeArrowheads="1"/>
          </p:cNvSpPr>
          <p:nvPr>
            <p:ph type="body"/>
          </p:nvPr>
        </p:nvSpPr>
        <p:spPr>
          <a:xfrm>
            <a:off x="917575" y="4352925"/>
            <a:ext cx="5049838" cy="23241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3672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87000"/>
              </a:lnSpc>
              <a:spcBef>
                <a:spcPts val="438"/>
              </a:spcBef>
            </a:pPr>
            <a:r>
              <a:rPr lang="en-GB" smtClean="0">
                <a:latin typeface="Arial" pitchFamily="34" charset="0"/>
                <a:cs typeface="Lucida Sans Unicode" pitchFamily="34" charset="0"/>
              </a:rPr>
              <a:t>If full tensor data acquisition is applied, the Fractional Anisotropy is calculated from the eigenvalues l1, l2, l3 of the diffusion tensor:</a:t>
            </a:r>
          </a:p>
          <a:p>
            <a:pPr eaLnBrk="1" hangingPunct="1">
              <a:lnSpc>
                <a:spcPct val="87000"/>
              </a:lnSpc>
              <a:spcBef>
                <a:spcPts val="438"/>
              </a:spcBef>
            </a:pPr>
            <a:r>
              <a:rPr lang="en-GB" smtClean="0">
                <a:latin typeface="Arial" pitchFamily="34" charset="0"/>
                <a:cs typeface="Lucida Sans Unicode" pitchFamily="34" charset="0"/>
              </a:rPr>
              <a:t>where l is the mean diffusivity (trace/3).</a:t>
            </a:r>
          </a:p>
          <a:p>
            <a:pPr eaLnBrk="1" hangingPunct="1">
              <a:lnSpc>
                <a:spcPct val="87000"/>
              </a:lnSpc>
              <a:spcBef>
                <a:spcPts val="438"/>
              </a:spcBef>
            </a:pPr>
            <a:endParaRPr lang="en-GB" smtClean="0">
              <a:latin typeface="Arial" pitchFamily="34" charset="0"/>
              <a:cs typeface="Lucida Sans Unicode" pitchFamily="34" charset="0"/>
            </a:endParaRPr>
          </a:p>
          <a:p>
            <a:pPr eaLnBrk="1" hangingPunct="1">
              <a:lnSpc>
                <a:spcPct val="87000"/>
              </a:lnSpc>
              <a:spcBef>
                <a:spcPts val="438"/>
              </a:spcBef>
            </a:pPr>
            <a:r>
              <a:rPr lang="en-GB" smtClean="0">
                <a:latin typeface="Arial" pitchFamily="34" charset="0"/>
                <a:cs typeface="Lucida Sans Unicode" pitchFamily="34" charset="0"/>
              </a:rPr>
              <a:t>FA=0 for sphere (l=[1,1,1])</a:t>
            </a:r>
            <a:r>
              <a:rPr lang="ar-SA" smtClean="0">
                <a:latin typeface="Arial" pitchFamily="34" charset="0"/>
                <a:cs typeface="Lucida Sans Unicode" pitchFamily="34" charset="0"/>
              </a:rPr>
              <a:t>‏</a:t>
            </a:r>
            <a:endParaRPr lang="en-GB" smtClean="0">
              <a:latin typeface="Arial" pitchFamily="34" charset="0"/>
              <a:cs typeface="Lucida Sans Unicode" pitchFamily="34" charset="0"/>
            </a:endParaRPr>
          </a:p>
          <a:p>
            <a:pPr eaLnBrk="1" hangingPunct="1">
              <a:lnSpc>
                <a:spcPct val="87000"/>
              </a:lnSpc>
              <a:spcBef>
                <a:spcPts val="438"/>
              </a:spcBef>
            </a:pPr>
            <a:r>
              <a:rPr lang="en-GB" smtClean="0">
                <a:latin typeface="Arial" pitchFamily="34" charset="0"/>
                <a:cs typeface="Lucida Sans Unicode" pitchFamily="34" charset="0"/>
              </a:rPr>
              <a:t>FA=1 for 'infinitely long cigar (l=[1,0,0])</a:t>
            </a:r>
            <a:r>
              <a:rPr lang="ar-SA" smtClean="0">
                <a:latin typeface="Arial" pitchFamily="34" charset="0"/>
                <a:cs typeface="Lucida Sans Unicode" pitchFamily="34" charset="0"/>
              </a:rPr>
              <a:t>‏</a:t>
            </a:r>
            <a:endParaRPr lang="en-GB" smtClean="0">
              <a:latin typeface="Arial" pitchFamily="34" charset="0"/>
              <a:cs typeface="Lucida Sans Unicode" pitchFamily="34" charset="0"/>
            </a:endParaRPr>
          </a:p>
          <a:p>
            <a:pPr eaLnBrk="1" hangingPunct="1">
              <a:lnSpc>
                <a:spcPct val="87000"/>
              </a:lnSpc>
              <a:spcBef>
                <a:spcPts val="438"/>
              </a:spcBef>
            </a:pPr>
            <a:r>
              <a:rPr lang="en-GB" smtClean="0">
                <a:latin typeface="Arial" pitchFamily="34" charset="0"/>
                <a:cs typeface="Lucida Sans Unicode" pitchFamily="34" charset="0"/>
              </a:rPr>
              <a:t>FA=.71 (sqrt(2)/2) for infinitely flat pancake (l=[1,1,0])</a:t>
            </a:r>
            <a:r>
              <a:rPr lang="ar-SA" smtClean="0">
                <a:latin typeface="Arial" pitchFamily="34" charset="0"/>
                <a:cs typeface="Lucida Sans Unicode" pitchFamily="34" charset="0"/>
              </a:rPr>
              <a:t>‏</a:t>
            </a:r>
            <a:endParaRPr lang="en-GB" smtClean="0">
              <a:latin typeface="Arial" pitchFamily="34" charset="0"/>
              <a:cs typeface="Lucida Sans Unicode" pitchFamily="34" charset="0"/>
            </a:endParaRPr>
          </a:p>
          <a:p>
            <a:pPr eaLnBrk="1" hangingPunct="1">
              <a:lnSpc>
                <a:spcPct val="87000"/>
              </a:lnSpc>
              <a:spcBef>
                <a:spcPts val="438"/>
              </a:spcBef>
            </a:pPr>
            <a:endParaRPr lang="en-GB" smtClean="0">
              <a:latin typeface="Arial" pitchFamily="34" charset="0"/>
              <a:cs typeface="Lucida Sans Unicode" pitchFamily="34" charset="0"/>
            </a:endParaRPr>
          </a:p>
          <a:p>
            <a:pPr eaLnBrk="1" hangingPunct="1">
              <a:lnSpc>
                <a:spcPct val="87000"/>
              </a:lnSpc>
              <a:spcBef>
                <a:spcPts val="438"/>
              </a:spcBef>
            </a:pPr>
            <a:r>
              <a:rPr lang="en-GB" smtClean="0">
                <a:latin typeface="Arial" pitchFamily="34" charset="0"/>
                <a:cs typeface="Lucida Sans Unicode" pitchFamily="34" charset="0"/>
              </a:rPr>
              <a:t>in matlab:</a:t>
            </a:r>
          </a:p>
          <a:p>
            <a:pPr eaLnBrk="1" hangingPunct="1">
              <a:lnSpc>
                <a:spcPct val="87000"/>
              </a:lnSpc>
              <a:spcBef>
                <a:spcPts val="438"/>
              </a:spcBef>
            </a:pPr>
            <a:r>
              <a:rPr lang="en-GB" smtClean="0">
                <a:latin typeface="Arial" pitchFamily="34" charset="0"/>
                <a:cs typeface="Lucida Sans Unicode" pitchFamily="34" charset="0"/>
              </a:rPr>
              <a:t>fa = sqrt(3)/sqrt(2)*sqrt((l(1)-mean(l))^2 + (l(2)-mean(l))^2 + (l(3)-mean(l))^2)/sqrt(sum(l.^2))</a:t>
            </a:r>
            <a:r>
              <a:rPr lang="ar-SA" smtClean="0">
                <a:latin typeface="Arial" pitchFamily="34" charset="0"/>
                <a:cs typeface="Lucida Sans Unicode" pitchFamily="34" charset="0"/>
              </a:rPr>
              <a:t>‏</a:t>
            </a:r>
            <a:endParaRPr lang="en-GB" smtClean="0">
              <a:latin typeface="Arial" pitchFamily="34" charset="0"/>
              <a:cs typeface="Lucida Sans Unicode" pitchFamily="34" charset="0"/>
            </a:endParaRPr>
          </a:p>
        </p:txBody>
      </p:sp>
      <p:pic>
        <p:nvPicPr>
          <p:cNvPr id="10240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0363" y="4754563"/>
            <a:ext cx="3309937" cy="650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42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026A982C-8485-4DF3-A79C-7FF0A852A21B}" type="slidenum">
              <a:rPr lang="en-US">
                <a:solidFill>
                  <a:srgbClr val="000000"/>
                </a:solidFill>
                <a:latin typeface="Arial" pitchFamily="34" charset="0"/>
              </a:rPr>
              <a:pPr eaLnBrk="1" hangingPunct="1"/>
              <a:t>42</a:t>
            </a:fld>
            <a:endParaRPr lang="en-US">
              <a:solidFill>
                <a:srgbClr val="000000"/>
              </a:solidFill>
              <a:latin typeface="Arial" pitchFamily="34" charset="0"/>
            </a:endParaRPr>
          </a:p>
        </p:txBody>
      </p:sp>
      <p:sp>
        <p:nvSpPr>
          <p:cNvPr id="103427" name="Text Box 1"/>
          <p:cNvSpPr txBox="1">
            <a:spLocks noChangeArrowheads="1"/>
          </p:cNvSpPr>
          <p:nvPr/>
        </p:nvSpPr>
        <p:spPr bwMode="auto">
          <a:xfrm>
            <a:off x="1182688" y="687388"/>
            <a:ext cx="4519612" cy="34369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3428" name="Text Box 2"/>
          <p:cNvSpPr txBox="1">
            <a:spLocks noGrp="1" noChangeArrowheads="1"/>
          </p:cNvSpPr>
          <p:nvPr>
            <p:ph type="body"/>
          </p:nvPr>
        </p:nvSpPr>
        <p:spPr>
          <a:xfrm>
            <a:off x="860425" y="4146550"/>
            <a:ext cx="4730750" cy="39274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50400" rIns="0" bIns="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80000"/>
              </a:lnSpc>
              <a:spcBef>
                <a:spcPts val="450"/>
              </a:spcBef>
            </a:pPr>
            <a:r>
              <a:rPr lang="en-GB" smtClean="0">
                <a:latin typeface="Arial" pitchFamily="34" charset="0"/>
                <a:cs typeface="Lucida Sans Unicode" pitchFamily="34" charset="0"/>
              </a:rPr>
              <a:t>(Celery MR images) Fig. 3. T1-weighted anatomy (left) and color-coded V1 map (right) of fresh celery. To facilitate the visualization of vascular bundle orientation, only the area where the FA value exceeded 0.27 is displayed. Water molecules inside the vascular bundle were highly directional along the celery branch (arrow).</a:t>
            </a:r>
          </a:p>
          <a:p>
            <a:pPr eaLnBrk="1" hangingPunct="1">
              <a:lnSpc>
                <a:spcPct val="80000"/>
              </a:lnSpc>
              <a:spcBef>
                <a:spcPts val="450"/>
              </a:spcBef>
            </a:pPr>
            <a:endParaRPr lang="en-GB" smtClean="0">
              <a:latin typeface="Arial" pitchFamily="34" charset="0"/>
              <a:cs typeface="Lucida Sans Unicode" pitchFamily="34" charset="0"/>
            </a:endParaRPr>
          </a:p>
          <a:p>
            <a:pPr eaLnBrk="1" hangingPunct="1">
              <a:lnSpc>
                <a:spcPct val="80000"/>
              </a:lnSpc>
              <a:spcBef>
                <a:spcPts val="450"/>
              </a:spcBef>
            </a:pPr>
            <a:endParaRPr lang="en-GB" smtClean="0">
              <a:latin typeface="Arial" pitchFamily="34" charset="0"/>
              <a:cs typeface="Lucida Sans Unicode"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445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9B2E4A88-B6B4-4580-BAE3-BE28D3A691FC}" type="slidenum">
              <a:rPr lang="en-US">
                <a:solidFill>
                  <a:srgbClr val="000000"/>
                </a:solidFill>
                <a:latin typeface="Arial" pitchFamily="34" charset="0"/>
              </a:rPr>
              <a:pPr eaLnBrk="1" hangingPunct="1"/>
              <a:t>43</a:t>
            </a:fld>
            <a:endParaRPr lang="en-US">
              <a:solidFill>
                <a:srgbClr val="000000"/>
              </a:solidFill>
              <a:latin typeface="Arial" pitchFamily="34" charset="0"/>
            </a:endParaRPr>
          </a:p>
        </p:txBody>
      </p:sp>
      <p:sp>
        <p:nvSpPr>
          <p:cNvPr id="104451"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445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59BB297-212B-477C-B512-BD82F6C61635}" type="slidenum">
              <a:rPr lang="en-US">
                <a:solidFill>
                  <a:srgbClr val="000000"/>
                </a:solidFill>
                <a:latin typeface="Arial" pitchFamily="34" charset="0"/>
              </a:rPr>
              <a:pPr eaLnBrk="1" hangingPunct="1"/>
              <a:t>44</a:t>
            </a:fld>
            <a:endParaRPr lang="en-US">
              <a:solidFill>
                <a:srgbClr val="000000"/>
              </a:solidFill>
              <a:latin typeface="Arial" pitchFamily="34" charset="0"/>
            </a:endParaRPr>
          </a:p>
        </p:txBody>
      </p:sp>
      <p:sp>
        <p:nvSpPr>
          <p:cNvPr id="105475" name="Text Box 1"/>
          <p:cNvSpPr txBox="1">
            <a:spLocks noChangeArrowheads="1"/>
          </p:cNvSpPr>
          <p:nvPr/>
        </p:nvSpPr>
        <p:spPr bwMode="auto">
          <a:xfrm>
            <a:off x="1143000" y="685800"/>
            <a:ext cx="4568825" cy="34274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547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3C60C8BB-B120-443A-A07E-B318E9071219}" type="slidenum">
              <a:rPr lang="en-US">
                <a:solidFill>
                  <a:srgbClr val="000000"/>
                </a:solidFill>
                <a:latin typeface="Arial" pitchFamily="34" charset="0"/>
              </a:rPr>
              <a:pPr eaLnBrk="1" hangingPunct="1"/>
              <a:t>45</a:t>
            </a:fld>
            <a:endParaRPr lang="en-US">
              <a:solidFill>
                <a:srgbClr val="000000"/>
              </a:solidFill>
              <a:latin typeface="Arial" pitchFamily="34" charset="0"/>
            </a:endParaRPr>
          </a:p>
        </p:txBody>
      </p:sp>
      <p:sp>
        <p:nvSpPr>
          <p:cNvPr id="10649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650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46255B95-0712-42F0-8BCC-3AC8376694AB}" type="slidenum">
              <a:rPr lang="en-US">
                <a:solidFill>
                  <a:srgbClr val="000000"/>
                </a:solidFill>
                <a:latin typeface="Arial" pitchFamily="34" charset="0"/>
              </a:rPr>
              <a:pPr eaLnBrk="1" hangingPunct="1"/>
              <a:t>46</a:t>
            </a:fld>
            <a:endParaRPr lang="en-US">
              <a:solidFill>
                <a:srgbClr val="000000"/>
              </a:solidFill>
              <a:latin typeface="Arial" pitchFamily="34" charset="0"/>
            </a:endParaRPr>
          </a:p>
        </p:txBody>
      </p:sp>
      <p:sp>
        <p:nvSpPr>
          <p:cNvPr id="10752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752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54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3A96D20F-9AD0-4D41-B9E2-262141C9DC5B}" type="slidenum">
              <a:rPr lang="en-US">
                <a:solidFill>
                  <a:srgbClr val="000000"/>
                </a:solidFill>
                <a:latin typeface="Arial" pitchFamily="34" charset="0"/>
              </a:rPr>
              <a:pPr eaLnBrk="1" hangingPunct="1"/>
              <a:t>47</a:t>
            </a:fld>
            <a:endParaRPr lang="en-US">
              <a:solidFill>
                <a:srgbClr val="000000"/>
              </a:solidFill>
              <a:latin typeface="Arial" pitchFamily="34" charset="0"/>
            </a:endParaRPr>
          </a:p>
        </p:txBody>
      </p:sp>
      <p:sp>
        <p:nvSpPr>
          <p:cNvPr id="10854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854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C165102B-F88D-411F-B771-54651E36115E}" type="slidenum">
              <a:rPr lang="en-US">
                <a:solidFill>
                  <a:srgbClr val="000000"/>
                </a:solidFill>
                <a:latin typeface="Arial" pitchFamily="34" charset="0"/>
              </a:rPr>
              <a:pPr eaLnBrk="1" hangingPunct="1"/>
              <a:t>48</a:t>
            </a:fld>
            <a:endParaRPr lang="en-US">
              <a:solidFill>
                <a:srgbClr val="000000"/>
              </a:solidFill>
              <a:latin typeface="Arial" pitchFamily="34" charset="0"/>
            </a:endParaRPr>
          </a:p>
        </p:txBody>
      </p:sp>
      <p:sp>
        <p:nvSpPr>
          <p:cNvPr id="1095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957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59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27D8B940-6541-43D3-8AE2-F65E268F5C12}" type="slidenum">
              <a:rPr lang="en-US">
                <a:solidFill>
                  <a:srgbClr val="000000"/>
                </a:solidFill>
                <a:latin typeface="Arial" pitchFamily="34" charset="0"/>
              </a:rPr>
              <a:pPr eaLnBrk="1" hangingPunct="1"/>
              <a:t>49</a:t>
            </a:fld>
            <a:endParaRPr lang="en-US">
              <a:solidFill>
                <a:srgbClr val="000000"/>
              </a:solidFill>
              <a:latin typeface="Arial" pitchFamily="34" charset="0"/>
            </a:endParaRPr>
          </a:p>
        </p:txBody>
      </p:sp>
      <p:sp>
        <p:nvSpPr>
          <p:cNvPr id="110595" name="Text Box 1"/>
          <p:cNvSpPr txBox="1">
            <a:spLocks noChangeArrowheads="1"/>
          </p:cNvSpPr>
          <p:nvPr/>
        </p:nvSpPr>
        <p:spPr bwMode="auto">
          <a:xfrm>
            <a:off x="1143000" y="685800"/>
            <a:ext cx="4568825" cy="34274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059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9FA350E-783A-4F3F-9601-A661DAA3166E}" type="slidenum">
              <a:rPr lang="en-US">
                <a:solidFill>
                  <a:srgbClr val="000000"/>
                </a:solidFill>
                <a:latin typeface="Arial" pitchFamily="34" charset="0"/>
              </a:rPr>
              <a:pPr eaLnBrk="1" hangingPunct="1"/>
              <a:t>5</a:t>
            </a:fld>
            <a:endParaRPr lang="en-US">
              <a:solidFill>
                <a:srgbClr val="000000"/>
              </a:solidFill>
              <a:latin typeface="Arial" pitchFamily="34" charset="0"/>
            </a:endParaRPr>
          </a:p>
        </p:txBody>
      </p:sp>
      <p:sp>
        <p:nvSpPr>
          <p:cNvPr id="65539" name="Text Box 1"/>
          <p:cNvSpPr txBox="1">
            <a:spLocks noChangeArrowheads="1"/>
          </p:cNvSpPr>
          <p:nvPr/>
        </p:nvSpPr>
        <p:spPr bwMode="auto">
          <a:xfrm>
            <a:off x="1076325"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554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61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39C36681-5AFC-4CE0-9BEA-35D0DA165C26}" type="slidenum">
              <a:rPr lang="en-US">
                <a:solidFill>
                  <a:srgbClr val="000000"/>
                </a:solidFill>
                <a:latin typeface="Arial" pitchFamily="34" charset="0"/>
              </a:rPr>
              <a:pPr eaLnBrk="1" hangingPunct="1"/>
              <a:t>50</a:t>
            </a:fld>
            <a:endParaRPr lang="en-US">
              <a:solidFill>
                <a:srgbClr val="000000"/>
              </a:solidFill>
              <a:latin typeface="Arial" pitchFamily="34" charset="0"/>
            </a:endParaRPr>
          </a:p>
        </p:txBody>
      </p:sp>
      <p:sp>
        <p:nvSpPr>
          <p:cNvPr id="111619" name="Text Box 1"/>
          <p:cNvSpPr txBox="1">
            <a:spLocks noChangeArrowheads="1"/>
          </p:cNvSpPr>
          <p:nvPr/>
        </p:nvSpPr>
        <p:spPr bwMode="auto">
          <a:xfrm>
            <a:off x="1143000" y="685800"/>
            <a:ext cx="4568825" cy="34274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162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4B223C0-F862-4695-B5C0-C47E1266DCEF}" type="slidenum">
              <a:rPr lang="en-US">
                <a:solidFill>
                  <a:srgbClr val="000000"/>
                </a:solidFill>
                <a:latin typeface="Arial" pitchFamily="34" charset="0"/>
              </a:rPr>
              <a:pPr eaLnBrk="1" hangingPunct="1"/>
              <a:t>51</a:t>
            </a:fld>
            <a:endParaRPr lang="en-US">
              <a:solidFill>
                <a:srgbClr val="000000"/>
              </a:solidFill>
              <a:latin typeface="Arial" pitchFamily="34" charset="0"/>
            </a:endParaRPr>
          </a:p>
        </p:txBody>
      </p:sp>
      <p:sp>
        <p:nvSpPr>
          <p:cNvPr id="112643" name="Text Box 1"/>
          <p:cNvSpPr txBox="1">
            <a:spLocks noChangeArrowheads="1"/>
          </p:cNvSpPr>
          <p:nvPr/>
        </p:nvSpPr>
        <p:spPr bwMode="auto">
          <a:xfrm>
            <a:off x="1181100" y="696913"/>
            <a:ext cx="4648200" cy="34861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264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FDA8F384-DACF-4C85-9B10-BE96A49E1473}" type="slidenum">
              <a:rPr lang="en-US">
                <a:solidFill>
                  <a:srgbClr val="000000"/>
                </a:solidFill>
                <a:latin typeface="Arial" pitchFamily="34" charset="0"/>
              </a:rPr>
              <a:pPr eaLnBrk="1" hangingPunct="1"/>
              <a:t>52</a:t>
            </a:fld>
            <a:endParaRPr lang="en-US">
              <a:solidFill>
                <a:srgbClr val="000000"/>
              </a:solidFill>
              <a:latin typeface="Arial" pitchFamily="34" charset="0"/>
            </a:endParaRPr>
          </a:p>
        </p:txBody>
      </p:sp>
      <p:sp>
        <p:nvSpPr>
          <p:cNvPr id="113667" name="Text Box 1"/>
          <p:cNvSpPr txBox="1">
            <a:spLocks noChangeArrowheads="1"/>
          </p:cNvSpPr>
          <p:nvPr/>
        </p:nvSpPr>
        <p:spPr bwMode="auto">
          <a:xfrm>
            <a:off x="1181100" y="696913"/>
            <a:ext cx="4648200" cy="34861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366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ECFC6459-A33C-4A04-8794-8FA1A1F53002}" type="slidenum">
              <a:rPr lang="en-US">
                <a:solidFill>
                  <a:srgbClr val="000000"/>
                </a:solidFill>
                <a:latin typeface="Arial" pitchFamily="34" charset="0"/>
              </a:rPr>
              <a:pPr eaLnBrk="1" hangingPunct="1"/>
              <a:t>53</a:t>
            </a:fld>
            <a:endParaRPr lang="en-US">
              <a:solidFill>
                <a:srgbClr val="000000"/>
              </a:solidFill>
              <a:latin typeface="Arial" pitchFamily="34" charset="0"/>
            </a:endParaRPr>
          </a:p>
        </p:txBody>
      </p:sp>
      <p:sp>
        <p:nvSpPr>
          <p:cNvPr id="114691" name="Text Box 1"/>
          <p:cNvSpPr txBox="1">
            <a:spLocks noChangeArrowheads="1"/>
          </p:cNvSpPr>
          <p:nvPr/>
        </p:nvSpPr>
        <p:spPr bwMode="auto">
          <a:xfrm>
            <a:off x="1181100" y="696913"/>
            <a:ext cx="4648200" cy="34861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692"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D3ABB96E-C80C-4198-9DD2-31BE5EE6E3F3}" type="slidenum">
              <a:rPr lang="en-US">
                <a:solidFill>
                  <a:srgbClr val="000000"/>
                </a:solidFill>
                <a:latin typeface="Arial" pitchFamily="34" charset="0"/>
              </a:rPr>
              <a:pPr eaLnBrk="1" hangingPunct="1"/>
              <a:t>54</a:t>
            </a:fld>
            <a:endParaRPr lang="en-US">
              <a:solidFill>
                <a:srgbClr val="000000"/>
              </a:solidFill>
              <a:latin typeface="Arial" pitchFamily="34" charset="0"/>
            </a:endParaRPr>
          </a:p>
        </p:txBody>
      </p:sp>
      <p:sp>
        <p:nvSpPr>
          <p:cNvPr id="115715"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571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E39812BE-902C-448E-9C93-B6349A35106C}" type="slidenum">
              <a:rPr lang="en-US">
                <a:solidFill>
                  <a:srgbClr val="000000"/>
                </a:solidFill>
                <a:latin typeface="Arial" pitchFamily="34" charset="0"/>
              </a:rPr>
              <a:pPr eaLnBrk="1" hangingPunct="1"/>
              <a:t>55</a:t>
            </a:fld>
            <a:endParaRPr lang="en-US">
              <a:solidFill>
                <a:srgbClr val="000000"/>
              </a:solidFill>
              <a:latin typeface="Arial" pitchFamily="34" charset="0"/>
            </a:endParaRPr>
          </a:p>
        </p:txBody>
      </p:sp>
      <p:sp>
        <p:nvSpPr>
          <p:cNvPr id="116739"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6740"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D2801532-F9E3-4109-B666-127C0686C92E}" type="slidenum">
              <a:rPr lang="en-US">
                <a:solidFill>
                  <a:srgbClr val="000000"/>
                </a:solidFill>
                <a:latin typeface="Arial" pitchFamily="34" charset="0"/>
              </a:rPr>
              <a:pPr eaLnBrk="1" hangingPunct="1"/>
              <a:t>56</a:t>
            </a:fld>
            <a:endParaRPr lang="en-US">
              <a:solidFill>
                <a:srgbClr val="000000"/>
              </a:solidFill>
              <a:latin typeface="Arial" pitchFamily="34" charset="0"/>
            </a:endParaRPr>
          </a:p>
        </p:txBody>
      </p:sp>
      <p:sp>
        <p:nvSpPr>
          <p:cNvPr id="117763" name="Text Box 1"/>
          <p:cNvSpPr txBox="1">
            <a:spLocks noChangeArrowheads="1"/>
          </p:cNvSpPr>
          <p:nvPr/>
        </p:nvSpPr>
        <p:spPr bwMode="auto">
          <a:xfrm>
            <a:off x="1257300" y="720725"/>
            <a:ext cx="4797425" cy="35972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776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81AE46EF-7A43-4531-BD23-F02170FDA921}" type="slidenum">
              <a:rPr lang="en-US">
                <a:solidFill>
                  <a:srgbClr val="000000"/>
                </a:solidFill>
                <a:latin typeface="Arial" pitchFamily="34" charset="0"/>
              </a:rPr>
              <a:pPr eaLnBrk="1" hangingPunct="1"/>
              <a:t>57</a:t>
            </a:fld>
            <a:endParaRPr lang="en-US">
              <a:solidFill>
                <a:srgbClr val="000000"/>
              </a:solidFill>
              <a:latin typeface="Arial" pitchFamily="34" charset="0"/>
            </a:endParaRPr>
          </a:p>
        </p:txBody>
      </p:sp>
      <p:sp>
        <p:nvSpPr>
          <p:cNvPr id="118787" name="Text Box 1"/>
          <p:cNvSpPr txBox="1">
            <a:spLocks noChangeArrowheads="1"/>
          </p:cNvSpPr>
          <p:nvPr/>
        </p:nvSpPr>
        <p:spPr bwMode="auto">
          <a:xfrm>
            <a:off x="1257300" y="720725"/>
            <a:ext cx="4797425" cy="359727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878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42C3C553-B09A-4882-A0AF-0BB0D7B1490F}" type="slidenum">
              <a:rPr lang="en-US">
                <a:solidFill>
                  <a:srgbClr val="000000"/>
                </a:solidFill>
                <a:latin typeface="Arial" pitchFamily="34" charset="0"/>
              </a:rPr>
              <a:pPr eaLnBrk="1" hangingPunct="1"/>
              <a:t>6</a:t>
            </a:fld>
            <a:endParaRPr lang="en-US">
              <a:solidFill>
                <a:srgbClr val="000000"/>
              </a:solidFill>
              <a:latin typeface="Arial" pitchFamily="34" charset="0"/>
            </a:endParaRPr>
          </a:p>
        </p:txBody>
      </p:sp>
      <p:sp>
        <p:nvSpPr>
          <p:cNvPr id="66563" name="Text Box 1"/>
          <p:cNvSpPr txBox="1">
            <a:spLocks noChangeArrowheads="1"/>
          </p:cNvSpPr>
          <p:nvPr/>
        </p:nvSpPr>
        <p:spPr bwMode="auto">
          <a:xfrm>
            <a:off x="1076325" y="654050"/>
            <a:ext cx="4298950" cy="3271838"/>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6564"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ECB002ED-43CC-4C38-A601-235EBF6200DA}" type="slidenum">
              <a:rPr lang="en-US">
                <a:solidFill>
                  <a:srgbClr val="000000"/>
                </a:solidFill>
                <a:latin typeface="Arial" pitchFamily="34" charset="0"/>
              </a:rPr>
              <a:pPr eaLnBrk="1" hangingPunct="1"/>
              <a:t>7</a:t>
            </a:fld>
            <a:endParaRPr lang="en-US">
              <a:solidFill>
                <a:srgbClr val="000000"/>
              </a:solidFill>
              <a:latin typeface="Arial" pitchFamily="34" charset="0"/>
            </a:endParaRPr>
          </a:p>
        </p:txBody>
      </p:sp>
      <p:sp>
        <p:nvSpPr>
          <p:cNvPr id="67587" name="Text Box 1"/>
          <p:cNvSpPr txBox="1">
            <a:spLocks noChangeArrowheads="1"/>
          </p:cNvSpPr>
          <p:nvPr/>
        </p:nvSpPr>
        <p:spPr bwMode="auto">
          <a:xfrm>
            <a:off x="1257300" y="720725"/>
            <a:ext cx="4800600" cy="36004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7588"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9339DC9A-32D0-4928-A863-8D34D4CCB71D}" type="slidenum">
              <a:rPr lang="en-US">
                <a:solidFill>
                  <a:srgbClr val="000000"/>
                </a:solidFill>
                <a:latin typeface="Arial" pitchFamily="34" charset="0"/>
              </a:rPr>
              <a:pPr eaLnBrk="1" hangingPunct="1"/>
              <a:t>8</a:t>
            </a:fld>
            <a:endParaRPr lang="en-US">
              <a:solidFill>
                <a:srgbClr val="000000"/>
              </a:solidFill>
              <a:latin typeface="Arial" pitchFamily="34" charset="0"/>
            </a:endParaRPr>
          </a:p>
        </p:txBody>
      </p:sp>
      <p:sp>
        <p:nvSpPr>
          <p:cNvPr id="68611" name="Text Box 1"/>
          <p:cNvSpPr txBox="1">
            <a:spLocks noChangeArrowheads="1"/>
          </p:cNvSpPr>
          <p:nvPr/>
        </p:nvSpPr>
        <p:spPr bwMode="auto">
          <a:xfrm>
            <a:off x="1047750" y="654050"/>
            <a:ext cx="4351338" cy="326390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8612" name="Text Box 2"/>
          <p:cNvSpPr txBox="1">
            <a:spLocks noGrp="1" noChangeArrowheads="1"/>
          </p:cNvSpPr>
          <p:nvPr>
            <p:ph type="body"/>
          </p:nvPr>
        </p:nvSpPr>
        <p:spPr>
          <a:xfrm>
            <a:off x="860425" y="4146550"/>
            <a:ext cx="4722813" cy="391795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5868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itchFamily="18" charset="0"/>
              </a:defRPr>
            </a:lvl9pPr>
          </a:lstStyle>
          <a:p>
            <a:pPr eaLnBrk="1" hangingPunct="1">
              <a:lnSpc>
                <a:spcPct val="93000"/>
              </a:lnSpc>
              <a:spcBef>
                <a:spcPts val="450"/>
              </a:spcBef>
            </a:pPr>
            <a:r>
              <a:rPr lang="en-US" smtClean="0">
                <a:latin typeface="Arial" pitchFamily="34" charset="0"/>
              </a:rPr>
              <a:t>Fig. 3. Scatterplots relating myelin sheath thickness to axon perimeter at P18 for (</a:t>
            </a:r>
            <a:r>
              <a:rPr lang="en-US" i="1" smtClean="0">
                <a:latin typeface="Arial" pitchFamily="34" charset="0"/>
              </a:rPr>
              <a:t>a</a:t>
            </a:r>
            <a:r>
              <a:rPr lang="en-US" smtClean="0">
                <a:latin typeface="Arial" pitchFamily="34" charset="0"/>
              </a:rPr>
              <a:t>) the observed population, derived from Fraher (1972) and (</a:t>
            </a:r>
            <a:r>
              <a:rPr lang="en-US" i="1" smtClean="0">
                <a:latin typeface="Arial" pitchFamily="34" charset="0"/>
              </a:rPr>
              <a:t>b</a:t>
            </a:r>
            <a:r>
              <a:rPr lang="en-US" smtClean="0">
                <a:latin typeface="Arial" pitchFamily="34" charset="0"/>
              </a:rPr>
              <a:t>) the hypothetical population. Note the close similarity of the scatterplots. A well de®ned secondary cluster of points (representing gamma ®bres) is present at the lower left of the observed plot (see text).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10"/>
          <p:cNvSpPr>
            <a:spLocks noGrp="1" noChangeArrowheads="1"/>
          </p:cNvSpPr>
          <p:nvPr>
            <p:ph type="sldNum" sz="quarter"/>
          </p:nvPr>
        </p:nvSpPr>
        <p:spPr>
          <a:noFill/>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fld id="{1C246941-FB27-4E8C-8021-17268F78FEE9}" type="slidenum">
              <a:rPr lang="en-US">
                <a:solidFill>
                  <a:srgbClr val="000000"/>
                </a:solidFill>
                <a:latin typeface="Arial" pitchFamily="34" charset="0"/>
              </a:rPr>
              <a:pPr eaLnBrk="1" hangingPunct="1"/>
              <a:t>9</a:t>
            </a:fld>
            <a:endParaRPr lang="en-US">
              <a:solidFill>
                <a:srgbClr val="000000"/>
              </a:solidFill>
              <a:latin typeface="Arial" pitchFamily="34" charset="0"/>
            </a:endParaRPr>
          </a:p>
        </p:txBody>
      </p:sp>
      <p:sp>
        <p:nvSpPr>
          <p:cNvPr id="69635" name="Text Box 1"/>
          <p:cNvSpPr txBox="1">
            <a:spLocks noChangeArrowheads="1"/>
          </p:cNvSpPr>
          <p:nvPr/>
        </p:nvSpPr>
        <p:spPr bwMode="auto">
          <a:xfrm>
            <a:off x="1076325" y="654050"/>
            <a:ext cx="4295775" cy="326707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9636" name="Rectangle 2"/>
          <p:cNvSpPr txBox="1">
            <a:spLocks noGrp="1" noChangeArrowheads="1"/>
          </p:cNvSpPr>
          <p:nvPr>
            <p:ph type="body"/>
          </p:nvPr>
        </p:nvSpPr>
        <p:spPr>
          <a:xfrm>
            <a:off x="731838" y="4560888"/>
            <a:ext cx="5846762" cy="4411662"/>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B43ABE50-5DA4-4D0E-8004-4BD624058A56}" type="slidenum">
              <a:rPr lang="en-US"/>
              <a:pPr>
                <a:defRPr/>
              </a:pPr>
              <a:t>‹#›</a:t>
            </a:fld>
            <a:endParaRPr lang="en-US"/>
          </a:p>
        </p:txBody>
      </p:sp>
    </p:spTree>
    <p:extLst>
      <p:ext uri="{BB962C8B-B14F-4D97-AF65-F5344CB8AC3E}">
        <p14:creationId xmlns:p14="http://schemas.microsoft.com/office/powerpoint/2010/main" val="1218864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6F695E19-643D-46EB-9573-72F60D869BAE}" type="slidenum">
              <a:rPr lang="en-US"/>
              <a:pPr>
                <a:defRPr/>
              </a:pPr>
              <a:t>‹#›</a:t>
            </a:fld>
            <a:endParaRPr lang="en-US"/>
          </a:p>
        </p:txBody>
      </p:sp>
    </p:spTree>
    <p:extLst>
      <p:ext uri="{BB962C8B-B14F-4D97-AF65-F5344CB8AC3E}">
        <p14:creationId xmlns:p14="http://schemas.microsoft.com/office/powerpoint/2010/main" val="3550704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4638" y="274638"/>
            <a:ext cx="2055812" cy="58451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5038" cy="5845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FEAD58D8-8C88-4259-88B6-FC0B5CE2589B}" type="slidenum">
              <a:rPr lang="en-US"/>
              <a:pPr>
                <a:defRPr/>
              </a:pPr>
              <a:t>‹#›</a:t>
            </a:fld>
            <a:endParaRPr lang="en-US"/>
          </a:p>
        </p:txBody>
      </p:sp>
    </p:spTree>
    <p:extLst>
      <p:ext uri="{BB962C8B-B14F-4D97-AF65-F5344CB8AC3E}">
        <p14:creationId xmlns:p14="http://schemas.microsoft.com/office/powerpoint/2010/main" val="1365240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EBDC14AA-6611-4348-A8CD-1E789A32D421}" type="slidenum">
              <a:rPr lang="en-US"/>
              <a:pPr>
                <a:defRPr/>
              </a:pPr>
              <a:t>‹#›</a:t>
            </a:fld>
            <a:endParaRPr lang="en-US"/>
          </a:p>
        </p:txBody>
      </p:sp>
    </p:spTree>
    <p:extLst>
      <p:ext uri="{BB962C8B-B14F-4D97-AF65-F5344CB8AC3E}">
        <p14:creationId xmlns:p14="http://schemas.microsoft.com/office/powerpoint/2010/main" val="4173680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D3254352-E195-4082-A6CD-561CFA657923}" type="slidenum">
              <a:rPr lang="en-US"/>
              <a:pPr>
                <a:defRPr/>
              </a:pPr>
              <a:t>‹#›</a:t>
            </a:fld>
            <a:endParaRPr lang="en-US"/>
          </a:p>
        </p:txBody>
      </p:sp>
    </p:spTree>
    <p:extLst>
      <p:ext uri="{BB962C8B-B14F-4D97-AF65-F5344CB8AC3E}">
        <p14:creationId xmlns:p14="http://schemas.microsoft.com/office/powerpoint/2010/main" val="3597035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5425" cy="4519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5425" cy="4519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BF73FB91-E4DB-4F60-AEED-DD3FE933AEB7}" type="slidenum">
              <a:rPr lang="en-US"/>
              <a:pPr>
                <a:defRPr/>
              </a:pPr>
              <a:t>‹#›</a:t>
            </a:fld>
            <a:endParaRPr lang="en-US"/>
          </a:p>
        </p:txBody>
      </p:sp>
    </p:spTree>
    <p:extLst>
      <p:ext uri="{BB962C8B-B14F-4D97-AF65-F5344CB8AC3E}">
        <p14:creationId xmlns:p14="http://schemas.microsoft.com/office/powerpoint/2010/main" val="1981890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FEB49679-242F-44F7-9E26-64688132AC58}" type="slidenum">
              <a:rPr lang="en-US"/>
              <a:pPr>
                <a:defRPr/>
              </a:pPr>
              <a:t>‹#›</a:t>
            </a:fld>
            <a:endParaRPr lang="en-US"/>
          </a:p>
        </p:txBody>
      </p:sp>
    </p:spTree>
    <p:extLst>
      <p:ext uri="{BB962C8B-B14F-4D97-AF65-F5344CB8AC3E}">
        <p14:creationId xmlns:p14="http://schemas.microsoft.com/office/powerpoint/2010/main" val="1736211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341E91DA-1C29-4348-BF86-96142FE7C10E}" type="slidenum">
              <a:rPr lang="en-US"/>
              <a:pPr>
                <a:defRPr/>
              </a:pPr>
              <a:t>‹#›</a:t>
            </a:fld>
            <a:endParaRPr lang="en-US"/>
          </a:p>
        </p:txBody>
      </p:sp>
    </p:spTree>
    <p:extLst>
      <p:ext uri="{BB962C8B-B14F-4D97-AF65-F5344CB8AC3E}">
        <p14:creationId xmlns:p14="http://schemas.microsoft.com/office/powerpoint/2010/main" val="1754900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F1FC5430-CE18-40C1-8615-0158D62370C4}" type="slidenum">
              <a:rPr lang="en-US"/>
              <a:pPr>
                <a:defRPr/>
              </a:pPr>
              <a:t>‹#›</a:t>
            </a:fld>
            <a:endParaRPr lang="en-US"/>
          </a:p>
        </p:txBody>
      </p:sp>
    </p:spTree>
    <p:extLst>
      <p:ext uri="{BB962C8B-B14F-4D97-AF65-F5344CB8AC3E}">
        <p14:creationId xmlns:p14="http://schemas.microsoft.com/office/powerpoint/2010/main" val="1731342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750B2523-49A8-449F-B084-9592B4AAC693}" type="slidenum">
              <a:rPr lang="en-US"/>
              <a:pPr>
                <a:defRPr/>
              </a:pPr>
              <a:t>‹#›</a:t>
            </a:fld>
            <a:endParaRPr lang="en-US"/>
          </a:p>
        </p:txBody>
      </p:sp>
    </p:spTree>
    <p:extLst>
      <p:ext uri="{BB962C8B-B14F-4D97-AF65-F5344CB8AC3E}">
        <p14:creationId xmlns:p14="http://schemas.microsoft.com/office/powerpoint/2010/main" val="252801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49C53A63-3376-440D-BC80-8D7CFB760ADB}" type="slidenum">
              <a:rPr lang="en-US"/>
              <a:pPr>
                <a:defRPr/>
              </a:pPr>
              <a:t>‹#›</a:t>
            </a:fld>
            <a:endParaRPr lang="en-US"/>
          </a:p>
        </p:txBody>
      </p:sp>
    </p:spTree>
    <p:extLst>
      <p:ext uri="{BB962C8B-B14F-4D97-AF65-F5344CB8AC3E}">
        <p14:creationId xmlns:p14="http://schemas.microsoft.com/office/powerpoint/2010/main" val="3696492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7200" y="274638"/>
            <a:ext cx="8223250" cy="113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1027" name="Rectangle 2"/>
          <p:cNvSpPr>
            <a:spLocks noGrp="1" noChangeArrowheads="1"/>
          </p:cNvSpPr>
          <p:nvPr>
            <p:ph type="body" idx="1"/>
          </p:nvPr>
        </p:nvSpPr>
        <p:spPr bwMode="auto">
          <a:xfrm>
            <a:off x="457200" y="1600200"/>
            <a:ext cx="8223250" cy="4519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7488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 name="Rectangle 3"/>
          <p:cNvSpPr>
            <a:spLocks noGrp="1" noChangeArrowheads="1"/>
          </p:cNvSpPr>
          <p:nvPr>
            <p:ph type="dt"/>
          </p:nvPr>
        </p:nvSpPr>
        <p:spPr bwMode="auto">
          <a:xfrm>
            <a:off x="457200" y="6245225"/>
            <a:ext cx="2127250" cy="4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smtClean="0">
                <a:solidFill>
                  <a:srgbClr val="000000"/>
                </a:solidFill>
                <a:latin typeface="Arial" pitchFamily="34" charset="0"/>
              </a:defRPr>
            </a:lvl1pPr>
          </a:lstStyle>
          <a:p>
            <a:pPr>
              <a:defRPr/>
            </a:pPr>
            <a:endParaRPr lang="en-US"/>
          </a:p>
        </p:txBody>
      </p:sp>
      <p:sp>
        <p:nvSpPr>
          <p:cNvPr id="1028" name="Rectangle 4"/>
          <p:cNvSpPr>
            <a:spLocks noGrp="1" noChangeArrowheads="1"/>
          </p:cNvSpPr>
          <p:nvPr>
            <p:ph type="ftr"/>
          </p:nvPr>
        </p:nvSpPr>
        <p:spPr bwMode="auto">
          <a:xfrm>
            <a:off x="3124200" y="6245225"/>
            <a:ext cx="2889250" cy="4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smtClean="0">
                <a:solidFill>
                  <a:srgbClr val="000000"/>
                </a:solidFill>
                <a:latin typeface="Arial" pitchFamily="34" charset="0"/>
              </a:defRPr>
            </a:lvl1pPr>
          </a:lstStyle>
          <a:p>
            <a:pPr>
              <a:defRPr/>
            </a:pPr>
            <a:endParaRPr lang="en-US"/>
          </a:p>
        </p:txBody>
      </p:sp>
      <p:sp>
        <p:nvSpPr>
          <p:cNvPr id="1029" name="Rectangle 5"/>
          <p:cNvSpPr>
            <a:spLocks noGrp="1" noChangeArrowheads="1"/>
          </p:cNvSpPr>
          <p:nvPr>
            <p:ph type="sldNum"/>
          </p:nvPr>
        </p:nvSpPr>
        <p:spPr bwMode="auto">
          <a:xfrm>
            <a:off x="6553200" y="6245225"/>
            <a:ext cx="2127250" cy="4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smtClean="0">
                <a:solidFill>
                  <a:srgbClr val="000000"/>
                </a:solidFill>
                <a:latin typeface="Arial" pitchFamily="34" charset="0"/>
              </a:defRPr>
            </a:lvl1pPr>
          </a:lstStyle>
          <a:p>
            <a:pPr>
              <a:defRPr/>
            </a:pPr>
            <a:fld id="{4E51D518-4892-49DD-93FE-43BB07C4A2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lnSpc>
          <a:spcPct val="93000"/>
        </a:lnSpc>
        <a:spcBef>
          <a:spcPct val="0"/>
        </a:spcBef>
        <a:spcAft>
          <a:spcPct val="0"/>
        </a:spcAft>
        <a:buClr>
          <a:srgbClr val="000000"/>
        </a:buClr>
        <a:buSzPct val="100000"/>
        <a:buFont typeface="Times New Roman" pitchFamily="18" charset="0"/>
        <a:defRPr sz="3600">
          <a:solidFill>
            <a:srgbClr val="000000"/>
          </a:solidFill>
          <a:latin typeface="+mj-lt"/>
          <a:ea typeface="+mj-ea"/>
          <a:cs typeface="+mj-cs"/>
        </a:defRPr>
      </a:lvl1pPr>
      <a:lvl2pPr algn="ctr" defTabSz="457200" rtl="0" eaLnBrk="0" fontAlgn="base" hangingPunct="0">
        <a:lnSpc>
          <a:spcPct val="93000"/>
        </a:lnSpc>
        <a:spcBef>
          <a:spcPct val="0"/>
        </a:spcBef>
        <a:spcAft>
          <a:spcPct val="0"/>
        </a:spcAft>
        <a:buClr>
          <a:srgbClr val="000000"/>
        </a:buClr>
        <a:buSzPct val="100000"/>
        <a:buFont typeface="Times New Roman" pitchFamily="18" charset="0"/>
        <a:defRPr sz="3600">
          <a:solidFill>
            <a:srgbClr val="000000"/>
          </a:solidFill>
          <a:latin typeface="Georgia" pitchFamily="18" charset="0"/>
        </a:defRPr>
      </a:lvl2pPr>
      <a:lvl3pPr algn="ctr" defTabSz="457200" rtl="0" eaLnBrk="0" fontAlgn="base" hangingPunct="0">
        <a:lnSpc>
          <a:spcPct val="93000"/>
        </a:lnSpc>
        <a:spcBef>
          <a:spcPct val="0"/>
        </a:spcBef>
        <a:spcAft>
          <a:spcPct val="0"/>
        </a:spcAft>
        <a:buClr>
          <a:srgbClr val="000000"/>
        </a:buClr>
        <a:buSzPct val="100000"/>
        <a:buFont typeface="Times New Roman" pitchFamily="18" charset="0"/>
        <a:defRPr sz="3600">
          <a:solidFill>
            <a:srgbClr val="000000"/>
          </a:solidFill>
          <a:latin typeface="Georgia" pitchFamily="18" charset="0"/>
        </a:defRPr>
      </a:lvl3pPr>
      <a:lvl4pPr algn="ctr" defTabSz="457200" rtl="0" eaLnBrk="0" fontAlgn="base" hangingPunct="0">
        <a:lnSpc>
          <a:spcPct val="93000"/>
        </a:lnSpc>
        <a:spcBef>
          <a:spcPct val="0"/>
        </a:spcBef>
        <a:spcAft>
          <a:spcPct val="0"/>
        </a:spcAft>
        <a:buClr>
          <a:srgbClr val="000000"/>
        </a:buClr>
        <a:buSzPct val="100000"/>
        <a:buFont typeface="Times New Roman" pitchFamily="18" charset="0"/>
        <a:defRPr sz="3600">
          <a:solidFill>
            <a:srgbClr val="000000"/>
          </a:solidFill>
          <a:latin typeface="Georgia" pitchFamily="18" charset="0"/>
        </a:defRPr>
      </a:lvl4pPr>
      <a:lvl5pPr algn="ctr" defTabSz="457200" rtl="0" eaLnBrk="0" fontAlgn="base" hangingPunct="0">
        <a:lnSpc>
          <a:spcPct val="93000"/>
        </a:lnSpc>
        <a:spcBef>
          <a:spcPct val="0"/>
        </a:spcBef>
        <a:spcAft>
          <a:spcPct val="0"/>
        </a:spcAft>
        <a:buClr>
          <a:srgbClr val="000000"/>
        </a:buClr>
        <a:buSzPct val="100000"/>
        <a:buFont typeface="Times New Roman" pitchFamily="18" charset="0"/>
        <a:defRPr sz="3600">
          <a:solidFill>
            <a:srgbClr val="000000"/>
          </a:solidFill>
          <a:latin typeface="Georgia" pitchFamily="18" charset="0"/>
        </a:defRPr>
      </a:lvl5pPr>
      <a:lvl6pPr marL="2514600" indent="-228600" algn="ctr" defTabSz="457200" rtl="0" fontAlgn="base">
        <a:lnSpc>
          <a:spcPct val="93000"/>
        </a:lnSpc>
        <a:spcBef>
          <a:spcPct val="0"/>
        </a:spcBef>
        <a:spcAft>
          <a:spcPct val="0"/>
        </a:spcAft>
        <a:buClr>
          <a:srgbClr val="000000"/>
        </a:buClr>
        <a:buSzPct val="100000"/>
        <a:buFont typeface="Times New Roman" pitchFamily="18" charset="0"/>
        <a:defRPr sz="4400">
          <a:solidFill>
            <a:srgbClr val="000000"/>
          </a:solidFill>
          <a:latin typeface="Arial" pitchFamily="34" charset="0"/>
        </a:defRPr>
      </a:lvl6pPr>
      <a:lvl7pPr marL="2971800" indent="-228600" algn="ctr" defTabSz="457200" rtl="0" fontAlgn="base">
        <a:lnSpc>
          <a:spcPct val="93000"/>
        </a:lnSpc>
        <a:spcBef>
          <a:spcPct val="0"/>
        </a:spcBef>
        <a:spcAft>
          <a:spcPct val="0"/>
        </a:spcAft>
        <a:buClr>
          <a:srgbClr val="000000"/>
        </a:buClr>
        <a:buSzPct val="100000"/>
        <a:buFont typeface="Times New Roman" pitchFamily="18" charset="0"/>
        <a:defRPr sz="4400">
          <a:solidFill>
            <a:srgbClr val="000000"/>
          </a:solidFill>
          <a:latin typeface="Arial" pitchFamily="34" charset="0"/>
        </a:defRPr>
      </a:lvl7pPr>
      <a:lvl8pPr marL="3429000" indent="-228600" algn="ctr" defTabSz="457200" rtl="0" fontAlgn="base">
        <a:lnSpc>
          <a:spcPct val="93000"/>
        </a:lnSpc>
        <a:spcBef>
          <a:spcPct val="0"/>
        </a:spcBef>
        <a:spcAft>
          <a:spcPct val="0"/>
        </a:spcAft>
        <a:buClr>
          <a:srgbClr val="000000"/>
        </a:buClr>
        <a:buSzPct val="100000"/>
        <a:buFont typeface="Times New Roman" pitchFamily="18" charset="0"/>
        <a:defRPr sz="4400">
          <a:solidFill>
            <a:srgbClr val="000000"/>
          </a:solidFill>
          <a:latin typeface="Arial" pitchFamily="34" charset="0"/>
        </a:defRPr>
      </a:lvl8pPr>
      <a:lvl9pPr marL="3886200" indent="-228600" algn="ctr" defTabSz="457200" rtl="0" fontAlgn="base">
        <a:lnSpc>
          <a:spcPct val="93000"/>
        </a:lnSpc>
        <a:spcBef>
          <a:spcPct val="0"/>
        </a:spcBef>
        <a:spcAft>
          <a:spcPct val="0"/>
        </a:spcAft>
        <a:buClr>
          <a:srgbClr val="000000"/>
        </a:buClr>
        <a:buSzPct val="100000"/>
        <a:buFont typeface="Times New Roman" pitchFamily="18" charset="0"/>
        <a:defRPr sz="4400">
          <a:solidFill>
            <a:srgbClr val="000000"/>
          </a:solidFill>
          <a:latin typeface="Arial" pitchFamily="34" charset="0"/>
        </a:defRPr>
      </a:lvl9pPr>
    </p:titleStyle>
    <p:bodyStyle>
      <a:lvl1pPr marL="342900" indent="-342900" algn="l" defTabSz="457200" rtl="0" eaLnBrk="0" fontAlgn="base" hangingPunct="0">
        <a:lnSpc>
          <a:spcPct val="93000"/>
        </a:lnSpc>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57200" rtl="0" eaLnBrk="0" fontAlgn="base" hangingPunct="0">
        <a:lnSpc>
          <a:spcPct val="93000"/>
        </a:lnSpc>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57200" rtl="0" eaLnBrk="0" fontAlgn="base" hangingPunct="0">
        <a:lnSpc>
          <a:spcPct val="93000"/>
        </a:lnSpc>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57200" rtl="0" eaLnBrk="0" fontAlgn="base" hangingPunct="0">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4pPr>
      <a:lvl5pPr marL="2057400" indent="-228600" algn="l" defTabSz="457200" rtl="0" eaLnBrk="0" fontAlgn="base" hangingPunct="0">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5pPr>
      <a:lvl6pPr marL="2514600" indent="-228600" algn="l" defTabSz="457200" rtl="0" fontAlgn="base">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6pPr>
      <a:lvl7pPr marL="2971800" indent="-228600" algn="l" defTabSz="457200" rtl="0" fontAlgn="base">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7pPr>
      <a:lvl8pPr marL="3429000" indent="-228600" algn="l" defTabSz="457200" rtl="0" fontAlgn="base">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8pPr>
      <a:lvl9pPr marL="3886200" indent="-228600" algn="l" defTabSz="457200" rtl="0" fontAlgn="base">
        <a:lnSpc>
          <a:spcPct val="93000"/>
        </a:lnSpc>
        <a:spcBef>
          <a:spcPts val="500"/>
        </a:spcBef>
        <a:spcAft>
          <a:spcPct val="0"/>
        </a:spcAft>
        <a:buClr>
          <a:srgbClr val="000000"/>
        </a:buClr>
        <a:buSzPct val="100000"/>
        <a:buFont typeface="Times New Roman" pitchFamily="18" charset="0"/>
        <a:defRPr>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www.sciencedirect.com/science?_ob=IssueURL&amp;_tockey=#TOC#5140#2004#999699997#481807#FLA#display#Volume_30,_Issue_2,_Pages_81-149_(February_2004)#tagged#Volume#first=30#Issue#first=2#Pages#first=81#last=149#date#(February_2004)#&amp;_auth=y&amp;view=c&amp;_acct=C000012078&amp;_version=1&amp;_urlVersion=0&amp;_userid=145269&amp;md5=a499988d3318fca5a6e054b14846d8a1" TargetMode="External"/><Relationship Id="rId5" Type="http://schemas.openxmlformats.org/officeDocument/2006/relationships/hyperlink" Target="http://www.sciencedirect.com/science?_ob=JournalURL&amp;_cdi=5140&amp;_auth=y&amp;_acct=C000012078&amp;_version=1&amp;_urlVersion=0&amp;_userid=145269&amp;md5=4619f7e392dac3e56d60d8d55d621f2b" TargetMode="Externa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41.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notesSlide" Target="../notesSlides/notesSlide41.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5.png"/><Relationship Id="rId11" Type="http://schemas.openxmlformats.org/officeDocument/2006/relationships/image" Target="../media/image44.wmf"/><Relationship Id="rId5" Type="http://schemas.openxmlformats.org/officeDocument/2006/relationships/image" Target="../media/image42.wmf"/><Relationship Id="rId10" Type="http://schemas.openxmlformats.org/officeDocument/2006/relationships/oleObject" Target="../embeddings/oleObject4.bin"/><Relationship Id="rId4" Type="http://schemas.openxmlformats.org/officeDocument/2006/relationships/oleObject" Target="../embeddings/oleObject2.bin"/><Relationship Id="rId9"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50.jpe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45.xml"/><Relationship Id="rId1" Type="http://schemas.openxmlformats.org/officeDocument/2006/relationships/slideLayout" Target="../slideLayouts/slideLayout6.xml"/><Relationship Id="rId5" Type="http://schemas.openxmlformats.org/officeDocument/2006/relationships/image" Target="../media/image52.png"/><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55.png"/><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55.png"/><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image" Target="../media/image65.jpeg"/></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Diffusion Tensor Imaging</a:t>
            </a:r>
          </a:p>
        </p:txBody>
      </p:sp>
      <p:sp>
        <p:nvSpPr>
          <p:cNvPr id="2051" name="Text Box 2"/>
          <p:cNvSpPr txBox="1">
            <a:spLocks noChangeArrowheads="1"/>
          </p:cNvSpPr>
          <p:nvPr/>
        </p:nvSpPr>
        <p:spPr bwMode="auto">
          <a:xfrm>
            <a:off x="1143000" y="1981200"/>
            <a:ext cx="6781800" cy="323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buFont typeface="Times New Roman" pitchFamily="18" charset="0"/>
              <a:buChar char="•"/>
            </a:pPr>
            <a:r>
              <a:rPr lang="en-US" sz="3600">
                <a:solidFill>
                  <a:srgbClr val="000000"/>
                </a:solidFill>
                <a:latin typeface="Times New Roman" pitchFamily="18" charset="0"/>
              </a:rPr>
              <a:t> White matter measurements</a:t>
            </a:r>
          </a:p>
          <a:p>
            <a:pPr eaLnBrk="1" hangingPunct="1">
              <a:lnSpc>
                <a:spcPct val="120000"/>
              </a:lnSpc>
              <a:buFont typeface="Times New Roman" pitchFamily="18" charset="0"/>
              <a:buChar char="•"/>
            </a:pPr>
            <a:r>
              <a:rPr lang="en-US" sz="3600">
                <a:solidFill>
                  <a:srgbClr val="000000"/>
                </a:solidFill>
                <a:latin typeface="Times New Roman" pitchFamily="18" charset="0"/>
              </a:rPr>
              <a:t> Diffusion weighted imaging</a:t>
            </a:r>
          </a:p>
          <a:p>
            <a:pPr eaLnBrk="1" hangingPunct="1">
              <a:lnSpc>
                <a:spcPct val="120000"/>
              </a:lnSpc>
              <a:buFont typeface="Times New Roman" pitchFamily="18" charset="0"/>
              <a:buChar char="•"/>
            </a:pPr>
            <a:r>
              <a:rPr lang="en-US" sz="3600">
                <a:solidFill>
                  <a:srgbClr val="000000"/>
                </a:solidFill>
                <a:latin typeface="Times New Roman" pitchFamily="18" charset="0"/>
              </a:rPr>
              <a:t> Tractography</a:t>
            </a:r>
          </a:p>
          <a:p>
            <a:pPr eaLnBrk="1" hangingPunct="1">
              <a:lnSpc>
                <a:spcPct val="120000"/>
              </a:lnSpc>
              <a:buFont typeface="Times New Roman" pitchFamily="18" charset="0"/>
              <a:buChar char="•"/>
            </a:pPr>
            <a:r>
              <a:rPr lang="en-US" sz="3600">
                <a:solidFill>
                  <a:srgbClr val="000000"/>
                </a:solidFill>
                <a:latin typeface="Times New Roman" pitchFamily="18" charset="0"/>
              </a:rPr>
              <a:t> Statistics</a:t>
            </a:r>
          </a:p>
          <a:p>
            <a:pPr eaLnBrk="1" hangingPunct="1">
              <a:lnSpc>
                <a:spcPct val="120000"/>
              </a:lnSpc>
              <a:buFont typeface="Times New Roman" pitchFamily="18" charset="0"/>
              <a:buChar char="•"/>
            </a:pPr>
            <a:r>
              <a:rPr lang="en-US" sz="3600">
                <a:solidFill>
                  <a:srgbClr val="000000"/>
                </a:solidFill>
                <a:latin typeface="Times New Roman" pitchFamily="18" charset="0"/>
              </a:rPr>
              <a:t> Tests of the validity and examples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White matter development</a:t>
            </a:r>
          </a:p>
        </p:txBody>
      </p:sp>
      <p:pic>
        <p:nvPicPr>
          <p:cNvPr id="1126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295400"/>
            <a:ext cx="3581400" cy="685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1268" name="Group 3"/>
          <p:cNvGrpSpPr>
            <a:grpSpLocks/>
          </p:cNvGrpSpPr>
          <p:nvPr/>
        </p:nvGrpSpPr>
        <p:grpSpPr bwMode="auto">
          <a:xfrm>
            <a:off x="990600" y="1943100"/>
            <a:ext cx="6323013" cy="4530725"/>
            <a:chOff x="624" y="1224"/>
            <a:chExt cx="3983" cy="2854"/>
          </a:xfrm>
        </p:grpSpPr>
        <p:pic>
          <p:nvPicPr>
            <p:cNvPr id="112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1224"/>
              <a:ext cx="3984" cy="266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73" name="Text Box 5"/>
            <p:cNvSpPr txBox="1">
              <a:spLocks noChangeArrowheads="1"/>
            </p:cNvSpPr>
            <p:nvPr/>
          </p:nvSpPr>
          <p:spPr bwMode="auto">
            <a:xfrm>
              <a:off x="2257" y="3792"/>
              <a:ext cx="1015"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nSpc>
                  <a:spcPct val="93000"/>
                </a:lnSpc>
              </a:pPr>
              <a:r>
                <a:rPr lang="en-US" sz="2400">
                  <a:solidFill>
                    <a:srgbClr val="000000"/>
                  </a:solidFill>
                  <a:latin typeface="Times New Roman" pitchFamily="18" charset="0"/>
                </a:rPr>
                <a:t>Age (years)</a:t>
              </a:r>
            </a:p>
          </p:txBody>
        </p:sp>
      </p:grpSp>
      <p:sp>
        <p:nvSpPr>
          <p:cNvPr id="11269" name="Line 6"/>
          <p:cNvSpPr>
            <a:spLocks noChangeShapeType="1"/>
          </p:cNvSpPr>
          <p:nvPr/>
        </p:nvSpPr>
        <p:spPr bwMode="auto">
          <a:xfrm flipH="1">
            <a:off x="1746250" y="3886200"/>
            <a:ext cx="5803900" cy="1588"/>
          </a:xfrm>
          <a:prstGeom prst="line">
            <a:avLst/>
          </a:prstGeom>
          <a:noFill/>
          <a:ln w="9360">
            <a:solidFill>
              <a:srgbClr val="000000"/>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270" name="AutoShape 7"/>
          <p:cNvSpPr>
            <a:spLocks noChangeArrowheads="1"/>
          </p:cNvSpPr>
          <p:nvPr/>
        </p:nvSpPr>
        <p:spPr bwMode="auto">
          <a:xfrm rot="3660000">
            <a:off x="3352800" y="3043238"/>
            <a:ext cx="685800" cy="228600"/>
          </a:xfrm>
          <a:prstGeom prst="rightArrow">
            <a:avLst>
              <a:gd name="adj1" fmla="val 50000"/>
              <a:gd name="adj2" fmla="val 7500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271" name="Text Box 8"/>
          <p:cNvSpPr txBox="1">
            <a:spLocks noChangeArrowheads="1"/>
          </p:cNvSpPr>
          <p:nvPr/>
        </p:nvSpPr>
        <p:spPr bwMode="auto">
          <a:xfrm>
            <a:off x="2514600" y="1524000"/>
            <a:ext cx="1616075" cy="149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192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5000"/>
              </a:lnSpc>
            </a:pPr>
            <a:r>
              <a:rPr lang="en-US" sz="2400">
                <a:solidFill>
                  <a:srgbClr val="000000"/>
                </a:solidFill>
              </a:rPr>
              <a:t>Overall volume set around 12-15</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a:xfrm>
            <a:off x="381000" y="211138"/>
            <a:ext cx="8382000" cy="1293812"/>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Diffusing Water Probes</a:t>
            </a:r>
            <a:br>
              <a:rPr lang="en-GB" smtClean="0"/>
            </a:br>
            <a:r>
              <a:rPr lang="en-GB" smtClean="0"/>
              <a:t>Microscopic Tissue Structure</a:t>
            </a:r>
          </a:p>
        </p:txBody>
      </p:sp>
      <p:sp>
        <p:nvSpPr>
          <p:cNvPr id="12291" name="Rectangle 2"/>
          <p:cNvSpPr>
            <a:spLocks noGrp="1" noChangeArrowheads="1"/>
          </p:cNvSpPr>
          <p:nvPr>
            <p:ph type="body" idx="1"/>
          </p:nvPr>
        </p:nvSpPr>
        <p:spPr>
          <a:xfrm>
            <a:off x="457200" y="1820863"/>
            <a:ext cx="8329613" cy="4656137"/>
          </a:xfrm>
        </p:spPr>
        <p:txBody>
          <a:bodyPr lIns="0" tIns="28080" rIns="0" bIns="0"/>
          <a:lstStyle/>
          <a:p>
            <a:pPr marL="334963" indent="-33496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Tissue structures affect diffusion</a:t>
            </a:r>
          </a:p>
          <a:p>
            <a:pPr marL="334963" indent="-334963" eaLnBrk="1" hangingPunct="1">
              <a:lnSpc>
                <a:spcPct val="123000"/>
              </a:lnSpc>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MR diffusion measures depend on microscopic structure within voxel</a:t>
            </a:r>
          </a:p>
          <a:p>
            <a:pPr marL="334963" indent="-33496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Diffusion through white matter probes:</a:t>
            </a:r>
          </a:p>
          <a:p>
            <a:pPr marL="735013" lvl="1" indent="-27781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density of axons</a:t>
            </a:r>
          </a:p>
          <a:p>
            <a:pPr marL="735013" lvl="1" indent="-27781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degree of myelination</a:t>
            </a:r>
          </a:p>
          <a:p>
            <a:pPr marL="735013" lvl="1" indent="-27781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average fiber diameter </a:t>
            </a:r>
          </a:p>
          <a:p>
            <a:pPr marL="735013" lvl="1" indent="-277813"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directional similarity of axons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457200"/>
            <a:ext cx="8531225" cy="6399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5" name="Rectangle 2"/>
          <p:cNvSpPr>
            <a:spLocks noGrp="1" noChangeArrowheads="1"/>
          </p:cNvSpPr>
          <p:nvPr>
            <p:ph type="title"/>
          </p:nvPr>
        </p:nvSpPr>
        <p:spPr>
          <a:xfrm>
            <a:off x="0" y="0"/>
            <a:ext cx="9144000" cy="685800"/>
          </a:xfrm>
          <a:solidFill>
            <a:srgbClr val="EDB1DC"/>
          </a:solidFill>
        </p:spPr>
        <p:txBody>
          <a:bodyPr tIns="6084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smtClean="0"/>
              <a:t>5.17  Diffusion. Over time, molecules within gases or liquids will move freely through the medium.</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457200"/>
            <a:ext cx="8531225" cy="6399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39" name="Rectangle 2"/>
          <p:cNvSpPr>
            <a:spLocks noGrp="1" noChangeArrowheads="1"/>
          </p:cNvSpPr>
          <p:nvPr>
            <p:ph type="title"/>
          </p:nvPr>
        </p:nvSpPr>
        <p:spPr>
          <a:xfrm>
            <a:off x="0" y="0"/>
            <a:ext cx="9144000" cy="639763"/>
          </a:xfrm>
          <a:solidFill>
            <a:srgbClr val="EDB1DC"/>
          </a:solidFill>
        </p:spPr>
        <p:txBody>
          <a:bodyPr tIns="6804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800" smtClean="0"/>
              <a:t>5.18  Isotropic and anisotropic diffusion.</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Bloch-Torrey Equations</a:t>
            </a:r>
          </a:p>
        </p:txBody>
      </p:sp>
      <p:sp>
        <p:nvSpPr>
          <p:cNvPr id="15363" name="Text Box 2"/>
          <p:cNvSpPr txBox="1">
            <a:spLocks noChangeArrowheads="1"/>
          </p:cNvSpPr>
          <p:nvPr/>
        </p:nvSpPr>
        <p:spPr bwMode="auto">
          <a:xfrm>
            <a:off x="6965950" y="6491288"/>
            <a:ext cx="2154238"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Alexander Hopf</a:t>
            </a:r>
          </a:p>
        </p:txBody>
      </p:sp>
      <p:pic>
        <p:nvPicPr>
          <p:cNvPr id="1536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r="27509"/>
          <a:stretch>
            <a:fillRect/>
          </a:stretch>
        </p:blipFill>
        <p:spPr bwMode="auto">
          <a:xfrm>
            <a:off x="838200" y="1295400"/>
            <a:ext cx="5413375" cy="4806950"/>
          </a:xfrm>
          <a:prstGeom prst="rect">
            <a:avLst/>
          </a:prstGeom>
          <a:noFill/>
          <a:ln>
            <a:noFill/>
          </a:ln>
          <a:effectLst/>
          <a:extLst>
            <a:ext uri="{909E8E84-426E-40DD-AFC4-6F175D3DCCD1}">
              <a14:hiddenFill xmlns:a14="http://schemas.microsoft.com/office/drawing/2010/main">
                <a:blipFill dpi="0" rotWithShape="0">
                  <a:blip/>
                  <a:srcRect r="2750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Bloch-Torrey Equations</a:t>
            </a:r>
          </a:p>
        </p:txBody>
      </p:sp>
      <p:sp>
        <p:nvSpPr>
          <p:cNvPr id="16387" name="Text Box 2"/>
          <p:cNvSpPr txBox="1">
            <a:spLocks noChangeArrowheads="1"/>
          </p:cNvSpPr>
          <p:nvPr/>
        </p:nvSpPr>
        <p:spPr bwMode="auto">
          <a:xfrm>
            <a:off x="6965950" y="6491288"/>
            <a:ext cx="2154238"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Alexander Hopf</a:t>
            </a:r>
          </a:p>
        </p:txBody>
      </p:sp>
      <p:pic>
        <p:nvPicPr>
          <p:cNvPr id="1638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295400"/>
            <a:ext cx="7467600" cy="4806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Diffusion coefficient</a:t>
            </a:r>
          </a:p>
        </p:txBody>
      </p:sp>
      <p:pic>
        <p:nvPicPr>
          <p:cNvPr id="174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590800"/>
            <a:ext cx="5257800" cy="2582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2" name="Line 3"/>
          <p:cNvSpPr>
            <a:spLocks noChangeShapeType="1"/>
          </p:cNvSpPr>
          <p:nvPr/>
        </p:nvSpPr>
        <p:spPr bwMode="auto">
          <a:xfrm flipH="1">
            <a:off x="4816475" y="2241550"/>
            <a:ext cx="365125" cy="6096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7413" name="Text Box 4"/>
          <p:cNvSpPr txBox="1">
            <a:spLocks noChangeArrowheads="1"/>
          </p:cNvSpPr>
          <p:nvPr/>
        </p:nvSpPr>
        <p:spPr bwMode="auto">
          <a:xfrm>
            <a:off x="6019800" y="2674938"/>
            <a:ext cx="2971800" cy="417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spcBef>
                <a:spcPts val="1125"/>
              </a:spcBef>
            </a:pPr>
            <a:r>
              <a:rPr lang="en-US" sz="2400">
                <a:solidFill>
                  <a:srgbClr val="000000"/>
                </a:solidFill>
                <a:latin typeface="Times New Roman" pitchFamily="18" charset="0"/>
              </a:rPr>
              <a:t>Magnetization depends on diffusion.  This is beyond the stuff I taught earlier (Bloch equations). </a:t>
            </a:r>
          </a:p>
          <a:p>
            <a:pPr eaLnBrk="1" hangingPunct="1">
              <a:lnSpc>
                <a:spcPct val="93000"/>
              </a:lnSpc>
              <a:spcBef>
                <a:spcPts val="1125"/>
              </a:spcBef>
            </a:pPr>
            <a:r>
              <a:rPr lang="en-US" sz="2400">
                <a:solidFill>
                  <a:srgbClr val="000000"/>
                </a:solidFill>
                <a:latin typeface="Times New Roman" pitchFamily="18" charset="0"/>
              </a:rPr>
              <a:t>When we add diffusion, it is called Bloch-Torry.</a:t>
            </a:r>
          </a:p>
          <a:p>
            <a:pPr eaLnBrk="1" hangingPunct="1">
              <a:lnSpc>
                <a:spcPct val="93000"/>
              </a:lnSpc>
              <a:spcBef>
                <a:spcPts val="1125"/>
              </a:spcBef>
            </a:pPr>
            <a:r>
              <a:rPr lang="en-US" sz="2400">
                <a:solidFill>
                  <a:srgbClr val="000000"/>
                </a:solidFill>
                <a:latin typeface="Times New Roman" pitchFamily="18" charset="0"/>
              </a:rPr>
              <a:t>It turns out that diffusion disturbs the T2 images</a:t>
            </a:r>
          </a:p>
        </p:txBody>
      </p:sp>
      <p:sp>
        <p:nvSpPr>
          <p:cNvPr id="17414" name="Text Box 5"/>
          <p:cNvSpPr txBox="1">
            <a:spLocks noChangeArrowheads="1"/>
          </p:cNvSpPr>
          <p:nvPr/>
        </p:nvSpPr>
        <p:spPr bwMode="auto">
          <a:xfrm>
            <a:off x="4716463" y="1843088"/>
            <a:ext cx="2727325"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Diffusion coefficient</a:t>
            </a:r>
          </a:p>
        </p:txBody>
      </p:sp>
      <p:sp>
        <p:nvSpPr>
          <p:cNvPr id="17415" name="Text Box 6"/>
          <p:cNvSpPr txBox="1">
            <a:spLocks noChangeArrowheads="1"/>
          </p:cNvSpPr>
          <p:nvPr/>
        </p:nvSpPr>
        <p:spPr bwMode="auto">
          <a:xfrm>
            <a:off x="2895600" y="1524000"/>
            <a:ext cx="1524000" cy="1135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Sequence-dependent constant</a:t>
            </a:r>
          </a:p>
        </p:txBody>
      </p:sp>
      <p:sp>
        <p:nvSpPr>
          <p:cNvPr id="17416" name="Line 7"/>
          <p:cNvSpPr>
            <a:spLocks noChangeShapeType="1"/>
          </p:cNvSpPr>
          <p:nvPr/>
        </p:nvSpPr>
        <p:spPr bwMode="auto">
          <a:xfrm>
            <a:off x="4191000" y="2209800"/>
            <a:ext cx="257175" cy="609600"/>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531813" y="336550"/>
            <a:ext cx="8094662" cy="1008063"/>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Stejskal-Tanner Equation (NMR)</a:t>
            </a:r>
            <a:r>
              <a:rPr lang="ar-SA" smtClean="0">
                <a:cs typeface="Arial" pitchFamily="34" charset="0"/>
              </a:rPr>
              <a:t>‏</a:t>
            </a:r>
            <a:endParaRPr lang="en-GB" smtClean="0"/>
          </a:p>
        </p:txBody>
      </p:sp>
      <p:pic>
        <p:nvPicPr>
          <p:cNvPr id="184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8" y="1638300"/>
            <a:ext cx="8985250" cy="4152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6" name="Text Box 3"/>
          <p:cNvSpPr txBox="1">
            <a:spLocks noChangeArrowheads="1"/>
          </p:cNvSpPr>
          <p:nvPr/>
        </p:nvSpPr>
        <p:spPr bwMode="auto">
          <a:xfrm>
            <a:off x="1450975" y="5927725"/>
            <a:ext cx="6013450"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720" tIns="245520" rIns="81720" bIns="4068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a:lnSpc>
                <a:spcPct val="69000"/>
              </a:lnSpc>
            </a:pPr>
            <a:r>
              <a:rPr lang="en-GB" sz="2900">
                <a:solidFill>
                  <a:srgbClr val="000000"/>
                </a:solidFill>
                <a:latin typeface="Times New Roman" pitchFamily="18" charset="0"/>
                <a:cs typeface="Tahoma" pitchFamily="34" charset="0"/>
              </a:rPr>
              <a:t>Signal attenuation = exp(-b * ADC)</a:t>
            </a:r>
            <a:r>
              <a:rPr lang="ar-SA" sz="2900">
                <a:solidFill>
                  <a:srgbClr val="000000"/>
                </a:solidFill>
                <a:latin typeface="Times New Roman" pitchFamily="18" charset="0"/>
                <a:cs typeface="Tahoma" pitchFamily="34" charset="0"/>
              </a:rPr>
              <a:t>‏</a:t>
            </a:r>
            <a:endParaRPr lang="en-GB" sz="2900">
              <a:solidFill>
                <a:srgbClr val="000000"/>
              </a:solidFill>
              <a:latin typeface="Times New Roman" pitchFamily="18" charset="0"/>
              <a:cs typeface="Tahoma"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457200" y="274638"/>
            <a:ext cx="8231188" cy="11461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DTI: How it works</a:t>
            </a:r>
          </a:p>
        </p:txBody>
      </p:sp>
      <p:sp>
        <p:nvSpPr>
          <p:cNvPr id="19459" name="Rectangle 2"/>
          <p:cNvSpPr>
            <a:spLocks noGrp="1" noChangeArrowheads="1"/>
          </p:cNvSpPr>
          <p:nvPr>
            <p:ph type="body" idx="1"/>
          </p:nvPr>
        </p:nvSpPr>
        <p:spPr>
          <a:xfrm>
            <a:off x="685800" y="1668463"/>
            <a:ext cx="8232775" cy="4608512"/>
          </a:xfrm>
        </p:spPr>
        <p:txBody>
          <a:bodyPr lIns="0" tIns="24840" rIns="0" bIns="0"/>
          <a:lstStyle/>
          <a:p>
            <a:pPr marL="334963" indent="-334963" eaLnBrk="1" hangingPunct="1">
              <a:spcBef>
                <a:spcPts val="700"/>
              </a:spcBef>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z="2400" smtClean="0"/>
              <a:t>Bipolar gradient pulse (“diffusion-weighting”)</a:t>
            </a:r>
          </a:p>
          <a:p>
            <a:pPr marL="735013" lvl="1" indent="-277813" eaLnBrk="1" hangingPunct="1">
              <a:spcBef>
                <a:spcPts val="600"/>
              </a:spcBef>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z="2000" smtClean="0"/>
              <a:t>Pulse pair has no net effect on stationary spins</a:t>
            </a:r>
          </a:p>
          <a:p>
            <a:pPr lvl="2"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Second pulse undoes first</a:t>
            </a:r>
          </a:p>
          <a:p>
            <a:pPr marL="735013" lvl="1" indent="-277813" eaLnBrk="1" hangingPunct="1">
              <a:spcBef>
                <a:spcPts val="600"/>
              </a:spcBef>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z="2000" smtClean="0"/>
              <a:t>Spins moving along gradient are not rephased by second pulse and end up phase-shifted</a:t>
            </a:r>
          </a:p>
          <a:p>
            <a:pPr lvl="2" eaLnBrk="1" hangingPunct="1">
              <a:buFont typeface="Arial" pitchFamily="34" charset="0"/>
              <a:buChar char="•"/>
              <a:tabLst>
                <a:tab pos="334963" algn="l"/>
                <a:tab pos="447675"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Lst>
            </a:pPr>
            <a:r>
              <a:rPr lang="en-GB" smtClean="0"/>
              <a:t>Phase-shift </a:t>
            </a:r>
            <a:r>
              <a:rPr lang="en-GB" smtClean="0">
                <a:latin typeface="Symbol" pitchFamily="18" charset="2"/>
              </a:rPr>
              <a:t></a:t>
            </a:r>
            <a:r>
              <a:rPr lang="en-GB" smtClean="0"/>
              <a:t> distance moved during time T</a:t>
            </a:r>
          </a:p>
        </p:txBody>
      </p:sp>
      <p:grpSp>
        <p:nvGrpSpPr>
          <p:cNvPr id="19460" name="Group 3"/>
          <p:cNvGrpSpPr>
            <a:grpSpLocks/>
          </p:cNvGrpSpPr>
          <p:nvPr/>
        </p:nvGrpSpPr>
        <p:grpSpPr bwMode="auto">
          <a:xfrm>
            <a:off x="2036763" y="4619625"/>
            <a:ext cx="4300537" cy="1714500"/>
            <a:chOff x="1283" y="2910"/>
            <a:chExt cx="2709" cy="1080"/>
          </a:xfrm>
        </p:grpSpPr>
        <p:pic>
          <p:nvPicPr>
            <p:cNvPr id="1946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5" y="3797"/>
              <a:ext cx="1098" cy="19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2" name="AutoShape 5"/>
            <p:cNvSpPr>
              <a:spLocks noChangeArrowheads="1"/>
            </p:cNvSpPr>
            <p:nvPr/>
          </p:nvSpPr>
          <p:spPr bwMode="auto">
            <a:xfrm>
              <a:off x="2002" y="2910"/>
              <a:ext cx="56" cy="378"/>
            </a:xfrm>
            <a:prstGeom prst="roundRect">
              <a:avLst>
                <a:gd name="adj" fmla="val 1782"/>
              </a:avLst>
            </a:prstGeom>
            <a:solidFill>
              <a:srgbClr val="00B8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63" name="Text Box 6"/>
            <p:cNvSpPr txBox="1">
              <a:spLocks noChangeArrowheads="1"/>
            </p:cNvSpPr>
            <p:nvPr/>
          </p:nvSpPr>
          <p:spPr bwMode="auto">
            <a:xfrm>
              <a:off x="1721" y="3209"/>
              <a:ext cx="235"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18000" rIns="0" bIns="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GB" sz="2400" i="1">
                  <a:solidFill>
                    <a:srgbClr val="000000"/>
                  </a:solidFill>
                  <a:latin typeface="Times New Roman" pitchFamily="18" charset="0"/>
                </a:rPr>
                <a:t>RF</a:t>
              </a:r>
            </a:p>
          </p:txBody>
        </p:sp>
        <p:sp>
          <p:nvSpPr>
            <p:cNvPr id="19464" name="AutoShape 7"/>
            <p:cNvSpPr>
              <a:spLocks noChangeArrowheads="1"/>
            </p:cNvSpPr>
            <p:nvPr/>
          </p:nvSpPr>
          <p:spPr bwMode="auto">
            <a:xfrm>
              <a:off x="3601" y="3176"/>
              <a:ext cx="369" cy="112"/>
            </a:xfrm>
            <a:prstGeom prst="roundRect">
              <a:avLst>
                <a:gd name="adj" fmla="val 875"/>
              </a:avLst>
            </a:prstGeom>
            <a:solidFill>
              <a:srgbClr val="00B8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65" name="Text Box 8"/>
            <p:cNvSpPr txBox="1">
              <a:spLocks noChangeArrowheads="1"/>
            </p:cNvSpPr>
            <p:nvPr/>
          </p:nvSpPr>
          <p:spPr bwMode="auto">
            <a:xfrm>
              <a:off x="3564" y="3047"/>
              <a:ext cx="428" cy="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9000" rIns="0" bIns="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GB" sz="1200" i="1">
                  <a:solidFill>
                    <a:srgbClr val="000000"/>
                  </a:solidFill>
                  <a:latin typeface="Times New Roman" pitchFamily="18" charset="0"/>
                </a:rPr>
                <a:t>acquisition</a:t>
              </a:r>
            </a:p>
          </p:txBody>
        </p:sp>
        <p:sp>
          <p:nvSpPr>
            <p:cNvPr id="19466" name="Line 9"/>
            <p:cNvSpPr>
              <a:spLocks noChangeShapeType="1"/>
            </p:cNvSpPr>
            <p:nvPr/>
          </p:nvSpPr>
          <p:spPr bwMode="auto">
            <a:xfrm>
              <a:off x="1968" y="3287"/>
              <a:ext cx="2001" cy="1"/>
            </a:xfrm>
            <a:prstGeom prst="line">
              <a:avLst/>
            </a:prstGeom>
            <a:noFill/>
            <a:ln w="18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9467" name="Text Box 10"/>
            <p:cNvSpPr txBox="1">
              <a:spLocks noChangeArrowheads="1"/>
            </p:cNvSpPr>
            <p:nvPr/>
          </p:nvSpPr>
          <p:spPr bwMode="auto">
            <a:xfrm>
              <a:off x="1283" y="3605"/>
              <a:ext cx="695"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18000" rIns="0" bIns="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GB" sz="2400" i="1">
                  <a:solidFill>
                    <a:srgbClr val="000000"/>
                  </a:solidFill>
                  <a:latin typeface="Times New Roman" pitchFamily="18" charset="0"/>
                </a:rPr>
                <a:t>Gradient</a:t>
              </a:r>
            </a:p>
          </p:txBody>
        </p:sp>
        <p:sp>
          <p:nvSpPr>
            <p:cNvPr id="19468" name="AutoShape 11"/>
            <p:cNvSpPr>
              <a:spLocks noChangeArrowheads="1"/>
            </p:cNvSpPr>
            <p:nvPr/>
          </p:nvSpPr>
          <p:spPr bwMode="auto">
            <a:xfrm>
              <a:off x="2077" y="3449"/>
              <a:ext cx="472" cy="235"/>
            </a:xfrm>
            <a:prstGeom prst="roundRect">
              <a:avLst>
                <a:gd name="adj" fmla="val 370"/>
              </a:avLst>
            </a:prstGeom>
            <a:solidFill>
              <a:srgbClr val="00B8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nchorCtr="1">
              <a:spAutoFit/>
            </a:bodyPr>
            <a:lstStyle/>
            <a:p>
              <a:pPr>
                <a:lnSpc>
                  <a:spcPct val="102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a:solidFill>
                    <a:srgbClr val="000000"/>
                  </a:solidFill>
                  <a:latin typeface="Symbol" pitchFamily="18" charset="2"/>
                </a:rPr>
                <a:t></a:t>
              </a:r>
              <a:r>
                <a:rPr lang="en-GB" sz="2400">
                  <a:solidFill>
                    <a:srgbClr val="000000"/>
                  </a:solidFill>
                  <a:latin typeface="Times New Roman" pitchFamily="18" charset="0"/>
                </a:rPr>
                <a:t>t</a:t>
              </a:r>
            </a:p>
          </p:txBody>
        </p:sp>
        <p:sp>
          <p:nvSpPr>
            <p:cNvPr id="19469" name="AutoShape 12"/>
            <p:cNvSpPr>
              <a:spLocks noChangeArrowheads="1"/>
            </p:cNvSpPr>
            <p:nvPr/>
          </p:nvSpPr>
          <p:spPr bwMode="auto">
            <a:xfrm>
              <a:off x="3119" y="3697"/>
              <a:ext cx="471" cy="263"/>
            </a:xfrm>
            <a:prstGeom prst="roundRect">
              <a:avLst>
                <a:gd name="adj" fmla="val 370"/>
              </a:avLst>
            </a:prstGeom>
            <a:solidFill>
              <a:srgbClr val="00B8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470" name="Line 13"/>
            <p:cNvSpPr>
              <a:spLocks noChangeShapeType="1"/>
            </p:cNvSpPr>
            <p:nvPr/>
          </p:nvSpPr>
          <p:spPr bwMode="auto">
            <a:xfrm>
              <a:off x="1969" y="3698"/>
              <a:ext cx="2024" cy="1"/>
            </a:xfrm>
            <a:prstGeom prst="line">
              <a:avLst/>
            </a:prstGeom>
            <a:noFill/>
            <a:ln w="18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9471" name="Text Box 14"/>
            <p:cNvSpPr txBox="1">
              <a:spLocks noChangeArrowheads="1"/>
            </p:cNvSpPr>
            <p:nvPr/>
          </p:nvSpPr>
          <p:spPr bwMode="auto">
            <a:xfrm>
              <a:off x="1975" y="3372"/>
              <a:ext cx="93" cy="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12240" rIns="0" bIns="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GB" sz="1600" i="1">
                  <a:solidFill>
                    <a:srgbClr val="000000"/>
                  </a:solidFill>
                  <a:latin typeface="Times New Roman" pitchFamily="18" charset="0"/>
                </a:rPr>
                <a:t>G</a:t>
              </a:r>
            </a:p>
          </p:txBody>
        </p:sp>
      </p:gr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a:xfrm>
            <a:off x="457200" y="274638"/>
            <a:ext cx="8231188" cy="1146175"/>
          </a:xfrm>
        </p:spPr>
        <p:txBody>
          <a:bodyPr lIns="0" tIns="280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smtClean="0"/>
              <a:t>Diffusion-weighted gradient echo sequence </a:t>
            </a:r>
            <a:br>
              <a:rPr lang="en-GB" sz="2800" smtClean="0"/>
            </a:br>
            <a:r>
              <a:rPr lang="en-GB" sz="2000" smtClean="0"/>
              <a:t>(Stejskal-Tanner)</a:t>
            </a:r>
          </a:p>
        </p:txBody>
      </p:sp>
      <p:sp>
        <p:nvSpPr>
          <p:cNvPr id="20483" name="Rectangle 2"/>
          <p:cNvSpPr>
            <a:spLocks noGrp="1" noChangeArrowheads="1"/>
          </p:cNvSpPr>
          <p:nvPr>
            <p:ph type="body" idx="1"/>
          </p:nvPr>
        </p:nvSpPr>
        <p:spPr>
          <a:xfrm>
            <a:off x="381000" y="1524000"/>
            <a:ext cx="8232775" cy="2209800"/>
          </a:xfrm>
        </p:spPr>
        <p:txBody>
          <a:bodyPr lIns="0" tIns="0" rIns="0" bIns="0"/>
          <a:lstStyle/>
          <a:p>
            <a:pPr marL="735013" lvl="1" indent="-277813" eaLnBrk="1" hangingPunct="1">
              <a:lnSpc>
                <a:spcPct val="95000"/>
              </a:lnSpc>
              <a:spcBef>
                <a:spcPts val="500"/>
              </a:spcBef>
              <a:buFont typeface="Georgia" pitchFamily="18" charset="0"/>
              <a:buChar char="–"/>
              <a:tabLst>
                <a:tab pos="735013"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 pos="9591675" algn="l"/>
              </a:tabLst>
            </a:pPr>
            <a:r>
              <a:rPr lang="en-GB" sz="2000" smtClean="0"/>
              <a:t> Gradient pair (G,-G) has no net effect on stationary spin</a:t>
            </a:r>
          </a:p>
          <a:p>
            <a:pPr marL="735013" lvl="1" indent="-277813" eaLnBrk="1" hangingPunct="1">
              <a:lnSpc>
                <a:spcPct val="114000"/>
              </a:lnSpc>
              <a:spcBef>
                <a:spcPts val="500"/>
              </a:spcBef>
              <a:buFont typeface="Georgia" pitchFamily="18" charset="0"/>
              <a:buChar char="–"/>
              <a:tabLst>
                <a:tab pos="735013"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 pos="9591675" algn="l"/>
              </a:tabLst>
            </a:pPr>
            <a:r>
              <a:rPr lang="en-GB" sz="2000" smtClean="0"/>
              <a:t> Second pulse undoes first</a:t>
            </a:r>
          </a:p>
          <a:p>
            <a:pPr marL="735013" lvl="1" indent="-277813" eaLnBrk="1" hangingPunct="1">
              <a:lnSpc>
                <a:spcPct val="114000"/>
              </a:lnSpc>
              <a:spcBef>
                <a:spcPts val="500"/>
              </a:spcBef>
              <a:buFont typeface="Georgia" pitchFamily="18" charset="0"/>
              <a:buChar char="–"/>
              <a:tabLst>
                <a:tab pos="735013"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 pos="9591675" algn="l"/>
              </a:tabLst>
            </a:pPr>
            <a:r>
              <a:rPr lang="en-GB" sz="2000" smtClean="0"/>
              <a:t> Moving spins are not re-phased by second pulse</a:t>
            </a:r>
          </a:p>
          <a:p>
            <a:pPr marL="735013" lvl="1" indent="-277813" eaLnBrk="1" hangingPunct="1">
              <a:lnSpc>
                <a:spcPct val="114000"/>
              </a:lnSpc>
              <a:spcBef>
                <a:spcPts val="500"/>
              </a:spcBef>
              <a:buFont typeface="Georgia" pitchFamily="18" charset="0"/>
              <a:buChar char="–"/>
              <a:tabLst>
                <a:tab pos="735013" algn="l"/>
                <a:tab pos="904875" algn="l"/>
                <a:tab pos="1362075" algn="l"/>
                <a:tab pos="1819275" algn="l"/>
                <a:tab pos="2276475" algn="l"/>
                <a:tab pos="2733675" algn="l"/>
                <a:tab pos="3190875" algn="l"/>
                <a:tab pos="3648075" algn="l"/>
                <a:tab pos="4105275" algn="l"/>
                <a:tab pos="4562475" algn="l"/>
                <a:tab pos="5019675" algn="l"/>
                <a:tab pos="5476875" algn="l"/>
                <a:tab pos="5934075" algn="l"/>
                <a:tab pos="6391275" algn="l"/>
                <a:tab pos="6848475" algn="l"/>
                <a:tab pos="7305675" algn="l"/>
                <a:tab pos="7762875" algn="l"/>
                <a:tab pos="8220075" algn="l"/>
                <a:tab pos="8677275" algn="l"/>
                <a:tab pos="9134475" algn="l"/>
                <a:tab pos="9591675" algn="l"/>
              </a:tabLst>
            </a:pPr>
            <a:r>
              <a:rPr lang="en-GB" sz="2000" smtClean="0"/>
              <a:t> Phase-shift causes a signal decay that depends on the distance moved during time </a:t>
            </a:r>
            <a:r>
              <a:rPr lang="en-US" sz="2000" smtClean="0"/>
              <a:t>D</a:t>
            </a:r>
            <a:r>
              <a:rPr lang="en-GB" sz="2000" smtClean="0"/>
              <a:t>T (diffusion time)</a:t>
            </a:r>
          </a:p>
        </p:txBody>
      </p:sp>
      <p:sp>
        <p:nvSpPr>
          <p:cNvPr id="20484" name="Text Box 3"/>
          <p:cNvSpPr txBox="1">
            <a:spLocks noChangeArrowheads="1"/>
          </p:cNvSpPr>
          <p:nvPr/>
        </p:nvSpPr>
        <p:spPr bwMode="auto">
          <a:xfrm>
            <a:off x="228600" y="6477000"/>
            <a:ext cx="87630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59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1400">
                <a:solidFill>
                  <a:srgbClr val="000000"/>
                </a:solidFill>
                <a:latin typeface="Times New Roman" pitchFamily="18" charset="0"/>
              </a:rPr>
              <a:t>Functional Magnetic Resonance Imaging (2004). Huettel et al., Fig 5.19B</a:t>
            </a:r>
          </a:p>
        </p:txBody>
      </p:sp>
      <p:grpSp>
        <p:nvGrpSpPr>
          <p:cNvPr id="20485" name="Group 4"/>
          <p:cNvGrpSpPr>
            <a:grpSpLocks/>
          </p:cNvGrpSpPr>
          <p:nvPr/>
        </p:nvGrpSpPr>
        <p:grpSpPr bwMode="auto">
          <a:xfrm>
            <a:off x="1676400" y="3657600"/>
            <a:ext cx="5637213" cy="2522538"/>
            <a:chOff x="1056" y="2304"/>
            <a:chExt cx="3551" cy="1589"/>
          </a:xfrm>
        </p:grpSpPr>
        <p:pic>
          <p:nvPicPr>
            <p:cNvPr id="20486" name="Picture 5"/>
            <p:cNvPicPr>
              <a:picLocks noChangeAspect="1" noChangeArrowheads="1"/>
            </p:cNvPicPr>
            <p:nvPr/>
          </p:nvPicPr>
          <p:blipFill>
            <a:blip r:embed="rId3">
              <a:extLst>
                <a:ext uri="{28A0092B-C50C-407E-A947-70E740481C1C}">
                  <a14:useLocalDpi xmlns:a14="http://schemas.microsoft.com/office/drawing/2010/main" val="0"/>
                </a:ext>
              </a:extLst>
            </a:blip>
            <a:srcRect l="14590" t="54785" r="19315" b="5956"/>
            <a:stretch>
              <a:fillRect/>
            </a:stretch>
          </p:blipFill>
          <p:spPr bwMode="auto">
            <a:xfrm>
              <a:off x="1056" y="2304"/>
              <a:ext cx="3552" cy="1583"/>
            </a:xfrm>
            <a:prstGeom prst="rect">
              <a:avLst/>
            </a:prstGeom>
            <a:noFill/>
            <a:ln>
              <a:noFill/>
            </a:ln>
            <a:effectLst/>
            <a:extLst>
              <a:ext uri="{909E8E84-426E-40DD-AFC4-6F175D3DCCD1}">
                <a14:hiddenFill xmlns:a14="http://schemas.microsoft.com/office/drawing/2010/main">
                  <a:blipFill dpi="0" rotWithShape="0">
                    <a:blip/>
                    <a:srcRect l="14590" t="54785" r="19315" b="595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7" name="Line 6"/>
            <p:cNvSpPr>
              <a:spLocks noChangeShapeType="1"/>
            </p:cNvSpPr>
            <p:nvPr/>
          </p:nvSpPr>
          <p:spPr bwMode="auto">
            <a:xfrm>
              <a:off x="2208" y="3840"/>
              <a:ext cx="288" cy="1"/>
            </a:xfrm>
            <a:prstGeom prst="line">
              <a:avLst/>
            </a:prstGeom>
            <a:noFill/>
            <a:ln w="9360">
              <a:solidFill>
                <a:srgbClr val="0000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0488" name="Text Box 7"/>
            <p:cNvSpPr txBox="1">
              <a:spLocks noChangeArrowheads="1"/>
            </p:cNvSpPr>
            <p:nvPr/>
          </p:nvSpPr>
          <p:spPr bwMode="auto">
            <a:xfrm>
              <a:off x="2180" y="3600"/>
              <a:ext cx="348" cy="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102000"/>
                </a:lnSpc>
              </a:pPr>
              <a:r>
                <a:rPr lang="en-US" sz="2400">
                  <a:solidFill>
                    <a:srgbClr val="000000"/>
                  </a:solidFill>
                  <a:latin typeface="Symbol" pitchFamily="18" charset="2"/>
                </a:rPr>
                <a:t></a:t>
              </a: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a:xfrm>
            <a:off x="457200" y="76200"/>
            <a:ext cx="8229600" cy="1143000"/>
          </a:xfrm>
        </p:spPr>
        <p:txBody>
          <a:bodyPr tIns="784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smtClean="0"/>
              <a:t>White matter connections: long-range</a:t>
            </a:r>
          </a:p>
        </p:txBody>
      </p:sp>
      <p:graphicFrame>
        <p:nvGraphicFramePr>
          <p:cNvPr id="3075" name="Object 2"/>
          <p:cNvGraphicFramePr>
            <a:graphicFrameLocks noChangeAspect="1"/>
          </p:cNvGraphicFramePr>
          <p:nvPr/>
        </p:nvGraphicFramePr>
        <p:xfrm>
          <a:off x="152400" y="1287463"/>
          <a:ext cx="1828800" cy="1303337"/>
        </p:xfrm>
        <a:graphic>
          <a:graphicData uri="http://schemas.openxmlformats.org/presentationml/2006/ole">
            <mc:AlternateContent xmlns:mc="http://schemas.openxmlformats.org/markup-compatibility/2006">
              <mc:Choice xmlns:v="urn:schemas-microsoft-com:vml" Requires="v">
                <p:oleObj spid="_x0000_s3082" r:id="rId4" imgW="8971408" imgH="6391811" progId="">
                  <p:embed/>
                </p:oleObj>
              </mc:Choice>
              <mc:Fallback>
                <p:oleObj r:id="rId4" imgW="8971408" imgH="6391811"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287463"/>
                        <a:ext cx="1828800" cy="13033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6" name="Line 3"/>
          <p:cNvSpPr>
            <a:spLocks noChangeShapeType="1"/>
          </p:cNvSpPr>
          <p:nvPr/>
        </p:nvSpPr>
        <p:spPr bwMode="auto">
          <a:xfrm>
            <a:off x="76200" y="1968500"/>
            <a:ext cx="2057400" cy="1588"/>
          </a:xfrm>
          <a:prstGeom prst="line">
            <a:avLst/>
          </a:prstGeom>
          <a:noFill/>
          <a:ln w="28440">
            <a:solidFill>
              <a:srgbClr val="000000"/>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307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663" y="2667000"/>
            <a:ext cx="2649537" cy="4097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8"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1400" y="1143000"/>
            <a:ext cx="4471988" cy="5367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9" name="Line 6"/>
          <p:cNvSpPr>
            <a:spLocks noChangeShapeType="1"/>
          </p:cNvSpPr>
          <p:nvPr/>
        </p:nvSpPr>
        <p:spPr bwMode="auto">
          <a:xfrm flipV="1">
            <a:off x="1752600" y="3651250"/>
            <a:ext cx="3657600" cy="1042988"/>
          </a:xfrm>
          <a:prstGeom prst="line">
            <a:avLst/>
          </a:prstGeom>
          <a:noFill/>
          <a:ln w="381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379413" y="228600"/>
            <a:ext cx="8383587" cy="12604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Protons Precessing in Phase</a:t>
            </a:r>
          </a:p>
        </p:txBody>
      </p:sp>
      <p:grpSp>
        <p:nvGrpSpPr>
          <p:cNvPr id="21507" name="Group 2"/>
          <p:cNvGrpSpPr>
            <a:grpSpLocks/>
          </p:cNvGrpSpPr>
          <p:nvPr/>
        </p:nvGrpSpPr>
        <p:grpSpPr bwMode="auto">
          <a:xfrm>
            <a:off x="1322388" y="4064000"/>
            <a:ext cx="454025" cy="455613"/>
            <a:chOff x="833" y="2560"/>
            <a:chExt cx="286" cy="287"/>
          </a:xfrm>
        </p:grpSpPr>
        <p:sp>
          <p:nvSpPr>
            <p:cNvPr id="21526" name="Oval 3"/>
            <p:cNvSpPr>
              <a:spLocks noChangeArrowheads="1"/>
            </p:cNvSpPr>
            <p:nvPr/>
          </p:nvSpPr>
          <p:spPr bwMode="auto">
            <a:xfrm>
              <a:off x="833"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27" name="Line 4"/>
            <p:cNvSpPr>
              <a:spLocks noChangeShapeType="1"/>
            </p:cNvSpPr>
            <p:nvPr/>
          </p:nvSpPr>
          <p:spPr bwMode="auto">
            <a:xfrm flipV="1">
              <a:off x="97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1508" name="Group 5"/>
          <p:cNvGrpSpPr>
            <a:grpSpLocks/>
          </p:cNvGrpSpPr>
          <p:nvPr/>
        </p:nvGrpSpPr>
        <p:grpSpPr bwMode="auto">
          <a:xfrm>
            <a:off x="2506663" y="4064000"/>
            <a:ext cx="455612" cy="455613"/>
            <a:chOff x="1579" y="2560"/>
            <a:chExt cx="287" cy="287"/>
          </a:xfrm>
        </p:grpSpPr>
        <p:sp>
          <p:nvSpPr>
            <p:cNvPr id="21524" name="Oval 6"/>
            <p:cNvSpPr>
              <a:spLocks noChangeArrowheads="1"/>
            </p:cNvSpPr>
            <p:nvPr/>
          </p:nvSpPr>
          <p:spPr bwMode="auto">
            <a:xfrm>
              <a:off x="1579"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25" name="Line 7"/>
            <p:cNvSpPr>
              <a:spLocks noChangeShapeType="1"/>
            </p:cNvSpPr>
            <p:nvPr/>
          </p:nvSpPr>
          <p:spPr bwMode="auto">
            <a:xfrm flipV="1">
              <a:off x="1723"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1509" name="Group 8"/>
          <p:cNvGrpSpPr>
            <a:grpSpLocks/>
          </p:cNvGrpSpPr>
          <p:nvPr/>
        </p:nvGrpSpPr>
        <p:grpSpPr bwMode="auto">
          <a:xfrm>
            <a:off x="3690938" y="4064000"/>
            <a:ext cx="454025" cy="455613"/>
            <a:chOff x="2325" y="2560"/>
            <a:chExt cx="286" cy="287"/>
          </a:xfrm>
        </p:grpSpPr>
        <p:sp>
          <p:nvSpPr>
            <p:cNvPr id="21522" name="Oval 9"/>
            <p:cNvSpPr>
              <a:spLocks noChangeArrowheads="1"/>
            </p:cNvSpPr>
            <p:nvPr/>
          </p:nvSpPr>
          <p:spPr bwMode="auto">
            <a:xfrm>
              <a:off x="2325" y="2560"/>
              <a:ext cx="287" cy="288"/>
            </a:xfrm>
            <a:prstGeom prst="ellipse">
              <a:avLst/>
            </a:prstGeom>
            <a:noFill/>
            <a:ln w="1836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23" name="Line 10"/>
            <p:cNvSpPr>
              <a:spLocks noChangeShapeType="1"/>
            </p:cNvSpPr>
            <p:nvPr/>
          </p:nvSpPr>
          <p:spPr bwMode="auto">
            <a:xfrm flipV="1">
              <a:off x="2468" y="2566"/>
              <a:ext cx="1" cy="146"/>
            </a:xfrm>
            <a:prstGeom prst="line">
              <a:avLst/>
            </a:prstGeom>
            <a:noFill/>
            <a:ln w="1836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1510" name="Group 11"/>
          <p:cNvGrpSpPr>
            <a:grpSpLocks/>
          </p:cNvGrpSpPr>
          <p:nvPr/>
        </p:nvGrpSpPr>
        <p:grpSpPr bwMode="auto">
          <a:xfrm>
            <a:off x="4875213" y="4064000"/>
            <a:ext cx="455612" cy="455613"/>
            <a:chOff x="3071" y="2560"/>
            <a:chExt cx="287" cy="287"/>
          </a:xfrm>
        </p:grpSpPr>
        <p:sp>
          <p:nvSpPr>
            <p:cNvPr id="21520" name="Oval 12"/>
            <p:cNvSpPr>
              <a:spLocks noChangeArrowheads="1"/>
            </p:cNvSpPr>
            <p:nvPr/>
          </p:nvSpPr>
          <p:spPr bwMode="auto">
            <a:xfrm>
              <a:off x="3071" y="2560"/>
              <a:ext cx="288" cy="288"/>
            </a:xfrm>
            <a:prstGeom prst="ellipse">
              <a:avLst/>
            </a:prstGeom>
            <a:noFill/>
            <a:ln w="18360">
              <a:solidFill>
                <a:srgbClr val="0099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21" name="Line 13"/>
            <p:cNvSpPr>
              <a:spLocks noChangeShapeType="1"/>
            </p:cNvSpPr>
            <p:nvPr/>
          </p:nvSpPr>
          <p:spPr bwMode="auto">
            <a:xfrm flipV="1">
              <a:off x="3215" y="2566"/>
              <a:ext cx="1" cy="146"/>
            </a:xfrm>
            <a:prstGeom prst="line">
              <a:avLst/>
            </a:prstGeom>
            <a:noFill/>
            <a:ln w="1836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1511" name="Group 14"/>
          <p:cNvGrpSpPr>
            <a:grpSpLocks/>
          </p:cNvGrpSpPr>
          <p:nvPr/>
        </p:nvGrpSpPr>
        <p:grpSpPr bwMode="auto">
          <a:xfrm>
            <a:off x="6059488" y="4064000"/>
            <a:ext cx="455612" cy="455613"/>
            <a:chOff x="3817" y="2560"/>
            <a:chExt cx="287" cy="287"/>
          </a:xfrm>
        </p:grpSpPr>
        <p:sp>
          <p:nvSpPr>
            <p:cNvPr id="21518" name="Oval 15"/>
            <p:cNvSpPr>
              <a:spLocks noChangeArrowheads="1"/>
            </p:cNvSpPr>
            <p:nvPr/>
          </p:nvSpPr>
          <p:spPr bwMode="auto">
            <a:xfrm>
              <a:off x="3817"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19" name="Line 16"/>
            <p:cNvSpPr>
              <a:spLocks noChangeShapeType="1"/>
            </p:cNvSpPr>
            <p:nvPr/>
          </p:nvSpPr>
          <p:spPr bwMode="auto">
            <a:xfrm flipV="1">
              <a:off x="3962"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1512" name="Group 17"/>
          <p:cNvGrpSpPr>
            <a:grpSpLocks/>
          </p:cNvGrpSpPr>
          <p:nvPr/>
        </p:nvGrpSpPr>
        <p:grpSpPr bwMode="auto">
          <a:xfrm>
            <a:off x="7226300" y="4064000"/>
            <a:ext cx="454025" cy="455613"/>
            <a:chOff x="4552" y="2560"/>
            <a:chExt cx="286" cy="287"/>
          </a:xfrm>
        </p:grpSpPr>
        <p:sp>
          <p:nvSpPr>
            <p:cNvPr id="21516" name="Oval 18"/>
            <p:cNvSpPr>
              <a:spLocks noChangeArrowheads="1"/>
            </p:cNvSpPr>
            <p:nvPr/>
          </p:nvSpPr>
          <p:spPr bwMode="auto">
            <a:xfrm>
              <a:off x="4552"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17" name="Line 19"/>
            <p:cNvSpPr>
              <a:spLocks noChangeShapeType="1"/>
            </p:cNvSpPr>
            <p:nvPr/>
          </p:nvSpPr>
          <p:spPr bwMode="auto">
            <a:xfrm flipV="1">
              <a:off x="469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1513" name="AutoShape 20"/>
          <p:cNvSpPr>
            <a:spLocks noChangeArrowheads="1"/>
          </p:cNvSpPr>
          <p:nvPr/>
        </p:nvSpPr>
        <p:spPr bwMode="auto">
          <a:xfrm>
            <a:off x="1035050" y="3163888"/>
            <a:ext cx="2273300" cy="2274887"/>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14" name="AutoShape 21"/>
          <p:cNvSpPr>
            <a:spLocks noChangeArrowheads="1"/>
          </p:cNvSpPr>
          <p:nvPr/>
        </p:nvSpPr>
        <p:spPr bwMode="auto">
          <a:xfrm>
            <a:off x="3375025" y="3163888"/>
            <a:ext cx="2274888" cy="2274887"/>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15" name="AutoShape 22"/>
          <p:cNvSpPr>
            <a:spLocks noChangeArrowheads="1"/>
          </p:cNvSpPr>
          <p:nvPr/>
        </p:nvSpPr>
        <p:spPr bwMode="auto">
          <a:xfrm>
            <a:off x="5715000"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379413" y="228600"/>
            <a:ext cx="8383587" cy="12604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Diffusion Weighting: First Pulse</a:t>
            </a:r>
          </a:p>
        </p:txBody>
      </p:sp>
      <p:grpSp>
        <p:nvGrpSpPr>
          <p:cNvPr id="22531" name="Group 2"/>
          <p:cNvGrpSpPr>
            <a:grpSpLocks/>
          </p:cNvGrpSpPr>
          <p:nvPr/>
        </p:nvGrpSpPr>
        <p:grpSpPr bwMode="auto">
          <a:xfrm>
            <a:off x="1250950" y="3987800"/>
            <a:ext cx="603250" cy="603250"/>
            <a:chOff x="788" y="2512"/>
            <a:chExt cx="380" cy="380"/>
          </a:xfrm>
        </p:grpSpPr>
        <p:sp>
          <p:nvSpPr>
            <p:cNvPr id="22553" name="Oval 3"/>
            <p:cNvSpPr>
              <a:spLocks noChangeArrowheads="1"/>
            </p:cNvSpPr>
            <p:nvPr/>
          </p:nvSpPr>
          <p:spPr bwMode="auto">
            <a:xfrm rot="1500000">
              <a:off x="836" y="2559"/>
              <a:ext cx="286"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54" name="Line 4"/>
            <p:cNvSpPr>
              <a:spLocks noChangeShapeType="1"/>
            </p:cNvSpPr>
            <p:nvPr/>
          </p:nvSpPr>
          <p:spPr bwMode="auto">
            <a:xfrm flipV="1">
              <a:off x="974" y="2579"/>
              <a:ext cx="58" cy="133"/>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2532" name="Group 5"/>
          <p:cNvGrpSpPr>
            <a:grpSpLocks/>
          </p:cNvGrpSpPr>
          <p:nvPr/>
        </p:nvGrpSpPr>
        <p:grpSpPr bwMode="auto">
          <a:xfrm>
            <a:off x="2419350" y="3967163"/>
            <a:ext cx="641350" cy="641350"/>
            <a:chOff x="1524" y="2499"/>
            <a:chExt cx="404" cy="404"/>
          </a:xfrm>
        </p:grpSpPr>
        <p:sp>
          <p:nvSpPr>
            <p:cNvPr id="22551" name="Oval 6"/>
            <p:cNvSpPr>
              <a:spLocks noChangeArrowheads="1"/>
            </p:cNvSpPr>
            <p:nvPr/>
          </p:nvSpPr>
          <p:spPr bwMode="auto">
            <a:xfrm rot="3000000">
              <a:off x="1585" y="2557"/>
              <a:ext cx="288"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52" name="Line 7"/>
            <p:cNvSpPr>
              <a:spLocks noChangeShapeType="1"/>
            </p:cNvSpPr>
            <p:nvPr/>
          </p:nvSpPr>
          <p:spPr bwMode="auto">
            <a:xfrm flipV="1">
              <a:off x="1717" y="2614"/>
              <a:ext cx="105" cy="98"/>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2533" name="Group 8"/>
          <p:cNvGrpSpPr>
            <a:grpSpLocks/>
          </p:cNvGrpSpPr>
          <p:nvPr/>
        </p:nvGrpSpPr>
        <p:grpSpPr bwMode="auto">
          <a:xfrm>
            <a:off x="3641725" y="4006850"/>
            <a:ext cx="558800" cy="558800"/>
            <a:chOff x="2294" y="2524"/>
            <a:chExt cx="352" cy="352"/>
          </a:xfrm>
        </p:grpSpPr>
        <p:sp>
          <p:nvSpPr>
            <p:cNvPr id="22549" name="Oval 9"/>
            <p:cNvSpPr>
              <a:spLocks noChangeArrowheads="1"/>
            </p:cNvSpPr>
            <p:nvPr/>
          </p:nvSpPr>
          <p:spPr bwMode="auto">
            <a:xfrm rot="4500000">
              <a:off x="2328" y="2556"/>
              <a:ext cx="288" cy="288"/>
            </a:xfrm>
            <a:prstGeom prst="ellipse">
              <a:avLst/>
            </a:prstGeom>
            <a:noFill/>
            <a:ln w="1836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50" name="Line 10"/>
            <p:cNvSpPr>
              <a:spLocks noChangeShapeType="1"/>
            </p:cNvSpPr>
            <p:nvPr/>
          </p:nvSpPr>
          <p:spPr bwMode="auto">
            <a:xfrm flipV="1">
              <a:off x="2463" y="2662"/>
              <a:ext cx="132" cy="45"/>
            </a:xfrm>
            <a:prstGeom prst="line">
              <a:avLst/>
            </a:prstGeom>
            <a:noFill/>
            <a:ln w="1836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2534" name="Group 11"/>
          <p:cNvGrpSpPr>
            <a:grpSpLocks/>
          </p:cNvGrpSpPr>
          <p:nvPr/>
        </p:nvGrpSpPr>
        <p:grpSpPr bwMode="auto">
          <a:xfrm>
            <a:off x="4832350" y="4024313"/>
            <a:ext cx="525463" cy="525462"/>
            <a:chOff x="3044" y="2535"/>
            <a:chExt cx="331" cy="331"/>
          </a:xfrm>
        </p:grpSpPr>
        <p:sp>
          <p:nvSpPr>
            <p:cNvPr id="22547" name="Oval 12"/>
            <p:cNvSpPr>
              <a:spLocks noChangeArrowheads="1"/>
            </p:cNvSpPr>
            <p:nvPr/>
          </p:nvSpPr>
          <p:spPr bwMode="auto">
            <a:xfrm rot="6000000">
              <a:off x="3066" y="2559"/>
              <a:ext cx="287" cy="286"/>
            </a:xfrm>
            <a:prstGeom prst="ellipse">
              <a:avLst/>
            </a:prstGeom>
            <a:noFill/>
            <a:ln w="18360">
              <a:solidFill>
                <a:srgbClr val="0099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48" name="Line 13"/>
            <p:cNvSpPr>
              <a:spLocks noChangeShapeType="1"/>
            </p:cNvSpPr>
            <p:nvPr/>
          </p:nvSpPr>
          <p:spPr bwMode="auto">
            <a:xfrm>
              <a:off x="3205" y="2702"/>
              <a:ext cx="134" cy="23"/>
            </a:xfrm>
            <a:prstGeom prst="line">
              <a:avLst/>
            </a:prstGeom>
            <a:noFill/>
            <a:ln w="1836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2535" name="Group 14"/>
          <p:cNvGrpSpPr>
            <a:grpSpLocks/>
          </p:cNvGrpSpPr>
          <p:nvPr/>
        </p:nvGrpSpPr>
        <p:grpSpPr bwMode="auto">
          <a:xfrm>
            <a:off x="5978525" y="3973513"/>
            <a:ext cx="633413" cy="633412"/>
            <a:chOff x="3766" y="2503"/>
            <a:chExt cx="399" cy="399"/>
          </a:xfrm>
        </p:grpSpPr>
        <p:sp>
          <p:nvSpPr>
            <p:cNvPr id="22545" name="Oval 15"/>
            <p:cNvSpPr>
              <a:spLocks noChangeArrowheads="1"/>
            </p:cNvSpPr>
            <p:nvPr/>
          </p:nvSpPr>
          <p:spPr bwMode="auto">
            <a:xfrm rot="7500000">
              <a:off x="3824" y="2560"/>
              <a:ext cx="287"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46" name="Line 16"/>
            <p:cNvSpPr>
              <a:spLocks noChangeShapeType="1"/>
            </p:cNvSpPr>
            <p:nvPr/>
          </p:nvSpPr>
          <p:spPr bwMode="auto">
            <a:xfrm>
              <a:off x="3956" y="2697"/>
              <a:ext cx="111" cy="79"/>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2536" name="Group 17"/>
          <p:cNvGrpSpPr>
            <a:grpSpLocks/>
          </p:cNvGrpSpPr>
          <p:nvPr/>
        </p:nvGrpSpPr>
        <p:grpSpPr bwMode="auto">
          <a:xfrm>
            <a:off x="7143750" y="3979863"/>
            <a:ext cx="620713" cy="620712"/>
            <a:chOff x="4500" y="2507"/>
            <a:chExt cx="391" cy="391"/>
          </a:xfrm>
        </p:grpSpPr>
        <p:sp>
          <p:nvSpPr>
            <p:cNvPr id="22543" name="Oval 18"/>
            <p:cNvSpPr>
              <a:spLocks noChangeArrowheads="1"/>
            </p:cNvSpPr>
            <p:nvPr/>
          </p:nvSpPr>
          <p:spPr bwMode="auto">
            <a:xfrm rot="9000000">
              <a:off x="4554" y="2560"/>
              <a:ext cx="287"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44" name="Line 19"/>
            <p:cNvSpPr>
              <a:spLocks noChangeShapeType="1"/>
            </p:cNvSpPr>
            <p:nvPr/>
          </p:nvSpPr>
          <p:spPr bwMode="auto">
            <a:xfrm>
              <a:off x="4688" y="2697"/>
              <a:ext cx="68" cy="118"/>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2537" name="AutoShape 20"/>
          <p:cNvSpPr>
            <a:spLocks noChangeArrowheads="1"/>
          </p:cNvSpPr>
          <p:nvPr/>
        </p:nvSpPr>
        <p:spPr bwMode="auto">
          <a:xfrm>
            <a:off x="1035050" y="3163888"/>
            <a:ext cx="2273300" cy="2274887"/>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38" name="AutoShape 21"/>
          <p:cNvSpPr>
            <a:spLocks noChangeArrowheads="1"/>
          </p:cNvSpPr>
          <p:nvPr/>
        </p:nvSpPr>
        <p:spPr bwMode="auto">
          <a:xfrm>
            <a:off x="3375025"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39" name="AutoShape 22"/>
          <p:cNvSpPr>
            <a:spLocks noChangeArrowheads="1"/>
          </p:cNvSpPr>
          <p:nvPr/>
        </p:nvSpPr>
        <p:spPr bwMode="auto">
          <a:xfrm>
            <a:off x="5715000"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40" name="Line 23"/>
          <p:cNvSpPr>
            <a:spLocks noChangeShapeType="1"/>
          </p:cNvSpPr>
          <p:nvPr/>
        </p:nvSpPr>
        <p:spPr bwMode="auto">
          <a:xfrm>
            <a:off x="762000" y="2514600"/>
            <a:ext cx="7543800" cy="1588"/>
          </a:xfrm>
          <a:prstGeom prst="line">
            <a:avLst/>
          </a:prstGeom>
          <a:noFill/>
          <a:ln w="9360">
            <a:solidFill>
              <a:srgbClr val="000000"/>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2541" name="Line 24"/>
          <p:cNvSpPr>
            <a:spLocks noChangeShapeType="1"/>
          </p:cNvSpPr>
          <p:nvPr/>
        </p:nvSpPr>
        <p:spPr bwMode="auto">
          <a:xfrm flipV="1">
            <a:off x="1066800" y="1974850"/>
            <a:ext cx="6781800" cy="1079500"/>
          </a:xfrm>
          <a:prstGeom prst="line">
            <a:avLst/>
          </a:prstGeom>
          <a:noFill/>
          <a:ln w="57240">
            <a:solidFill>
              <a:srgbClr val="3333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2542" name="Text Box 25"/>
          <p:cNvSpPr txBox="1">
            <a:spLocks noChangeArrowheads="1"/>
          </p:cNvSpPr>
          <p:nvPr/>
        </p:nvSpPr>
        <p:spPr bwMode="auto">
          <a:xfrm>
            <a:off x="4943475" y="1600200"/>
            <a:ext cx="222408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333399"/>
                </a:solidFill>
                <a:latin typeface="Times New Roman" pitchFamily="18" charset="0"/>
              </a:rPr>
              <a:t>Gradient over space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a:xfrm>
            <a:off x="379413" y="228600"/>
            <a:ext cx="8383587" cy="12604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Time to Diffuse</a:t>
            </a:r>
          </a:p>
        </p:txBody>
      </p:sp>
      <p:grpSp>
        <p:nvGrpSpPr>
          <p:cNvPr id="23555" name="Group 2"/>
          <p:cNvGrpSpPr>
            <a:grpSpLocks/>
          </p:cNvGrpSpPr>
          <p:nvPr/>
        </p:nvGrpSpPr>
        <p:grpSpPr bwMode="auto">
          <a:xfrm>
            <a:off x="1250950" y="3987800"/>
            <a:ext cx="603250" cy="603250"/>
            <a:chOff x="788" y="2512"/>
            <a:chExt cx="380" cy="380"/>
          </a:xfrm>
        </p:grpSpPr>
        <p:sp>
          <p:nvSpPr>
            <p:cNvPr id="23575" name="Oval 3"/>
            <p:cNvSpPr>
              <a:spLocks noChangeArrowheads="1"/>
            </p:cNvSpPr>
            <p:nvPr/>
          </p:nvSpPr>
          <p:spPr bwMode="auto">
            <a:xfrm rot="1500000">
              <a:off x="836" y="2559"/>
              <a:ext cx="286"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76" name="Line 4"/>
            <p:cNvSpPr>
              <a:spLocks noChangeShapeType="1"/>
            </p:cNvSpPr>
            <p:nvPr/>
          </p:nvSpPr>
          <p:spPr bwMode="auto">
            <a:xfrm flipV="1">
              <a:off x="974" y="2579"/>
              <a:ext cx="58" cy="133"/>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3556" name="Group 5"/>
          <p:cNvGrpSpPr>
            <a:grpSpLocks/>
          </p:cNvGrpSpPr>
          <p:nvPr/>
        </p:nvGrpSpPr>
        <p:grpSpPr bwMode="auto">
          <a:xfrm>
            <a:off x="2414588" y="3963988"/>
            <a:ext cx="642937" cy="642937"/>
            <a:chOff x="1521" y="2497"/>
            <a:chExt cx="405" cy="405"/>
          </a:xfrm>
        </p:grpSpPr>
        <p:sp>
          <p:nvSpPr>
            <p:cNvPr id="23573" name="Oval 6"/>
            <p:cNvSpPr>
              <a:spLocks noChangeArrowheads="1"/>
            </p:cNvSpPr>
            <p:nvPr/>
          </p:nvSpPr>
          <p:spPr bwMode="auto">
            <a:xfrm rot="3000000">
              <a:off x="1581" y="2555"/>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74" name="Line 7"/>
            <p:cNvSpPr>
              <a:spLocks noChangeShapeType="1"/>
            </p:cNvSpPr>
            <p:nvPr/>
          </p:nvSpPr>
          <p:spPr bwMode="auto">
            <a:xfrm flipV="1">
              <a:off x="1717" y="2614"/>
              <a:ext cx="105" cy="98"/>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3557" name="Group 8"/>
          <p:cNvGrpSpPr>
            <a:grpSpLocks/>
          </p:cNvGrpSpPr>
          <p:nvPr/>
        </p:nvGrpSpPr>
        <p:grpSpPr bwMode="auto">
          <a:xfrm>
            <a:off x="4827588" y="4006850"/>
            <a:ext cx="557212" cy="557213"/>
            <a:chOff x="3041" y="2524"/>
            <a:chExt cx="351" cy="351"/>
          </a:xfrm>
        </p:grpSpPr>
        <p:sp>
          <p:nvSpPr>
            <p:cNvPr id="23571" name="Oval 9"/>
            <p:cNvSpPr>
              <a:spLocks noChangeArrowheads="1"/>
            </p:cNvSpPr>
            <p:nvPr/>
          </p:nvSpPr>
          <p:spPr bwMode="auto">
            <a:xfrm rot="4500000">
              <a:off x="3075" y="2556"/>
              <a:ext cx="288" cy="287"/>
            </a:xfrm>
            <a:prstGeom prst="ellipse">
              <a:avLst/>
            </a:prstGeom>
            <a:noFill/>
            <a:ln w="1836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72" name="Line 10"/>
            <p:cNvSpPr>
              <a:spLocks noChangeShapeType="1"/>
            </p:cNvSpPr>
            <p:nvPr/>
          </p:nvSpPr>
          <p:spPr bwMode="auto">
            <a:xfrm flipV="1">
              <a:off x="3207" y="2662"/>
              <a:ext cx="132" cy="45"/>
            </a:xfrm>
            <a:prstGeom prst="line">
              <a:avLst/>
            </a:prstGeom>
            <a:noFill/>
            <a:ln w="1836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3558" name="Group 11"/>
          <p:cNvGrpSpPr>
            <a:grpSpLocks/>
          </p:cNvGrpSpPr>
          <p:nvPr/>
        </p:nvGrpSpPr>
        <p:grpSpPr bwMode="auto">
          <a:xfrm>
            <a:off x="3659188" y="4024313"/>
            <a:ext cx="525462" cy="527050"/>
            <a:chOff x="2305" y="2535"/>
            <a:chExt cx="331" cy="332"/>
          </a:xfrm>
        </p:grpSpPr>
        <p:sp>
          <p:nvSpPr>
            <p:cNvPr id="23569" name="Oval 12"/>
            <p:cNvSpPr>
              <a:spLocks noChangeArrowheads="1"/>
            </p:cNvSpPr>
            <p:nvPr/>
          </p:nvSpPr>
          <p:spPr bwMode="auto">
            <a:xfrm rot="6000000">
              <a:off x="2329" y="2558"/>
              <a:ext cx="287" cy="287"/>
            </a:xfrm>
            <a:prstGeom prst="ellipse">
              <a:avLst/>
            </a:prstGeom>
            <a:noFill/>
            <a:ln w="18360">
              <a:solidFill>
                <a:srgbClr val="0099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70" name="Line 13"/>
            <p:cNvSpPr>
              <a:spLocks noChangeShapeType="1"/>
            </p:cNvSpPr>
            <p:nvPr/>
          </p:nvSpPr>
          <p:spPr bwMode="auto">
            <a:xfrm>
              <a:off x="2461" y="2702"/>
              <a:ext cx="134" cy="23"/>
            </a:xfrm>
            <a:prstGeom prst="line">
              <a:avLst/>
            </a:prstGeom>
            <a:noFill/>
            <a:ln w="1836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3559" name="Group 14"/>
          <p:cNvGrpSpPr>
            <a:grpSpLocks/>
          </p:cNvGrpSpPr>
          <p:nvPr/>
        </p:nvGrpSpPr>
        <p:grpSpPr bwMode="auto">
          <a:xfrm>
            <a:off x="5970588" y="3973513"/>
            <a:ext cx="633412" cy="633412"/>
            <a:chOff x="3761" y="2503"/>
            <a:chExt cx="399" cy="399"/>
          </a:xfrm>
        </p:grpSpPr>
        <p:sp>
          <p:nvSpPr>
            <p:cNvPr id="23567" name="Oval 15"/>
            <p:cNvSpPr>
              <a:spLocks noChangeArrowheads="1"/>
            </p:cNvSpPr>
            <p:nvPr/>
          </p:nvSpPr>
          <p:spPr bwMode="auto">
            <a:xfrm rot="7500000">
              <a:off x="3819" y="2560"/>
              <a:ext cx="287"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68" name="Line 16"/>
            <p:cNvSpPr>
              <a:spLocks noChangeShapeType="1"/>
            </p:cNvSpPr>
            <p:nvPr/>
          </p:nvSpPr>
          <p:spPr bwMode="auto">
            <a:xfrm>
              <a:off x="3951" y="2697"/>
              <a:ext cx="111" cy="79"/>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3560" name="Group 17"/>
          <p:cNvGrpSpPr>
            <a:grpSpLocks/>
          </p:cNvGrpSpPr>
          <p:nvPr/>
        </p:nvGrpSpPr>
        <p:grpSpPr bwMode="auto">
          <a:xfrm>
            <a:off x="7143750" y="3979863"/>
            <a:ext cx="620713" cy="620712"/>
            <a:chOff x="4500" y="2507"/>
            <a:chExt cx="391" cy="391"/>
          </a:xfrm>
        </p:grpSpPr>
        <p:sp>
          <p:nvSpPr>
            <p:cNvPr id="23565" name="Oval 18"/>
            <p:cNvSpPr>
              <a:spLocks noChangeArrowheads="1"/>
            </p:cNvSpPr>
            <p:nvPr/>
          </p:nvSpPr>
          <p:spPr bwMode="auto">
            <a:xfrm rot="9000000">
              <a:off x="4554" y="2560"/>
              <a:ext cx="287" cy="287"/>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66" name="Line 19"/>
            <p:cNvSpPr>
              <a:spLocks noChangeShapeType="1"/>
            </p:cNvSpPr>
            <p:nvPr/>
          </p:nvSpPr>
          <p:spPr bwMode="auto">
            <a:xfrm>
              <a:off x="4688" y="2697"/>
              <a:ext cx="68" cy="118"/>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3561" name="Line 20"/>
          <p:cNvSpPr>
            <a:spLocks noChangeShapeType="1"/>
          </p:cNvSpPr>
          <p:nvPr/>
        </p:nvSpPr>
        <p:spPr bwMode="auto">
          <a:xfrm>
            <a:off x="4219575" y="4321175"/>
            <a:ext cx="600075" cy="1588"/>
          </a:xfrm>
          <a:prstGeom prst="line">
            <a:avLst/>
          </a:prstGeom>
          <a:noFill/>
          <a:ln w="36720">
            <a:solidFill>
              <a:srgbClr val="000000"/>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3562" name="AutoShape 21"/>
          <p:cNvSpPr>
            <a:spLocks noChangeArrowheads="1"/>
          </p:cNvSpPr>
          <p:nvPr/>
        </p:nvSpPr>
        <p:spPr bwMode="auto">
          <a:xfrm>
            <a:off x="1035050" y="3163888"/>
            <a:ext cx="2273300" cy="2274887"/>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63" name="AutoShape 22"/>
          <p:cNvSpPr>
            <a:spLocks noChangeArrowheads="1"/>
          </p:cNvSpPr>
          <p:nvPr/>
        </p:nvSpPr>
        <p:spPr bwMode="auto">
          <a:xfrm>
            <a:off x="3375025"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64" name="AutoShape 23"/>
          <p:cNvSpPr>
            <a:spLocks noChangeArrowheads="1"/>
          </p:cNvSpPr>
          <p:nvPr/>
        </p:nvSpPr>
        <p:spPr bwMode="auto">
          <a:xfrm>
            <a:off x="5715000"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a:xfrm>
            <a:off x="214313" y="228600"/>
            <a:ext cx="8728075" cy="12604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Diffusion Weighting: Second Pulse</a:t>
            </a:r>
          </a:p>
        </p:txBody>
      </p:sp>
      <p:grpSp>
        <p:nvGrpSpPr>
          <p:cNvPr id="24579" name="Group 2"/>
          <p:cNvGrpSpPr>
            <a:grpSpLocks/>
          </p:cNvGrpSpPr>
          <p:nvPr/>
        </p:nvGrpSpPr>
        <p:grpSpPr bwMode="auto">
          <a:xfrm>
            <a:off x="1322388" y="4064000"/>
            <a:ext cx="454025" cy="455613"/>
            <a:chOff x="833" y="2560"/>
            <a:chExt cx="286" cy="287"/>
          </a:xfrm>
        </p:grpSpPr>
        <p:sp>
          <p:nvSpPr>
            <p:cNvPr id="24601" name="Oval 3"/>
            <p:cNvSpPr>
              <a:spLocks noChangeArrowheads="1"/>
            </p:cNvSpPr>
            <p:nvPr/>
          </p:nvSpPr>
          <p:spPr bwMode="auto">
            <a:xfrm>
              <a:off x="833"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602" name="Line 4"/>
            <p:cNvSpPr>
              <a:spLocks noChangeShapeType="1"/>
            </p:cNvSpPr>
            <p:nvPr/>
          </p:nvSpPr>
          <p:spPr bwMode="auto">
            <a:xfrm flipV="1">
              <a:off x="97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4580" name="Group 5"/>
          <p:cNvGrpSpPr>
            <a:grpSpLocks/>
          </p:cNvGrpSpPr>
          <p:nvPr/>
        </p:nvGrpSpPr>
        <p:grpSpPr bwMode="auto">
          <a:xfrm>
            <a:off x="2506663" y="4064000"/>
            <a:ext cx="455612" cy="455613"/>
            <a:chOff x="1579" y="2560"/>
            <a:chExt cx="287" cy="287"/>
          </a:xfrm>
        </p:grpSpPr>
        <p:sp>
          <p:nvSpPr>
            <p:cNvPr id="24599" name="Oval 6"/>
            <p:cNvSpPr>
              <a:spLocks noChangeArrowheads="1"/>
            </p:cNvSpPr>
            <p:nvPr/>
          </p:nvSpPr>
          <p:spPr bwMode="auto">
            <a:xfrm>
              <a:off x="1579"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600" name="Line 7"/>
            <p:cNvSpPr>
              <a:spLocks noChangeShapeType="1"/>
            </p:cNvSpPr>
            <p:nvPr/>
          </p:nvSpPr>
          <p:spPr bwMode="auto">
            <a:xfrm flipV="1">
              <a:off x="1723"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4581" name="Group 8"/>
          <p:cNvGrpSpPr>
            <a:grpSpLocks/>
          </p:cNvGrpSpPr>
          <p:nvPr/>
        </p:nvGrpSpPr>
        <p:grpSpPr bwMode="auto">
          <a:xfrm>
            <a:off x="3597275" y="3967163"/>
            <a:ext cx="641350" cy="641350"/>
            <a:chOff x="2266" y="2499"/>
            <a:chExt cx="404" cy="404"/>
          </a:xfrm>
        </p:grpSpPr>
        <p:sp>
          <p:nvSpPr>
            <p:cNvPr id="24597" name="Oval 9"/>
            <p:cNvSpPr>
              <a:spLocks noChangeArrowheads="1"/>
            </p:cNvSpPr>
            <p:nvPr/>
          </p:nvSpPr>
          <p:spPr bwMode="auto">
            <a:xfrm rot="2400000">
              <a:off x="2325" y="2557"/>
              <a:ext cx="287" cy="288"/>
            </a:xfrm>
            <a:prstGeom prst="ellipse">
              <a:avLst/>
            </a:prstGeom>
            <a:noFill/>
            <a:ln w="18360">
              <a:solidFill>
                <a:srgbClr val="0099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98" name="Line 10"/>
            <p:cNvSpPr>
              <a:spLocks noChangeShapeType="1"/>
            </p:cNvSpPr>
            <p:nvPr/>
          </p:nvSpPr>
          <p:spPr bwMode="auto">
            <a:xfrm flipV="1">
              <a:off x="2466" y="2596"/>
              <a:ext cx="88" cy="115"/>
            </a:xfrm>
            <a:prstGeom prst="line">
              <a:avLst/>
            </a:prstGeom>
            <a:noFill/>
            <a:ln w="1836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4582" name="Group 11"/>
          <p:cNvGrpSpPr>
            <a:grpSpLocks/>
          </p:cNvGrpSpPr>
          <p:nvPr/>
        </p:nvGrpSpPr>
        <p:grpSpPr bwMode="auto">
          <a:xfrm>
            <a:off x="4784725" y="3968750"/>
            <a:ext cx="641350" cy="641350"/>
            <a:chOff x="3014" y="2500"/>
            <a:chExt cx="404" cy="404"/>
          </a:xfrm>
        </p:grpSpPr>
        <p:sp>
          <p:nvSpPr>
            <p:cNvPr id="24595" name="Oval 12"/>
            <p:cNvSpPr>
              <a:spLocks noChangeArrowheads="1"/>
            </p:cNvSpPr>
            <p:nvPr/>
          </p:nvSpPr>
          <p:spPr bwMode="auto">
            <a:xfrm rot="-2400000">
              <a:off x="3072" y="2559"/>
              <a:ext cx="288" cy="287"/>
            </a:xfrm>
            <a:prstGeom prst="ellipse">
              <a:avLst/>
            </a:prstGeom>
            <a:noFill/>
            <a:ln w="1836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96" name="Line 13"/>
            <p:cNvSpPr>
              <a:spLocks noChangeShapeType="1"/>
            </p:cNvSpPr>
            <p:nvPr/>
          </p:nvSpPr>
          <p:spPr bwMode="auto">
            <a:xfrm flipH="1" flipV="1">
              <a:off x="3125" y="2595"/>
              <a:ext cx="98" cy="115"/>
            </a:xfrm>
            <a:prstGeom prst="line">
              <a:avLst/>
            </a:prstGeom>
            <a:noFill/>
            <a:ln w="1836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4583" name="Group 14"/>
          <p:cNvGrpSpPr>
            <a:grpSpLocks/>
          </p:cNvGrpSpPr>
          <p:nvPr/>
        </p:nvGrpSpPr>
        <p:grpSpPr bwMode="auto">
          <a:xfrm>
            <a:off x="6059488" y="4064000"/>
            <a:ext cx="455612" cy="455613"/>
            <a:chOff x="3817" y="2560"/>
            <a:chExt cx="287" cy="287"/>
          </a:xfrm>
        </p:grpSpPr>
        <p:sp>
          <p:nvSpPr>
            <p:cNvPr id="24593" name="Oval 15"/>
            <p:cNvSpPr>
              <a:spLocks noChangeArrowheads="1"/>
            </p:cNvSpPr>
            <p:nvPr/>
          </p:nvSpPr>
          <p:spPr bwMode="auto">
            <a:xfrm>
              <a:off x="3817"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94" name="Line 16"/>
            <p:cNvSpPr>
              <a:spLocks noChangeShapeType="1"/>
            </p:cNvSpPr>
            <p:nvPr/>
          </p:nvSpPr>
          <p:spPr bwMode="auto">
            <a:xfrm flipV="1">
              <a:off x="3961"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4584" name="Group 17"/>
          <p:cNvGrpSpPr>
            <a:grpSpLocks/>
          </p:cNvGrpSpPr>
          <p:nvPr/>
        </p:nvGrpSpPr>
        <p:grpSpPr bwMode="auto">
          <a:xfrm>
            <a:off x="7226300" y="4064000"/>
            <a:ext cx="454025" cy="455613"/>
            <a:chOff x="4552" y="2560"/>
            <a:chExt cx="286" cy="287"/>
          </a:xfrm>
        </p:grpSpPr>
        <p:sp>
          <p:nvSpPr>
            <p:cNvPr id="24591" name="Oval 18"/>
            <p:cNvSpPr>
              <a:spLocks noChangeArrowheads="1"/>
            </p:cNvSpPr>
            <p:nvPr/>
          </p:nvSpPr>
          <p:spPr bwMode="auto">
            <a:xfrm>
              <a:off x="4552"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92" name="Line 19"/>
            <p:cNvSpPr>
              <a:spLocks noChangeShapeType="1"/>
            </p:cNvSpPr>
            <p:nvPr/>
          </p:nvSpPr>
          <p:spPr bwMode="auto">
            <a:xfrm flipV="1">
              <a:off x="469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4585" name="AutoShape 20"/>
          <p:cNvSpPr>
            <a:spLocks noChangeArrowheads="1"/>
          </p:cNvSpPr>
          <p:nvPr/>
        </p:nvSpPr>
        <p:spPr bwMode="auto">
          <a:xfrm>
            <a:off x="1035050" y="3163888"/>
            <a:ext cx="2273300" cy="2274887"/>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86" name="AutoShape 21"/>
          <p:cNvSpPr>
            <a:spLocks noChangeArrowheads="1"/>
          </p:cNvSpPr>
          <p:nvPr/>
        </p:nvSpPr>
        <p:spPr bwMode="auto">
          <a:xfrm>
            <a:off x="3375025"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87" name="AutoShape 22"/>
          <p:cNvSpPr>
            <a:spLocks noChangeArrowheads="1"/>
          </p:cNvSpPr>
          <p:nvPr/>
        </p:nvSpPr>
        <p:spPr bwMode="auto">
          <a:xfrm>
            <a:off x="5715000" y="3165475"/>
            <a:ext cx="2274888" cy="2273300"/>
          </a:xfrm>
          <a:prstGeom prst="roundRect">
            <a:avLst>
              <a:gd name="adj" fmla="val 60"/>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588" name="Line 23"/>
          <p:cNvSpPr>
            <a:spLocks noChangeShapeType="1"/>
          </p:cNvSpPr>
          <p:nvPr/>
        </p:nvSpPr>
        <p:spPr bwMode="auto">
          <a:xfrm>
            <a:off x="762000" y="2514600"/>
            <a:ext cx="7543800" cy="1588"/>
          </a:xfrm>
          <a:prstGeom prst="line">
            <a:avLst/>
          </a:prstGeom>
          <a:noFill/>
          <a:ln w="9360">
            <a:solidFill>
              <a:srgbClr val="000000"/>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589" name="Line 24"/>
          <p:cNvSpPr>
            <a:spLocks noChangeShapeType="1"/>
          </p:cNvSpPr>
          <p:nvPr/>
        </p:nvSpPr>
        <p:spPr bwMode="auto">
          <a:xfrm>
            <a:off x="1260475" y="2011363"/>
            <a:ext cx="6583363" cy="995362"/>
          </a:xfrm>
          <a:prstGeom prst="line">
            <a:avLst/>
          </a:prstGeom>
          <a:noFill/>
          <a:ln w="57240">
            <a:solidFill>
              <a:srgbClr val="3333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590" name="Text Box 25"/>
          <p:cNvSpPr txBox="1">
            <a:spLocks noChangeArrowheads="1"/>
          </p:cNvSpPr>
          <p:nvPr/>
        </p:nvSpPr>
        <p:spPr bwMode="auto">
          <a:xfrm>
            <a:off x="1441450" y="1600200"/>
            <a:ext cx="2224088"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333399"/>
                </a:solidFill>
                <a:latin typeface="Times New Roman" pitchFamily="18" charset="0"/>
              </a:rPr>
              <a:t>Gradient over space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1"/>
          <p:cNvSpPr>
            <a:spLocks noChangeArrowheads="1"/>
          </p:cNvSpPr>
          <p:nvPr/>
        </p:nvSpPr>
        <p:spPr bwMode="auto">
          <a:xfrm>
            <a:off x="1035050" y="3163888"/>
            <a:ext cx="2273300" cy="2274887"/>
          </a:xfrm>
          <a:prstGeom prst="roundRect">
            <a:avLst>
              <a:gd name="adj" fmla="val 60"/>
            </a:avLst>
          </a:prstGeom>
          <a:solidFill>
            <a:srgbClr val="E6E6E6"/>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03" name="AutoShape 2"/>
          <p:cNvSpPr>
            <a:spLocks noChangeArrowheads="1"/>
          </p:cNvSpPr>
          <p:nvPr/>
        </p:nvSpPr>
        <p:spPr bwMode="auto">
          <a:xfrm>
            <a:off x="5715000" y="3165475"/>
            <a:ext cx="2274888" cy="2273300"/>
          </a:xfrm>
          <a:prstGeom prst="roundRect">
            <a:avLst>
              <a:gd name="adj" fmla="val 60"/>
            </a:avLst>
          </a:prstGeom>
          <a:solidFill>
            <a:srgbClr val="E6E6E6"/>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04" name="AutoShape 3"/>
          <p:cNvSpPr>
            <a:spLocks noChangeArrowheads="1"/>
          </p:cNvSpPr>
          <p:nvPr/>
        </p:nvSpPr>
        <p:spPr bwMode="auto">
          <a:xfrm>
            <a:off x="3375025" y="3165475"/>
            <a:ext cx="2274888" cy="2273300"/>
          </a:xfrm>
          <a:prstGeom prst="roundRect">
            <a:avLst>
              <a:gd name="adj" fmla="val 60"/>
            </a:avLst>
          </a:prstGeom>
          <a:solidFill>
            <a:srgbClr val="999999"/>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05" name="Rectangle 4"/>
          <p:cNvSpPr>
            <a:spLocks noGrp="1" noChangeArrowheads="1"/>
          </p:cNvSpPr>
          <p:nvPr>
            <p:ph type="title"/>
          </p:nvPr>
        </p:nvSpPr>
        <p:spPr>
          <a:xfrm>
            <a:off x="209550" y="215900"/>
            <a:ext cx="8728075" cy="12858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Reduced signal from spin dephasing</a:t>
            </a:r>
          </a:p>
        </p:txBody>
      </p:sp>
      <p:grpSp>
        <p:nvGrpSpPr>
          <p:cNvPr id="25606" name="Group 5"/>
          <p:cNvGrpSpPr>
            <a:grpSpLocks/>
          </p:cNvGrpSpPr>
          <p:nvPr/>
        </p:nvGrpSpPr>
        <p:grpSpPr bwMode="auto">
          <a:xfrm>
            <a:off x="1322388" y="4064000"/>
            <a:ext cx="454025" cy="455613"/>
            <a:chOff x="833" y="2560"/>
            <a:chExt cx="286" cy="287"/>
          </a:xfrm>
        </p:grpSpPr>
        <p:sp>
          <p:nvSpPr>
            <p:cNvPr id="25623" name="Oval 6"/>
            <p:cNvSpPr>
              <a:spLocks noChangeArrowheads="1"/>
            </p:cNvSpPr>
            <p:nvPr/>
          </p:nvSpPr>
          <p:spPr bwMode="auto">
            <a:xfrm>
              <a:off x="833"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24" name="Line 7"/>
            <p:cNvSpPr>
              <a:spLocks noChangeShapeType="1"/>
            </p:cNvSpPr>
            <p:nvPr/>
          </p:nvSpPr>
          <p:spPr bwMode="auto">
            <a:xfrm flipV="1">
              <a:off x="97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5607" name="Group 8"/>
          <p:cNvGrpSpPr>
            <a:grpSpLocks/>
          </p:cNvGrpSpPr>
          <p:nvPr/>
        </p:nvGrpSpPr>
        <p:grpSpPr bwMode="auto">
          <a:xfrm>
            <a:off x="2506663" y="4064000"/>
            <a:ext cx="455612" cy="455613"/>
            <a:chOff x="1579" y="2560"/>
            <a:chExt cx="287" cy="287"/>
          </a:xfrm>
        </p:grpSpPr>
        <p:sp>
          <p:nvSpPr>
            <p:cNvPr id="25621" name="Oval 9"/>
            <p:cNvSpPr>
              <a:spLocks noChangeArrowheads="1"/>
            </p:cNvSpPr>
            <p:nvPr/>
          </p:nvSpPr>
          <p:spPr bwMode="auto">
            <a:xfrm>
              <a:off x="1579"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22" name="Line 10"/>
            <p:cNvSpPr>
              <a:spLocks noChangeShapeType="1"/>
            </p:cNvSpPr>
            <p:nvPr/>
          </p:nvSpPr>
          <p:spPr bwMode="auto">
            <a:xfrm flipV="1">
              <a:off x="1723"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5608" name="Group 11"/>
          <p:cNvGrpSpPr>
            <a:grpSpLocks/>
          </p:cNvGrpSpPr>
          <p:nvPr/>
        </p:nvGrpSpPr>
        <p:grpSpPr bwMode="auto">
          <a:xfrm>
            <a:off x="3597275" y="3967163"/>
            <a:ext cx="641350" cy="641350"/>
            <a:chOff x="2266" y="2499"/>
            <a:chExt cx="404" cy="404"/>
          </a:xfrm>
        </p:grpSpPr>
        <p:sp>
          <p:nvSpPr>
            <p:cNvPr id="25619" name="Oval 12"/>
            <p:cNvSpPr>
              <a:spLocks noChangeArrowheads="1"/>
            </p:cNvSpPr>
            <p:nvPr/>
          </p:nvSpPr>
          <p:spPr bwMode="auto">
            <a:xfrm rot="2400000">
              <a:off x="2325" y="2557"/>
              <a:ext cx="287" cy="288"/>
            </a:xfrm>
            <a:prstGeom prst="ellipse">
              <a:avLst/>
            </a:prstGeom>
            <a:noFill/>
            <a:ln w="18360">
              <a:solidFill>
                <a:srgbClr val="0099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20" name="Line 13"/>
            <p:cNvSpPr>
              <a:spLocks noChangeShapeType="1"/>
            </p:cNvSpPr>
            <p:nvPr/>
          </p:nvSpPr>
          <p:spPr bwMode="auto">
            <a:xfrm flipV="1">
              <a:off x="2466" y="2596"/>
              <a:ext cx="88" cy="115"/>
            </a:xfrm>
            <a:prstGeom prst="line">
              <a:avLst/>
            </a:prstGeom>
            <a:noFill/>
            <a:ln w="18360">
              <a:solidFill>
                <a:srgbClr val="0099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5609" name="Group 14"/>
          <p:cNvGrpSpPr>
            <a:grpSpLocks/>
          </p:cNvGrpSpPr>
          <p:nvPr/>
        </p:nvGrpSpPr>
        <p:grpSpPr bwMode="auto">
          <a:xfrm>
            <a:off x="4784725" y="3968750"/>
            <a:ext cx="641350" cy="641350"/>
            <a:chOff x="3014" y="2500"/>
            <a:chExt cx="404" cy="404"/>
          </a:xfrm>
        </p:grpSpPr>
        <p:sp>
          <p:nvSpPr>
            <p:cNvPr id="25617" name="Oval 15"/>
            <p:cNvSpPr>
              <a:spLocks noChangeArrowheads="1"/>
            </p:cNvSpPr>
            <p:nvPr/>
          </p:nvSpPr>
          <p:spPr bwMode="auto">
            <a:xfrm rot="-2400000">
              <a:off x="3072" y="2559"/>
              <a:ext cx="288" cy="287"/>
            </a:xfrm>
            <a:prstGeom prst="ellipse">
              <a:avLst/>
            </a:prstGeom>
            <a:noFill/>
            <a:ln w="1836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18" name="Line 16"/>
            <p:cNvSpPr>
              <a:spLocks noChangeShapeType="1"/>
            </p:cNvSpPr>
            <p:nvPr/>
          </p:nvSpPr>
          <p:spPr bwMode="auto">
            <a:xfrm flipH="1" flipV="1">
              <a:off x="3125" y="2595"/>
              <a:ext cx="98" cy="115"/>
            </a:xfrm>
            <a:prstGeom prst="line">
              <a:avLst/>
            </a:prstGeom>
            <a:noFill/>
            <a:ln w="18360">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5610" name="Group 17"/>
          <p:cNvGrpSpPr>
            <a:grpSpLocks/>
          </p:cNvGrpSpPr>
          <p:nvPr/>
        </p:nvGrpSpPr>
        <p:grpSpPr bwMode="auto">
          <a:xfrm>
            <a:off x="6059488" y="4064000"/>
            <a:ext cx="455612" cy="455613"/>
            <a:chOff x="3817" y="2560"/>
            <a:chExt cx="287" cy="287"/>
          </a:xfrm>
        </p:grpSpPr>
        <p:sp>
          <p:nvSpPr>
            <p:cNvPr id="25615" name="Oval 18"/>
            <p:cNvSpPr>
              <a:spLocks noChangeArrowheads="1"/>
            </p:cNvSpPr>
            <p:nvPr/>
          </p:nvSpPr>
          <p:spPr bwMode="auto">
            <a:xfrm>
              <a:off x="3817" y="2560"/>
              <a:ext cx="288"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16" name="Line 19"/>
            <p:cNvSpPr>
              <a:spLocks noChangeShapeType="1"/>
            </p:cNvSpPr>
            <p:nvPr/>
          </p:nvSpPr>
          <p:spPr bwMode="auto">
            <a:xfrm flipV="1">
              <a:off x="3961"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25611" name="Group 20"/>
          <p:cNvGrpSpPr>
            <a:grpSpLocks/>
          </p:cNvGrpSpPr>
          <p:nvPr/>
        </p:nvGrpSpPr>
        <p:grpSpPr bwMode="auto">
          <a:xfrm>
            <a:off x="7226300" y="4064000"/>
            <a:ext cx="454025" cy="455613"/>
            <a:chOff x="4552" y="2560"/>
            <a:chExt cx="286" cy="287"/>
          </a:xfrm>
        </p:grpSpPr>
        <p:sp>
          <p:nvSpPr>
            <p:cNvPr id="25613" name="Oval 21"/>
            <p:cNvSpPr>
              <a:spLocks noChangeArrowheads="1"/>
            </p:cNvSpPr>
            <p:nvPr/>
          </p:nvSpPr>
          <p:spPr bwMode="auto">
            <a:xfrm>
              <a:off x="4552" y="2560"/>
              <a:ext cx="287" cy="288"/>
            </a:xfrm>
            <a:prstGeom prst="ellipse">
              <a:avLst/>
            </a:prstGeom>
            <a:noFill/>
            <a:ln w="18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614" name="Line 22"/>
            <p:cNvSpPr>
              <a:spLocks noChangeShapeType="1"/>
            </p:cNvSpPr>
            <p:nvPr/>
          </p:nvSpPr>
          <p:spPr bwMode="auto">
            <a:xfrm flipV="1">
              <a:off x="4696" y="2566"/>
              <a:ext cx="1" cy="146"/>
            </a:xfrm>
            <a:prstGeom prst="line">
              <a:avLst/>
            </a:prstGeom>
            <a:noFill/>
            <a:ln w="18360">
              <a:solidFill>
                <a:srgbClr val="FF333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5612" name="Text Box 23"/>
          <p:cNvSpPr txBox="1">
            <a:spLocks noChangeArrowheads="1"/>
          </p:cNvSpPr>
          <p:nvPr/>
        </p:nvSpPr>
        <p:spPr bwMode="auto">
          <a:xfrm>
            <a:off x="1524000" y="1371600"/>
            <a:ext cx="6013450"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720" tIns="116280" rIns="81720" bIns="4068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a:lnSpc>
                <a:spcPct val="75000"/>
              </a:lnSpc>
            </a:pPr>
            <a:r>
              <a:rPr lang="en-GB" sz="2400" i="1">
                <a:solidFill>
                  <a:srgbClr val="000000"/>
                </a:solidFill>
                <a:latin typeface="Times New Roman" pitchFamily="18" charset="0"/>
                <a:cs typeface="Tahoma" pitchFamily="34" charset="0"/>
              </a:rPr>
              <a:t>Stejskal-Tanner equation:</a:t>
            </a:r>
          </a:p>
          <a:p>
            <a:pPr algn="ctr" eaLnBrk="1">
              <a:lnSpc>
                <a:spcPct val="75000"/>
              </a:lnSpc>
            </a:pPr>
            <a:r>
              <a:rPr lang="en-GB" sz="2400" i="1">
                <a:solidFill>
                  <a:srgbClr val="000000"/>
                </a:solidFill>
                <a:latin typeface="Times New Roman" pitchFamily="18" charset="0"/>
                <a:cs typeface="Tahoma" pitchFamily="34" charset="0"/>
              </a:rPr>
              <a:t> </a:t>
            </a:r>
          </a:p>
          <a:p>
            <a:pPr algn="ctr" eaLnBrk="1">
              <a:lnSpc>
                <a:spcPct val="75000"/>
              </a:lnSpc>
            </a:pPr>
            <a:r>
              <a:rPr lang="en-GB" sz="2400" b="1">
                <a:solidFill>
                  <a:srgbClr val="000000"/>
                </a:solidFill>
                <a:latin typeface="Times New Roman" pitchFamily="18" charset="0"/>
                <a:cs typeface="Tahoma" pitchFamily="34" charset="0"/>
              </a:rPr>
              <a:t>Signal attenuation = exp(-b * ADC)</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0" y="0"/>
            <a:ext cx="9144000" cy="457200"/>
          </a:xfrm>
          <a:solidFill>
            <a:srgbClr val="EDB1DC"/>
          </a:solidFill>
        </p:spPr>
        <p:txBody>
          <a:bodyPr tIns="6444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smtClean="0"/>
              <a:t>5.19  Pulse sequences used for diffusion-weighted imaging.</a:t>
            </a:r>
          </a:p>
        </p:txBody>
      </p:sp>
      <p:pic>
        <p:nvPicPr>
          <p:cNvPr id="26627" name="Picture 2"/>
          <p:cNvPicPr>
            <a:picLocks noChangeAspect="1" noChangeArrowheads="1"/>
          </p:cNvPicPr>
          <p:nvPr/>
        </p:nvPicPr>
        <p:blipFill>
          <a:blip r:embed="rId3">
            <a:extLst>
              <a:ext uri="{28A0092B-C50C-407E-A947-70E740481C1C}">
                <a14:useLocalDpi xmlns:a14="http://schemas.microsoft.com/office/drawing/2010/main" val="0"/>
              </a:ext>
            </a:extLst>
          </a:blip>
          <a:srcRect l="15147" t="54785" r="18163"/>
          <a:stretch>
            <a:fillRect/>
          </a:stretch>
        </p:blipFill>
        <p:spPr bwMode="auto">
          <a:xfrm>
            <a:off x="533400" y="1676400"/>
            <a:ext cx="7543800" cy="3836988"/>
          </a:xfrm>
          <a:prstGeom prst="rect">
            <a:avLst/>
          </a:prstGeom>
          <a:noFill/>
          <a:ln>
            <a:noFill/>
          </a:ln>
          <a:effectLst/>
          <a:extLst>
            <a:ext uri="{909E8E84-426E-40DD-AFC4-6F175D3DCCD1}">
              <a14:hiddenFill xmlns:a14="http://schemas.microsoft.com/office/drawing/2010/main">
                <a:blipFill dpi="0" rotWithShape="0">
                  <a:blip/>
                  <a:srcRect l="15147" t="54785" r="1816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p:cNvPicPr>
            <a:picLocks noChangeAspect="1" noChangeArrowheads="1"/>
          </p:cNvPicPr>
          <p:nvPr/>
        </p:nvPicPr>
        <p:blipFill>
          <a:blip r:embed="rId3">
            <a:extLst>
              <a:ext uri="{28A0092B-C50C-407E-A947-70E740481C1C}">
                <a14:useLocalDpi xmlns:a14="http://schemas.microsoft.com/office/drawing/2010/main" val="0"/>
              </a:ext>
            </a:extLst>
          </a:blip>
          <a:srcRect l="15239" t="6320" r="18031" b="52373"/>
          <a:stretch>
            <a:fillRect/>
          </a:stretch>
        </p:blipFill>
        <p:spPr bwMode="auto">
          <a:xfrm>
            <a:off x="609600" y="1600200"/>
            <a:ext cx="7548563" cy="3505200"/>
          </a:xfrm>
          <a:prstGeom prst="rect">
            <a:avLst/>
          </a:prstGeom>
          <a:noFill/>
          <a:ln>
            <a:noFill/>
          </a:ln>
          <a:effectLst/>
          <a:extLst>
            <a:ext uri="{909E8E84-426E-40DD-AFC4-6F175D3DCCD1}">
              <a14:hiddenFill xmlns:a14="http://schemas.microsoft.com/office/drawing/2010/main">
                <a:blipFill dpi="0" rotWithShape="0">
                  <a:blip/>
                  <a:srcRect l="15239" t="6320" r="18031" b="5237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1" name="Rectangle 2"/>
          <p:cNvSpPr>
            <a:spLocks noGrp="1" noChangeArrowheads="1"/>
          </p:cNvSpPr>
          <p:nvPr>
            <p:ph type="title"/>
          </p:nvPr>
        </p:nvSpPr>
        <p:spPr>
          <a:xfrm>
            <a:off x="0" y="0"/>
            <a:ext cx="9144000" cy="457200"/>
          </a:xfrm>
          <a:solidFill>
            <a:srgbClr val="EDB1DC"/>
          </a:solidFill>
        </p:spPr>
        <p:txBody>
          <a:bodyPr tIns="6444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smtClean="0"/>
              <a:t>5.19  Pulse sequences used for diffusion-weighted imaging.</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5371" y="2703731"/>
            <a:ext cx="4800600" cy="830997"/>
          </a:xfrm>
          <a:prstGeom prst="rect">
            <a:avLst/>
          </a:prstGeom>
          <a:noFill/>
        </p:spPr>
        <p:txBody>
          <a:bodyPr wrap="square" rtlCol="0">
            <a:spAutoFit/>
          </a:bodyPr>
          <a:lstStyle/>
          <a:p>
            <a:r>
              <a:rPr lang="en-US" sz="2400" dirty="0" smtClean="0">
                <a:solidFill>
                  <a:schemeClr val="tx1"/>
                </a:solidFill>
              </a:rPr>
              <a:t>GET SLIDE SEQUENCE FROM UTILITY SLIDES</a:t>
            </a:r>
            <a:endParaRPr lang="en-US" sz="2400" dirty="0">
              <a:solidFill>
                <a:schemeClr val="tx1"/>
              </a:solidFill>
            </a:endParaRPr>
          </a:p>
        </p:txBody>
      </p:sp>
    </p:spTree>
    <p:extLst>
      <p:ext uri="{BB962C8B-B14F-4D97-AF65-F5344CB8AC3E}">
        <p14:creationId xmlns:p14="http://schemas.microsoft.com/office/powerpoint/2010/main" val="1845981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381000" y="90488"/>
            <a:ext cx="8377238" cy="788987"/>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Raw Diffusion MR Images</a:t>
            </a:r>
          </a:p>
        </p:txBody>
      </p:sp>
      <p:sp>
        <p:nvSpPr>
          <p:cNvPr id="28676" name="Text Box 3"/>
          <p:cNvSpPr txBox="1">
            <a:spLocks noChangeArrowheads="1"/>
          </p:cNvSpPr>
          <p:nvPr/>
        </p:nvSpPr>
        <p:spPr bwMode="auto">
          <a:xfrm>
            <a:off x="409575" y="1371600"/>
            <a:ext cx="16478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dirty="0" smtClean="0">
                <a:solidFill>
                  <a:srgbClr val="000000"/>
                </a:solidFill>
                <a:latin typeface="Times New Roman" pitchFamily="18" charset="0"/>
              </a:rPr>
              <a:t>b </a:t>
            </a:r>
            <a:r>
              <a:rPr lang="en-US" sz="2400" dirty="0">
                <a:solidFill>
                  <a:srgbClr val="000000"/>
                </a:solidFill>
                <a:latin typeface="Times New Roman" pitchFamily="18" charset="0"/>
              </a:rPr>
              <a:t>= 0 </a:t>
            </a:r>
          </a:p>
        </p:txBody>
      </p:sp>
      <p:sp>
        <p:nvSpPr>
          <p:cNvPr id="28677" name="Text Box 4"/>
          <p:cNvSpPr txBox="1">
            <a:spLocks noChangeArrowheads="1"/>
          </p:cNvSpPr>
          <p:nvPr/>
        </p:nvSpPr>
        <p:spPr bwMode="auto">
          <a:xfrm>
            <a:off x="228600" y="2849563"/>
            <a:ext cx="1828800" cy="849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sz="2400" i="1">
                <a:solidFill>
                  <a:srgbClr val="000000"/>
                </a:solidFill>
                <a:latin typeface="Times New Roman" pitchFamily="18" charset="0"/>
              </a:rPr>
              <a:t>No diffusion weighting- the reference image</a:t>
            </a:r>
          </a:p>
        </p:txBody>
      </p:sp>
      <p:pic>
        <p:nvPicPr>
          <p:cNvPr id="1239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981075"/>
            <a:ext cx="6400800" cy="557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381000" y="90488"/>
            <a:ext cx="8377238" cy="788987"/>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Raw Diffusion MR Images</a:t>
            </a:r>
          </a:p>
        </p:txBody>
      </p:sp>
      <p:sp>
        <p:nvSpPr>
          <p:cNvPr id="9" name="Down Arrow 8"/>
          <p:cNvSpPr/>
          <p:nvPr/>
        </p:nvSpPr>
        <p:spPr bwMode="auto">
          <a:xfrm rot="8100000">
            <a:off x="1612023" y="2575829"/>
            <a:ext cx="595312" cy="1854307"/>
          </a:xfrm>
          <a:prstGeom prst="downArrow">
            <a:avLst/>
          </a:prstGeom>
          <a:solidFill>
            <a:srgbClr val="B2B2B2">
              <a:alpha val="58039"/>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10" name="Rectangle 9"/>
          <p:cNvSpPr/>
          <p:nvPr/>
        </p:nvSpPr>
        <p:spPr bwMode="auto">
          <a:xfrm>
            <a:off x="3275856" y="980728"/>
            <a:ext cx="4896544" cy="5688632"/>
          </a:xfrm>
          <a:prstGeom prst="rect">
            <a:avLst/>
          </a:prstGeom>
          <a:solidFill>
            <a:srgbClr val="0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29700" name="Text Box 3"/>
          <p:cNvSpPr txBox="1">
            <a:spLocks noChangeArrowheads="1"/>
          </p:cNvSpPr>
          <p:nvPr/>
        </p:nvSpPr>
        <p:spPr bwMode="auto">
          <a:xfrm>
            <a:off x="3452986" y="1116806"/>
            <a:ext cx="11906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b="1" dirty="0">
                <a:latin typeface="Times New Roman" pitchFamily="18" charset="0"/>
              </a:rPr>
              <a:t>b = </a:t>
            </a:r>
            <a:r>
              <a:rPr lang="en-US" sz="2400" b="1" dirty="0" smtClean="0">
                <a:latin typeface="Times New Roman" pitchFamily="18" charset="0"/>
              </a:rPr>
              <a:t>0</a:t>
            </a:r>
            <a:endParaRPr lang="en-US" sz="2400" b="1" dirty="0">
              <a:latin typeface="Times New Roman" pitchFamily="18" charset="0"/>
            </a:endParaRPr>
          </a:p>
        </p:txBody>
      </p:sp>
      <p:sp>
        <p:nvSpPr>
          <p:cNvPr id="12" name="TextBox 11"/>
          <p:cNvSpPr txBox="1"/>
          <p:nvPr/>
        </p:nvSpPr>
        <p:spPr>
          <a:xfrm>
            <a:off x="323528" y="1052736"/>
            <a:ext cx="2808312" cy="1569660"/>
          </a:xfrm>
          <a:prstGeom prst="rect">
            <a:avLst/>
          </a:prstGeom>
          <a:noFill/>
        </p:spPr>
        <p:txBody>
          <a:bodyPr wrap="square" rtlCol="0">
            <a:spAutoFit/>
          </a:bodyPr>
          <a:lstStyle/>
          <a:p>
            <a:r>
              <a:rPr lang="en-US" sz="2400" dirty="0" smtClean="0"/>
              <a:t>Dark means large ADC (a great deal of signal attenuation)</a:t>
            </a:r>
            <a:endParaRPr lang="en-US" sz="2400" dirty="0"/>
          </a:p>
        </p:txBody>
      </p:sp>
      <p:pic>
        <p:nvPicPr>
          <p:cNvPr id="1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732" t="8940" r="9783" b="7759"/>
          <a:stretch/>
        </p:blipFill>
        <p:spPr bwMode="auto">
          <a:xfrm>
            <a:off x="4175234" y="1905000"/>
            <a:ext cx="3216165" cy="4167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20847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066800"/>
            <a:ext cx="3725863" cy="4686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066800"/>
            <a:ext cx="3736975" cy="46974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0" name="Text Box 3"/>
          <p:cNvSpPr txBox="1">
            <a:spLocks noChangeArrowheads="1"/>
          </p:cNvSpPr>
          <p:nvPr/>
        </p:nvSpPr>
        <p:spPr bwMode="auto">
          <a:xfrm>
            <a:off x="5180013" y="1066800"/>
            <a:ext cx="103822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FFFFFF"/>
                </a:solidFill>
                <a:latin typeface="Times New Roman" pitchFamily="18" charset="0"/>
              </a:rPr>
              <a:t>Figure 2</a:t>
            </a:r>
          </a:p>
        </p:txBody>
      </p:sp>
      <p:sp>
        <p:nvSpPr>
          <p:cNvPr id="4101" name="Text Box 4"/>
          <p:cNvSpPr txBox="1">
            <a:spLocks noChangeArrowheads="1"/>
          </p:cNvSpPr>
          <p:nvPr/>
        </p:nvSpPr>
        <p:spPr bwMode="auto">
          <a:xfrm>
            <a:off x="457200" y="1066800"/>
            <a:ext cx="103822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FFFFFF"/>
                </a:solidFill>
                <a:latin typeface="Times New Roman" pitchFamily="18" charset="0"/>
              </a:rPr>
              <a:t>Figure 1</a:t>
            </a:r>
          </a:p>
        </p:txBody>
      </p:sp>
      <p:sp>
        <p:nvSpPr>
          <p:cNvPr id="4102" name="Rectangle 5"/>
          <p:cNvSpPr>
            <a:spLocks noChangeArrowheads="1"/>
          </p:cNvSpPr>
          <p:nvPr/>
        </p:nvSpPr>
        <p:spPr bwMode="auto">
          <a:xfrm>
            <a:off x="152400" y="6019800"/>
            <a:ext cx="4191000" cy="658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p>
            <a:pPr>
              <a:lnSpc>
                <a:spcPct val="102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b="1">
                <a:solidFill>
                  <a:srgbClr val="CCCCFF"/>
                </a:solidFill>
                <a:latin typeface="Verdana" pitchFamily="34" charset="0"/>
                <a:hlinkClick r:id="rId5"/>
              </a:rPr>
              <a:t>Pediatric Neurology </a:t>
            </a:r>
            <a:r>
              <a:rPr lang="en-US" sz="1200" b="1">
                <a:solidFill>
                  <a:srgbClr val="009999"/>
                </a:solidFill>
                <a:latin typeface="Verdana" pitchFamily="34" charset="0"/>
              </a:rPr>
              <a:t/>
            </a:r>
            <a:br>
              <a:rPr lang="en-US" sz="1200" b="1">
                <a:solidFill>
                  <a:srgbClr val="009999"/>
                </a:solidFill>
                <a:latin typeface="Verdana" pitchFamily="34" charset="0"/>
              </a:rPr>
            </a:br>
            <a:r>
              <a:rPr lang="en-US" sz="1200" b="1">
                <a:solidFill>
                  <a:srgbClr val="CCCCFF"/>
                </a:solidFill>
                <a:latin typeface="Verdana" pitchFamily="34" charset="0"/>
                <a:hlinkClick r:id="rId6"/>
              </a:rPr>
              <a:t>Volume 30, Issue 2</a:t>
            </a:r>
            <a:r>
              <a:rPr lang="en-US" sz="1200">
                <a:solidFill>
                  <a:srgbClr val="000000"/>
                </a:solidFill>
                <a:latin typeface="Verdana" pitchFamily="34" charset="0"/>
              </a:rPr>
              <a:t> , February 2004, Pages 140-142 </a:t>
            </a:r>
          </a:p>
        </p:txBody>
      </p:sp>
      <p:sp>
        <p:nvSpPr>
          <p:cNvPr id="4103" name="Rectangle 6"/>
          <p:cNvSpPr>
            <a:spLocks noGrp="1" noChangeArrowheads="1"/>
          </p:cNvSpPr>
          <p:nvPr>
            <p:ph type="title"/>
          </p:nvPr>
        </p:nvSpPr>
        <p:spPr>
          <a:xfrm>
            <a:off x="457200" y="76200"/>
            <a:ext cx="8229600" cy="1143000"/>
          </a:xfrm>
        </p:spPr>
        <p:txBody>
          <a:bodyPr tIns="820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White matter damage is common</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381000" y="90488"/>
            <a:ext cx="8377238" cy="788987"/>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Raw Diffusion MR Images</a:t>
            </a:r>
          </a:p>
        </p:txBody>
      </p:sp>
      <p:sp>
        <p:nvSpPr>
          <p:cNvPr id="9" name="Down Arrow 8"/>
          <p:cNvSpPr/>
          <p:nvPr/>
        </p:nvSpPr>
        <p:spPr bwMode="auto">
          <a:xfrm rot="8100000">
            <a:off x="1612023" y="2575829"/>
            <a:ext cx="595312" cy="1854307"/>
          </a:xfrm>
          <a:prstGeom prst="downArrow">
            <a:avLst/>
          </a:prstGeom>
          <a:solidFill>
            <a:srgbClr val="B2B2B2">
              <a:alpha val="58039"/>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grpSp>
        <p:nvGrpSpPr>
          <p:cNvPr id="2" name="Group 1"/>
          <p:cNvGrpSpPr/>
          <p:nvPr/>
        </p:nvGrpSpPr>
        <p:grpSpPr>
          <a:xfrm>
            <a:off x="3275856" y="980728"/>
            <a:ext cx="4896544" cy="5688632"/>
            <a:chOff x="3275856" y="980728"/>
            <a:chExt cx="4896544" cy="5688632"/>
          </a:xfrm>
        </p:grpSpPr>
        <p:sp>
          <p:nvSpPr>
            <p:cNvPr id="10" name="Rectangle 9"/>
            <p:cNvSpPr/>
            <p:nvPr/>
          </p:nvSpPr>
          <p:spPr bwMode="auto">
            <a:xfrm>
              <a:off x="3275856" y="980728"/>
              <a:ext cx="4896544" cy="5688632"/>
            </a:xfrm>
            <a:prstGeom prst="rect">
              <a:avLst/>
            </a:prstGeom>
            <a:solidFill>
              <a:srgbClr val="0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pic>
          <p:nvPicPr>
            <p:cNvPr id="513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1412775"/>
              <a:ext cx="4032448" cy="517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3308524" y="1116806"/>
            <a:ext cx="2487612" cy="895350"/>
            <a:chOff x="3308524" y="1116806"/>
            <a:chExt cx="2487612" cy="895350"/>
          </a:xfrm>
        </p:grpSpPr>
        <p:sp>
          <p:nvSpPr>
            <p:cNvPr id="29700" name="Text Box 3"/>
            <p:cNvSpPr txBox="1">
              <a:spLocks noChangeArrowheads="1"/>
            </p:cNvSpPr>
            <p:nvPr/>
          </p:nvSpPr>
          <p:spPr bwMode="auto">
            <a:xfrm>
              <a:off x="3452986" y="1116806"/>
              <a:ext cx="11906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b="1" dirty="0">
                  <a:latin typeface="Times New Roman" pitchFamily="18" charset="0"/>
                </a:rPr>
                <a:t>b = 800 </a:t>
              </a:r>
            </a:p>
          </p:txBody>
        </p:sp>
        <p:sp>
          <p:nvSpPr>
            <p:cNvPr id="29701" name="Text Box 4"/>
            <p:cNvSpPr txBox="1">
              <a:spLocks noChangeArrowheads="1"/>
            </p:cNvSpPr>
            <p:nvPr/>
          </p:nvSpPr>
          <p:spPr bwMode="auto">
            <a:xfrm>
              <a:off x="3308524" y="1585119"/>
              <a:ext cx="2487612" cy="427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b="1">
                  <a:latin typeface="Times New Roman" pitchFamily="18" charset="0"/>
                </a:rPr>
                <a:t>g = [-0.7  0.7  0.0] </a:t>
              </a:r>
            </a:p>
          </p:txBody>
        </p:sp>
      </p:grpSp>
      <p:sp>
        <p:nvSpPr>
          <p:cNvPr id="12" name="TextBox 11"/>
          <p:cNvSpPr txBox="1"/>
          <p:nvPr/>
        </p:nvSpPr>
        <p:spPr>
          <a:xfrm>
            <a:off x="323528" y="1052736"/>
            <a:ext cx="2808312" cy="1569660"/>
          </a:xfrm>
          <a:prstGeom prst="rect">
            <a:avLst/>
          </a:prstGeom>
          <a:noFill/>
        </p:spPr>
        <p:txBody>
          <a:bodyPr wrap="square" rtlCol="0">
            <a:spAutoFit/>
          </a:bodyPr>
          <a:lstStyle/>
          <a:p>
            <a:r>
              <a:rPr lang="en-US" sz="2400" dirty="0" smtClean="0"/>
              <a:t>Dark means large ADC (a great deal of signal attenuation)</a:t>
            </a:r>
            <a:endParaRPr lang="en-US" sz="2400" dirty="0"/>
          </a:p>
        </p:txBody>
      </p:sp>
    </p:spTree>
    <p:extLst>
      <p:ext uri="{BB962C8B-B14F-4D97-AF65-F5344CB8AC3E}">
        <p14:creationId xmlns:p14="http://schemas.microsoft.com/office/powerpoint/2010/main" val="7991170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a:xfrm>
            <a:off x="381000" y="90488"/>
            <a:ext cx="8377238" cy="788987"/>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Raw Diffusion MR Images</a:t>
            </a:r>
          </a:p>
        </p:txBody>
      </p:sp>
      <p:sp>
        <p:nvSpPr>
          <p:cNvPr id="2" name="Down Arrow 1"/>
          <p:cNvSpPr/>
          <p:nvPr/>
        </p:nvSpPr>
        <p:spPr bwMode="auto">
          <a:xfrm rot="2431771">
            <a:off x="1261114" y="2624600"/>
            <a:ext cx="595312" cy="1830920"/>
          </a:xfrm>
          <a:prstGeom prst="downArrow">
            <a:avLst/>
          </a:prstGeom>
          <a:solidFill>
            <a:srgbClr val="B2B2B2">
              <a:alpha val="58039"/>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3" name="Rectangle 2"/>
          <p:cNvSpPr/>
          <p:nvPr/>
        </p:nvSpPr>
        <p:spPr bwMode="auto">
          <a:xfrm>
            <a:off x="3275856" y="980728"/>
            <a:ext cx="4896544" cy="5688632"/>
          </a:xfrm>
          <a:prstGeom prst="rect">
            <a:avLst/>
          </a:prstGeom>
          <a:solidFill>
            <a:srgbClr val="0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131" y="1503987"/>
            <a:ext cx="3797221" cy="480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3308524" y="1116806"/>
            <a:ext cx="2487612" cy="895350"/>
            <a:chOff x="3308524" y="1116806"/>
            <a:chExt cx="2487612" cy="895350"/>
          </a:xfrm>
        </p:grpSpPr>
        <p:sp>
          <p:nvSpPr>
            <p:cNvPr id="12" name="Text Box 3"/>
            <p:cNvSpPr txBox="1">
              <a:spLocks noChangeArrowheads="1"/>
            </p:cNvSpPr>
            <p:nvPr/>
          </p:nvSpPr>
          <p:spPr bwMode="auto">
            <a:xfrm>
              <a:off x="3452986" y="1116806"/>
              <a:ext cx="11906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b="1" dirty="0">
                  <a:latin typeface="Times New Roman" pitchFamily="18" charset="0"/>
                </a:rPr>
                <a:t>b = 800 </a:t>
              </a:r>
            </a:p>
          </p:txBody>
        </p:sp>
        <p:sp>
          <p:nvSpPr>
            <p:cNvPr id="13" name="Text Box 4"/>
            <p:cNvSpPr txBox="1">
              <a:spLocks noChangeArrowheads="1"/>
            </p:cNvSpPr>
            <p:nvPr/>
          </p:nvSpPr>
          <p:spPr bwMode="auto">
            <a:xfrm>
              <a:off x="3308524" y="1585119"/>
              <a:ext cx="2487612" cy="427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874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US" sz="2400" b="1" dirty="0">
                  <a:latin typeface="Times New Roman" pitchFamily="18" charset="0"/>
                </a:rPr>
                <a:t>g = [-0.7  </a:t>
              </a:r>
              <a:r>
                <a:rPr lang="en-US" sz="2400" b="1" dirty="0" smtClean="0">
                  <a:latin typeface="Times New Roman" pitchFamily="18" charset="0"/>
                </a:rPr>
                <a:t>-0.7  </a:t>
              </a:r>
              <a:r>
                <a:rPr lang="en-US" sz="2400" b="1" dirty="0">
                  <a:latin typeface="Times New Roman" pitchFamily="18" charset="0"/>
                </a:rPr>
                <a:t>0.0] </a:t>
              </a:r>
            </a:p>
          </p:txBody>
        </p:sp>
      </p:grpSp>
      <p:sp>
        <p:nvSpPr>
          <p:cNvPr id="6" name="TextBox 5"/>
          <p:cNvSpPr txBox="1"/>
          <p:nvPr/>
        </p:nvSpPr>
        <p:spPr>
          <a:xfrm>
            <a:off x="323528" y="1052736"/>
            <a:ext cx="2808312" cy="1569660"/>
          </a:xfrm>
          <a:prstGeom prst="rect">
            <a:avLst/>
          </a:prstGeom>
          <a:noFill/>
        </p:spPr>
        <p:txBody>
          <a:bodyPr wrap="square" rtlCol="0">
            <a:spAutoFit/>
          </a:bodyPr>
          <a:lstStyle/>
          <a:p>
            <a:r>
              <a:rPr lang="en-US" sz="2400" dirty="0" smtClean="0"/>
              <a:t>Dark means large ADC (a great deal of signal attenuation)</a:t>
            </a:r>
            <a:endParaRPr lang="en-US" sz="2400" dirty="0"/>
          </a:p>
        </p:txBody>
      </p:sp>
    </p:spTree>
    <p:extLst>
      <p:ext uri="{BB962C8B-B14F-4D97-AF65-F5344CB8AC3E}">
        <p14:creationId xmlns:p14="http://schemas.microsoft.com/office/powerpoint/2010/main" val="37044513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a:xfrm>
            <a:off x="457200" y="2530475"/>
            <a:ext cx="8229600" cy="1262063"/>
          </a:xfrm>
        </p:spPr>
        <p:txBody>
          <a:bodyPr tIns="820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Computing the ADC image in a direction</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t>Apparent diffusion coefficient (A)</a:t>
            </a:r>
          </a:p>
        </p:txBody>
      </p:sp>
      <p:pic>
        <p:nvPicPr>
          <p:cNvPr id="34819" name="Picture 2"/>
          <p:cNvPicPr>
            <a:picLocks noChangeAspect="1" noChangeArrowheads="1"/>
          </p:cNvPicPr>
          <p:nvPr/>
        </p:nvPicPr>
        <p:blipFill>
          <a:blip r:embed="rId3">
            <a:lum bright="18000" contrast="24000"/>
            <a:extLst>
              <a:ext uri="{28A0092B-C50C-407E-A947-70E740481C1C}">
                <a14:useLocalDpi xmlns:a14="http://schemas.microsoft.com/office/drawing/2010/main" val="0"/>
              </a:ext>
            </a:extLst>
          </a:blip>
          <a:srcRect/>
          <a:stretch>
            <a:fillRect/>
          </a:stretch>
        </p:blipFill>
        <p:spPr bwMode="auto">
          <a:xfrm>
            <a:off x="228600" y="4267200"/>
            <a:ext cx="2868613" cy="2500313"/>
          </a:xfrm>
          <a:prstGeom prst="rect">
            <a:avLst/>
          </a:prstGeom>
          <a:noFill/>
          <a:ln>
            <a:noFill/>
          </a:ln>
          <a:effectLst/>
          <a:extLst>
            <a:ext uri="{909E8E84-426E-40DD-AFC4-6F175D3DCCD1}">
              <a14:hiddenFill xmlns:a14="http://schemas.microsoft.com/office/drawing/2010/main">
                <a:blipFill dpi="0" rotWithShape="0">
                  <a:blip>
                    <a:lum bright="18000" contras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20" name="Picture 3"/>
          <p:cNvPicPr>
            <a:picLocks noChangeAspect="1" noChangeArrowheads="1"/>
          </p:cNvPicPr>
          <p:nvPr/>
        </p:nvPicPr>
        <p:blipFill>
          <a:blip r:embed="rId4">
            <a:lum bright="-24000"/>
            <a:extLst>
              <a:ext uri="{28A0092B-C50C-407E-A947-70E740481C1C}">
                <a14:useLocalDpi xmlns:a14="http://schemas.microsoft.com/office/drawing/2010/main" val="0"/>
              </a:ext>
            </a:extLst>
          </a:blip>
          <a:srcRect/>
          <a:stretch>
            <a:fillRect/>
          </a:stretch>
        </p:blipFill>
        <p:spPr bwMode="auto">
          <a:xfrm>
            <a:off x="228600" y="1371600"/>
            <a:ext cx="2868613" cy="2500313"/>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1" name="Text Box 4"/>
          <p:cNvSpPr txBox="1">
            <a:spLocks noChangeArrowheads="1"/>
          </p:cNvSpPr>
          <p:nvPr/>
        </p:nvSpPr>
        <p:spPr bwMode="auto">
          <a:xfrm>
            <a:off x="1411288" y="914400"/>
            <a:ext cx="501650"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Sd</a:t>
            </a:r>
          </a:p>
        </p:txBody>
      </p:sp>
      <p:sp>
        <p:nvSpPr>
          <p:cNvPr id="34822" name="Text Box 5"/>
          <p:cNvSpPr txBox="1">
            <a:spLocks noChangeArrowheads="1"/>
          </p:cNvSpPr>
          <p:nvPr/>
        </p:nvSpPr>
        <p:spPr bwMode="auto">
          <a:xfrm>
            <a:off x="1409700" y="3886200"/>
            <a:ext cx="501650"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S0</a:t>
            </a:r>
          </a:p>
        </p:txBody>
      </p:sp>
      <p:sp>
        <p:nvSpPr>
          <p:cNvPr id="34823" name="Line 6"/>
          <p:cNvSpPr>
            <a:spLocks noChangeShapeType="1"/>
          </p:cNvSpPr>
          <p:nvPr/>
        </p:nvSpPr>
        <p:spPr bwMode="auto">
          <a:xfrm>
            <a:off x="3276600" y="2590800"/>
            <a:ext cx="1219200" cy="838200"/>
          </a:xfrm>
          <a:prstGeom prst="line">
            <a:avLst/>
          </a:prstGeom>
          <a:noFill/>
          <a:ln w="2844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24" name="Line 7"/>
          <p:cNvSpPr>
            <a:spLocks noChangeShapeType="1"/>
          </p:cNvSpPr>
          <p:nvPr/>
        </p:nvSpPr>
        <p:spPr bwMode="auto">
          <a:xfrm flipV="1">
            <a:off x="3276600" y="4794250"/>
            <a:ext cx="1295400" cy="774700"/>
          </a:xfrm>
          <a:prstGeom prst="line">
            <a:avLst/>
          </a:prstGeom>
          <a:noFill/>
          <a:ln w="2844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34825"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2638" y="2414588"/>
            <a:ext cx="3636962" cy="3435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6" name="Line 9"/>
          <p:cNvSpPr>
            <a:spLocks noChangeShapeType="1"/>
          </p:cNvSpPr>
          <p:nvPr/>
        </p:nvSpPr>
        <p:spPr bwMode="auto">
          <a:xfrm flipV="1">
            <a:off x="5840413" y="5410200"/>
            <a:ext cx="1587" cy="523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27" name="Line 10"/>
          <p:cNvSpPr>
            <a:spLocks noChangeShapeType="1"/>
          </p:cNvSpPr>
          <p:nvPr/>
        </p:nvSpPr>
        <p:spPr bwMode="auto">
          <a:xfrm flipV="1">
            <a:off x="6442075" y="5410200"/>
            <a:ext cx="1588" cy="523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28" name="Line 11"/>
          <p:cNvSpPr>
            <a:spLocks noChangeShapeType="1"/>
          </p:cNvSpPr>
          <p:nvPr/>
        </p:nvSpPr>
        <p:spPr bwMode="auto">
          <a:xfrm flipV="1">
            <a:off x="7037388" y="5410200"/>
            <a:ext cx="1587" cy="523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29" name="Line 12"/>
          <p:cNvSpPr>
            <a:spLocks noChangeShapeType="1"/>
          </p:cNvSpPr>
          <p:nvPr/>
        </p:nvSpPr>
        <p:spPr bwMode="auto">
          <a:xfrm flipV="1">
            <a:off x="7639050" y="5410200"/>
            <a:ext cx="1588" cy="523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0" name="Line 13"/>
          <p:cNvSpPr>
            <a:spLocks noChangeShapeType="1"/>
          </p:cNvSpPr>
          <p:nvPr/>
        </p:nvSpPr>
        <p:spPr bwMode="auto">
          <a:xfrm flipH="1">
            <a:off x="8108950" y="3349625"/>
            <a:ext cx="52388" cy="15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1" name="Line 14"/>
          <p:cNvSpPr>
            <a:spLocks noChangeShapeType="1"/>
          </p:cNvSpPr>
          <p:nvPr/>
        </p:nvSpPr>
        <p:spPr bwMode="auto">
          <a:xfrm flipH="1">
            <a:off x="8108950" y="3678238"/>
            <a:ext cx="52388"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2" name="Line 15"/>
          <p:cNvSpPr>
            <a:spLocks noChangeShapeType="1"/>
          </p:cNvSpPr>
          <p:nvPr/>
        </p:nvSpPr>
        <p:spPr bwMode="auto">
          <a:xfrm flipH="1">
            <a:off x="8108950" y="4005263"/>
            <a:ext cx="52388"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3" name="Line 16"/>
          <p:cNvSpPr>
            <a:spLocks noChangeShapeType="1"/>
          </p:cNvSpPr>
          <p:nvPr/>
        </p:nvSpPr>
        <p:spPr bwMode="auto">
          <a:xfrm flipH="1">
            <a:off x="8108950" y="4325938"/>
            <a:ext cx="52388"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4" name="Line 17"/>
          <p:cNvSpPr>
            <a:spLocks noChangeShapeType="1"/>
          </p:cNvSpPr>
          <p:nvPr/>
        </p:nvSpPr>
        <p:spPr bwMode="auto">
          <a:xfrm flipH="1">
            <a:off x="8108950" y="4646613"/>
            <a:ext cx="52388" cy="1587"/>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5" name="Line 18"/>
          <p:cNvSpPr>
            <a:spLocks noChangeShapeType="1"/>
          </p:cNvSpPr>
          <p:nvPr/>
        </p:nvSpPr>
        <p:spPr bwMode="auto">
          <a:xfrm flipH="1">
            <a:off x="8108950" y="4975225"/>
            <a:ext cx="52388" cy="15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36" name="Line 19"/>
          <p:cNvSpPr>
            <a:spLocks noChangeShapeType="1"/>
          </p:cNvSpPr>
          <p:nvPr/>
        </p:nvSpPr>
        <p:spPr bwMode="auto">
          <a:xfrm flipH="1">
            <a:off x="8108950" y="5295900"/>
            <a:ext cx="52388" cy="1588"/>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34837" name="Group 20"/>
          <p:cNvGrpSpPr>
            <a:grpSpLocks/>
          </p:cNvGrpSpPr>
          <p:nvPr/>
        </p:nvGrpSpPr>
        <p:grpSpPr bwMode="auto">
          <a:xfrm>
            <a:off x="8482013" y="2514600"/>
            <a:ext cx="369887" cy="3381375"/>
            <a:chOff x="5343" y="1584"/>
            <a:chExt cx="233" cy="2130"/>
          </a:xfrm>
        </p:grpSpPr>
        <p:sp>
          <p:nvSpPr>
            <p:cNvPr id="34844" name="Rectangle 21"/>
            <p:cNvSpPr>
              <a:spLocks noChangeArrowheads="1"/>
            </p:cNvSpPr>
            <p:nvPr/>
          </p:nvSpPr>
          <p:spPr bwMode="auto">
            <a:xfrm>
              <a:off x="5343" y="1629"/>
              <a:ext cx="169" cy="2045"/>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845" name="Rectangle 22"/>
            <p:cNvSpPr>
              <a:spLocks noChangeArrowheads="1"/>
            </p:cNvSpPr>
            <p:nvPr/>
          </p:nvSpPr>
          <p:spPr bwMode="auto">
            <a:xfrm>
              <a:off x="5343" y="1629"/>
              <a:ext cx="169" cy="2045"/>
            </a:xfrm>
            <a:prstGeom prst="rect">
              <a:avLst/>
            </a:prstGeom>
            <a:noFill/>
            <a:ln w="9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34846" name="Picture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3" y="1629"/>
              <a:ext cx="169" cy="204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47" name="Line 24"/>
            <p:cNvSpPr>
              <a:spLocks noChangeShapeType="1"/>
            </p:cNvSpPr>
            <p:nvPr/>
          </p:nvSpPr>
          <p:spPr bwMode="auto">
            <a:xfrm>
              <a:off x="5343" y="1629"/>
              <a:ext cx="169"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48" name="Freeform 25"/>
            <p:cNvSpPr>
              <a:spLocks noChangeArrowheads="1"/>
            </p:cNvSpPr>
            <p:nvPr/>
          </p:nvSpPr>
          <p:spPr bwMode="auto">
            <a:xfrm>
              <a:off x="5343" y="1629"/>
              <a:ext cx="169" cy="2045"/>
            </a:xfrm>
            <a:custGeom>
              <a:avLst/>
              <a:gdLst>
                <a:gd name="T0" fmla="*/ 0 w 34"/>
                <a:gd name="T1" fmla="*/ 2045 h 411"/>
                <a:gd name="T2" fmla="*/ 169 w 34"/>
                <a:gd name="T3" fmla="*/ 2045 h 411"/>
                <a:gd name="T4" fmla="*/ 169 w 34"/>
                <a:gd name="T5" fmla="*/ 0 h 411"/>
                <a:gd name="T6" fmla="*/ 0 60000 65536"/>
                <a:gd name="T7" fmla="*/ 0 60000 65536"/>
                <a:gd name="T8" fmla="*/ 0 60000 65536"/>
              </a:gdLst>
              <a:ahLst/>
              <a:cxnLst>
                <a:cxn ang="T6">
                  <a:pos x="T0" y="T1"/>
                </a:cxn>
                <a:cxn ang="T7">
                  <a:pos x="T2" y="T3"/>
                </a:cxn>
                <a:cxn ang="T8">
                  <a:pos x="T4" y="T5"/>
                </a:cxn>
              </a:cxnLst>
              <a:rect l="0" t="0" r="r" b="b"/>
              <a:pathLst>
                <a:path w="34" h="411">
                  <a:moveTo>
                    <a:pt x="0" y="411"/>
                  </a:moveTo>
                  <a:lnTo>
                    <a:pt x="34" y="411"/>
                  </a:lnTo>
                  <a:lnTo>
                    <a:pt x="34" y="0"/>
                  </a:lnTo>
                </a:path>
              </a:pathLst>
            </a:custGeom>
            <a:noFill/>
            <a:ln w="936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849" name="Line 26"/>
            <p:cNvSpPr>
              <a:spLocks noChangeShapeType="1"/>
            </p:cNvSpPr>
            <p:nvPr/>
          </p:nvSpPr>
          <p:spPr bwMode="auto">
            <a:xfrm flipV="1">
              <a:off x="5343" y="1624"/>
              <a:ext cx="1" cy="2053"/>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0" name="Freeform 27"/>
            <p:cNvSpPr>
              <a:spLocks noChangeArrowheads="1"/>
            </p:cNvSpPr>
            <p:nvPr/>
          </p:nvSpPr>
          <p:spPr bwMode="auto">
            <a:xfrm>
              <a:off x="5343" y="1629"/>
              <a:ext cx="169" cy="2045"/>
            </a:xfrm>
            <a:custGeom>
              <a:avLst/>
              <a:gdLst>
                <a:gd name="T0" fmla="*/ 0 w 34"/>
                <a:gd name="T1" fmla="*/ 2045 h 411"/>
                <a:gd name="T2" fmla="*/ 169 w 34"/>
                <a:gd name="T3" fmla="*/ 2045 h 411"/>
                <a:gd name="T4" fmla="*/ 169 w 34"/>
                <a:gd name="T5" fmla="*/ 0 h 411"/>
                <a:gd name="T6" fmla="*/ 0 60000 65536"/>
                <a:gd name="T7" fmla="*/ 0 60000 65536"/>
                <a:gd name="T8" fmla="*/ 0 60000 65536"/>
              </a:gdLst>
              <a:ahLst/>
              <a:cxnLst>
                <a:cxn ang="T6">
                  <a:pos x="T0" y="T1"/>
                </a:cxn>
                <a:cxn ang="T7">
                  <a:pos x="T2" y="T3"/>
                </a:cxn>
                <a:cxn ang="T8">
                  <a:pos x="T4" y="T5"/>
                </a:cxn>
              </a:cxnLst>
              <a:rect l="0" t="0" r="r" b="b"/>
              <a:pathLst>
                <a:path w="34" h="411">
                  <a:moveTo>
                    <a:pt x="0" y="411"/>
                  </a:moveTo>
                  <a:lnTo>
                    <a:pt x="34" y="411"/>
                  </a:lnTo>
                  <a:lnTo>
                    <a:pt x="34" y="0"/>
                  </a:lnTo>
                </a:path>
              </a:pathLst>
            </a:custGeom>
            <a:noFill/>
            <a:ln w="936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851" name="Line 28"/>
            <p:cNvSpPr>
              <a:spLocks noChangeShapeType="1"/>
            </p:cNvSpPr>
            <p:nvPr/>
          </p:nvSpPr>
          <p:spPr bwMode="auto">
            <a:xfrm flipH="1">
              <a:off x="5488" y="3674"/>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2" name="Line 29"/>
            <p:cNvSpPr>
              <a:spLocks noChangeShapeType="1"/>
            </p:cNvSpPr>
            <p:nvPr/>
          </p:nvSpPr>
          <p:spPr bwMode="auto">
            <a:xfrm>
              <a:off x="5343" y="3674"/>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3" name="Rectangle 30"/>
            <p:cNvSpPr>
              <a:spLocks noChangeArrowheads="1"/>
            </p:cNvSpPr>
            <p:nvPr/>
          </p:nvSpPr>
          <p:spPr bwMode="auto">
            <a:xfrm>
              <a:off x="5536" y="3629"/>
              <a:ext cx="41" cy="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792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
                  <a:solidFill>
                    <a:srgbClr val="000000"/>
                  </a:solidFill>
                  <a:latin typeface="Arial" pitchFamily="34" charset="0"/>
                </a:rPr>
                <a:t>0</a:t>
              </a:r>
            </a:p>
          </p:txBody>
        </p:sp>
        <p:sp>
          <p:nvSpPr>
            <p:cNvPr id="34854" name="Line 31"/>
            <p:cNvSpPr>
              <a:spLocks noChangeShapeType="1"/>
            </p:cNvSpPr>
            <p:nvPr/>
          </p:nvSpPr>
          <p:spPr bwMode="auto">
            <a:xfrm flipH="1">
              <a:off x="5488" y="3415"/>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5" name="Line 32"/>
            <p:cNvSpPr>
              <a:spLocks noChangeShapeType="1"/>
            </p:cNvSpPr>
            <p:nvPr/>
          </p:nvSpPr>
          <p:spPr bwMode="auto">
            <a:xfrm>
              <a:off x="5343" y="3415"/>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6" name="Line 33"/>
            <p:cNvSpPr>
              <a:spLocks noChangeShapeType="1"/>
            </p:cNvSpPr>
            <p:nvPr/>
          </p:nvSpPr>
          <p:spPr bwMode="auto">
            <a:xfrm flipH="1">
              <a:off x="5488" y="3161"/>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7" name="Line 34"/>
            <p:cNvSpPr>
              <a:spLocks noChangeShapeType="1"/>
            </p:cNvSpPr>
            <p:nvPr/>
          </p:nvSpPr>
          <p:spPr bwMode="auto">
            <a:xfrm>
              <a:off x="5343" y="3161"/>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58" name="Rectangle 35"/>
            <p:cNvSpPr>
              <a:spLocks noChangeArrowheads="1"/>
            </p:cNvSpPr>
            <p:nvPr/>
          </p:nvSpPr>
          <p:spPr bwMode="auto">
            <a:xfrm>
              <a:off x="5536" y="3111"/>
              <a:ext cx="41" cy="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792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
                  <a:solidFill>
                    <a:srgbClr val="000000"/>
                  </a:solidFill>
                  <a:latin typeface="Arial" pitchFamily="34" charset="0"/>
                </a:rPr>
                <a:t>1</a:t>
              </a:r>
            </a:p>
          </p:txBody>
        </p:sp>
        <p:sp>
          <p:nvSpPr>
            <p:cNvPr id="34859" name="Line 36"/>
            <p:cNvSpPr>
              <a:spLocks noChangeShapeType="1"/>
            </p:cNvSpPr>
            <p:nvPr/>
          </p:nvSpPr>
          <p:spPr bwMode="auto">
            <a:xfrm flipH="1">
              <a:off x="5488" y="2908"/>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0" name="Line 37"/>
            <p:cNvSpPr>
              <a:spLocks noChangeShapeType="1"/>
            </p:cNvSpPr>
            <p:nvPr/>
          </p:nvSpPr>
          <p:spPr bwMode="auto">
            <a:xfrm>
              <a:off x="5343" y="2908"/>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1" name="Line 38"/>
            <p:cNvSpPr>
              <a:spLocks noChangeShapeType="1"/>
            </p:cNvSpPr>
            <p:nvPr/>
          </p:nvSpPr>
          <p:spPr bwMode="auto">
            <a:xfrm flipH="1">
              <a:off x="5488" y="2650"/>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2" name="Line 39"/>
            <p:cNvSpPr>
              <a:spLocks noChangeShapeType="1"/>
            </p:cNvSpPr>
            <p:nvPr/>
          </p:nvSpPr>
          <p:spPr bwMode="auto">
            <a:xfrm>
              <a:off x="5343" y="2650"/>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3" name="Rectangle 40"/>
            <p:cNvSpPr>
              <a:spLocks noChangeArrowheads="1"/>
            </p:cNvSpPr>
            <p:nvPr/>
          </p:nvSpPr>
          <p:spPr bwMode="auto">
            <a:xfrm>
              <a:off x="5536" y="2604"/>
              <a:ext cx="41" cy="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792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
                  <a:solidFill>
                    <a:srgbClr val="000000"/>
                  </a:solidFill>
                  <a:latin typeface="Arial" pitchFamily="34" charset="0"/>
                </a:rPr>
                <a:t>2</a:t>
              </a:r>
            </a:p>
          </p:txBody>
        </p:sp>
        <p:sp>
          <p:nvSpPr>
            <p:cNvPr id="34864" name="Line 41"/>
            <p:cNvSpPr>
              <a:spLocks noChangeShapeType="1"/>
            </p:cNvSpPr>
            <p:nvPr/>
          </p:nvSpPr>
          <p:spPr bwMode="auto">
            <a:xfrm flipH="1">
              <a:off x="5488" y="2391"/>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5" name="Line 42"/>
            <p:cNvSpPr>
              <a:spLocks noChangeShapeType="1"/>
            </p:cNvSpPr>
            <p:nvPr/>
          </p:nvSpPr>
          <p:spPr bwMode="auto">
            <a:xfrm>
              <a:off x="5343" y="2391"/>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6" name="Line 43"/>
            <p:cNvSpPr>
              <a:spLocks noChangeShapeType="1"/>
            </p:cNvSpPr>
            <p:nvPr/>
          </p:nvSpPr>
          <p:spPr bwMode="auto">
            <a:xfrm flipH="1">
              <a:off x="5488" y="2142"/>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7" name="Line 44"/>
            <p:cNvSpPr>
              <a:spLocks noChangeShapeType="1"/>
            </p:cNvSpPr>
            <p:nvPr/>
          </p:nvSpPr>
          <p:spPr bwMode="auto">
            <a:xfrm>
              <a:off x="5343" y="2142"/>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68" name="Rectangle 45"/>
            <p:cNvSpPr>
              <a:spLocks noChangeArrowheads="1"/>
            </p:cNvSpPr>
            <p:nvPr/>
          </p:nvSpPr>
          <p:spPr bwMode="auto">
            <a:xfrm>
              <a:off x="5536" y="2092"/>
              <a:ext cx="40" cy="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792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
                  <a:solidFill>
                    <a:srgbClr val="000000"/>
                  </a:solidFill>
                  <a:latin typeface="Arial" pitchFamily="34" charset="0"/>
                </a:rPr>
                <a:t>3</a:t>
              </a:r>
            </a:p>
          </p:txBody>
        </p:sp>
        <p:sp>
          <p:nvSpPr>
            <p:cNvPr id="34869" name="Line 46"/>
            <p:cNvSpPr>
              <a:spLocks noChangeShapeType="1"/>
            </p:cNvSpPr>
            <p:nvPr/>
          </p:nvSpPr>
          <p:spPr bwMode="auto">
            <a:xfrm flipH="1">
              <a:off x="5488" y="1883"/>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70" name="Line 47"/>
            <p:cNvSpPr>
              <a:spLocks noChangeShapeType="1"/>
            </p:cNvSpPr>
            <p:nvPr/>
          </p:nvSpPr>
          <p:spPr bwMode="auto">
            <a:xfrm>
              <a:off x="5343" y="1883"/>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71" name="Line 48"/>
            <p:cNvSpPr>
              <a:spLocks noChangeShapeType="1"/>
            </p:cNvSpPr>
            <p:nvPr/>
          </p:nvSpPr>
          <p:spPr bwMode="auto">
            <a:xfrm flipH="1">
              <a:off x="5488" y="1629"/>
              <a:ext cx="28"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72" name="Line 49"/>
            <p:cNvSpPr>
              <a:spLocks noChangeShapeType="1"/>
            </p:cNvSpPr>
            <p:nvPr/>
          </p:nvSpPr>
          <p:spPr bwMode="auto">
            <a:xfrm>
              <a:off x="5343" y="1629"/>
              <a:ext cx="15"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73" name="Rectangle 50"/>
            <p:cNvSpPr>
              <a:spLocks noChangeArrowheads="1"/>
            </p:cNvSpPr>
            <p:nvPr/>
          </p:nvSpPr>
          <p:spPr bwMode="auto">
            <a:xfrm>
              <a:off x="5536" y="1584"/>
              <a:ext cx="41" cy="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7920" rIns="0" bIns="0">
              <a:spAutoFit/>
            </a:bodyPr>
            <a:lstStyle/>
            <a:p>
              <a: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900">
                  <a:solidFill>
                    <a:srgbClr val="000000"/>
                  </a:solidFill>
                  <a:latin typeface="Arial" pitchFamily="34" charset="0"/>
                </a:rPr>
                <a:t>4</a:t>
              </a:r>
            </a:p>
          </p:txBody>
        </p:sp>
        <p:sp>
          <p:nvSpPr>
            <p:cNvPr id="34874" name="Line 51"/>
            <p:cNvSpPr>
              <a:spLocks noChangeShapeType="1"/>
            </p:cNvSpPr>
            <p:nvPr/>
          </p:nvSpPr>
          <p:spPr bwMode="auto">
            <a:xfrm>
              <a:off x="5343" y="1629"/>
              <a:ext cx="169" cy="1"/>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4875" name="Freeform 52"/>
            <p:cNvSpPr>
              <a:spLocks noChangeArrowheads="1"/>
            </p:cNvSpPr>
            <p:nvPr/>
          </p:nvSpPr>
          <p:spPr bwMode="auto">
            <a:xfrm>
              <a:off x="5343" y="1629"/>
              <a:ext cx="169" cy="2045"/>
            </a:xfrm>
            <a:custGeom>
              <a:avLst/>
              <a:gdLst>
                <a:gd name="T0" fmla="*/ 0 w 34"/>
                <a:gd name="T1" fmla="*/ 2045 h 411"/>
                <a:gd name="T2" fmla="*/ 169 w 34"/>
                <a:gd name="T3" fmla="*/ 2045 h 411"/>
                <a:gd name="T4" fmla="*/ 169 w 34"/>
                <a:gd name="T5" fmla="*/ 0 h 411"/>
                <a:gd name="T6" fmla="*/ 0 60000 65536"/>
                <a:gd name="T7" fmla="*/ 0 60000 65536"/>
                <a:gd name="T8" fmla="*/ 0 60000 65536"/>
              </a:gdLst>
              <a:ahLst/>
              <a:cxnLst>
                <a:cxn ang="T6">
                  <a:pos x="T0" y="T1"/>
                </a:cxn>
                <a:cxn ang="T7">
                  <a:pos x="T2" y="T3"/>
                </a:cxn>
                <a:cxn ang="T8">
                  <a:pos x="T4" y="T5"/>
                </a:cxn>
              </a:cxnLst>
              <a:rect l="0" t="0" r="r" b="b"/>
              <a:pathLst>
                <a:path w="34" h="411">
                  <a:moveTo>
                    <a:pt x="0" y="411"/>
                  </a:moveTo>
                  <a:lnTo>
                    <a:pt x="34" y="411"/>
                  </a:lnTo>
                  <a:lnTo>
                    <a:pt x="34" y="0"/>
                  </a:lnTo>
                </a:path>
              </a:pathLst>
            </a:custGeom>
            <a:noFill/>
            <a:ln w="936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4876" name="Line 53"/>
            <p:cNvSpPr>
              <a:spLocks noChangeShapeType="1"/>
            </p:cNvSpPr>
            <p:nvPr/>
          </p:nvSpPr>
          <p:spPr bwMode="auto">
            <a:xfrm flipV="1">
              <a:off x="5343" y="1624"/>
              <a:ext cx="1" cy="2053"/>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4838" name="Text Box 54"/>
          <p:cNvSpPr txBox="1">
            <a:spLocks noChangeArrowheads="1"/>
          </p:cNvSpPr>
          <p:nvPr/>
        </p:nvSpPr>
        <p:spPr bwMode="auto">
          <a:xfrm>
            <a:off x="8382000" y="1676400"/>
            <a:ext cx="404813"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A</a:t>
            </a:r>
          </a:p>
        </p:txBody>
      </p:sp>
      <p:sp>
        <p:nvSpPr>
          <p:cNvPr id="34839" name="Text Box 55"/>
          <p:cNvSpPr txBox="1">
            <a:spLocks noChangeArrowheads="1"/>
          </p:cNvSpPr>
          <p:nvPr/>
        </p:nvSpPr>
        <p:spPr bwMode="auto">
          <a:xfrm>
            <a:off x="8229600" y="2005013"/>
            <a:ext cx="79533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08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1600">
                <a:solidFill>
                  <a:srgbClr val="000000"/>
                </a:solidFill>
                <a:latin typeface="Times New Roman" pitchFamily="18" charset="0"/>
              </a:rPr>
              <a:t>um</a:t>
            </a:r>
            <a:r>
              <a:rPr lang="en-US" sz="1600" baseline="30000">
                <a:solidFill>
                  <a:srgbClr val="000000"/>
                </a:solidFill>
                <a:latin typeface="Times New Roman" pitchFamily="18" charset="0"/>
              </a:rPr>
              <a:t>2</a:t>
            </a:r>
            <a:r>
              <a:rPr lang="en-US" sz="1600">
                <a:solidFill>
                  <a:srgbClr val="000000"/>
                </a:solidFill>
                <a:latin typeface="Times New Roman" pitchFamily="18" charset="0"/>
              </a:rPr>
              <a:t>/ms</a:t>
            </a:r>
          </a:p>
        </p:txBody>
      </p:sp>
      <p:sp>
        <p:nvSpPr>
          <p:cNvPr id="34840" name="Text Box 56"/>
          <p:cNvSpPr txBox="1">
            <a:spLocks noChangeArrowheads="1"/>
          </p:cNvSpPr>
          <p:nvPr/>
        </p:nvSpPr>
        <p:spPr bwMode="auto">
          <a:xfrm>
            <a:off x="115888" y="990600"/>
            <a:ext cx="638175"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i="1">
                <a:solidFill>
                  <a:srgbClr val="000000"/>
                </a:solidFill>
                <a:latin typeface="Times New Roman" pitchFamily="18" charset="0"/>
              </a:rPr>
              <a:t>a.u.</a:t>
            </a:r>
          </a:p>
        </p:txBody>
      </p:sp>
      <p:sp>
        <p:nvSpPr>
          <p:cNvPr id="34841" name="Text Box 57"/>
          <p:cNvSpPr txBox="1">
            <a:spLocks noChangeArrowheads="1"/>
          </p:cNvSpPr>
          <p:nvPr/>
        </p:nvSpPr>
        <p:spPr bwMode="auto">
          <a:xfrm>
            <a:off x="3200400" y="1744663"/>
            <a:ext cx="1447800" cy="427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984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GB" sz="1400">
                <a:solidFill>
                  <a:srgbClr val="000000"/>
                </a:solidFill>
                <a:latin typeface="Times New Roman" pitchFamily="18" charset="0"/>
              </a:rPr>
              <a:t>g = (-0.7  0.7  0.0) </a:t>
            </a:r>
          </a:p>
        </p:txBody>
      </p:sp>
      <p:pic>
        <p:nvPicPr>
          <p:cNvPr id="35898" name="Picture 58"/>
          <p:cNvPicPr>
            <a:picLocks noChangeAspect="1" noChangeArrowheads="1"/>
          </p:cNvPicPr>
          <p:nvPr/>
        </p:nvPicPr>
        <p:blipFill>
          <a:blip r:embed="rId5">
            <a:extLst>
              <a:ext uri="{28A0092B-C50C-407E-A947-70E740481C1C}">
                <a14:useLocalDpi xmlns:a14="http://schemas.microsoft.com/office/drawing/2010/main" val="0"/>
              </a:ext>
            </a:extLst>
          </a:blip>
          <a:srcRect t="50159" r="66350" b="24750"/>
          <a:stretch>
            <a:fillRect/>
          </a:stretch>
        </p:blipFill>
        <p:spPr bwMode="auto">
          <a:xfrm>
            <a:off x="1981200" y="2057400"/>
            <a:ext cx="6248400" cy="4397375"/>
          </a:xfrm>
          <a:prstGeom prst="rect">
            <a:avLst/>
          </a:prstGeom>
          <a:noFill/>
          <a:ln>
            <a:noFill/>
          </a:ln>
          <a:effectLst/>
          <a:extLst>
            <a:ext uri="{909E8E84-426E-40DD-AFC4-6F175D3DCCD1}">
              <a14:hiddenFill xmlns:a14="http://schemas.microsoft.com/office/drawing/2010/main">
                <a:blipFill dpi="0" rotWithShape="0">
                  <a:blip/>
                  <a:srcRect t="50159" r="66350" b="2475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43" name="TextBox 2"/>
          <p:cNvSpPr txBox="1">
            <a:spLocks noChangeArrowheads="1"/>
          </p:cNvSpPr>
          <p:nvPr/>
        </p:nvSpPr>
        <p:spPr bwMode="auto">
          <a:xfrm>
            <a:off x="3429000" y="1382713"/>
            <a:ext cx="1144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tx1"/>
                </a:solidFill>
              </a:rPr>
              <a:t>Direction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fill="hold" nodeType="clickEffect">
                                  <p:stCondLst>
                                    <p:cond delay="0"/>
                                  </p:stCondLst>
                                  <p:childTnLst>
                                    <p:set>
                                      <p:cBhvr additive="repl">
                                        <p:cTn id="6" dur="1" fill="hold">
                                          <p:stCondLst>
                                            <p:cond delay="0"/>
                                          </p:stCondLst>
                                        </p:cTn>
                                        <p:tgtEl>
                                          <p:spTgt spid="35898"/>
                                        </p:tgtEl>
                                        <p:attrNameLst>
                                          <p:attrName>style.visibility</p:attrName>
                                        </p:attrNameLst>
                                      </p:cBhvr>
                                      <p:to>
                                        <p:strVal val="visible"/>
                                      </p:to>
                                    </p:set>
                                    <p:anim calcmode="lin" valueType="num">
                                      <p:cBhvr additive="repl">
                                        <p:cTn id="7" dur="2000" fill="hold"/>
                                        <p:tgtEl>
                                          <p:spTgt spid="35898"/>
                                        </p:tgtEl>
                                        <p:attrNameLst>
                                          <p:attrName>ppt_w</p:attrName>
                                        </p:attrNameLst>
                                      </p:cBhvr>
                                      <p:tavLst>
                                        <p:tav tm="100000">
                                          <p:val>
                                            <p:strVal val="0"/>
                                          </p:val>
                                        </p:tav>
                                        <p:tav>
                                          <p:val>
                                            <p:strVal val="#ppt_w"/>
                                          </p:val>
                                        </p:tav>
                                      </p:tavLst>
                                    </p:anim>
                                    <p:anim calcmode="lin" valueType="num">
                                      <p:cBhvr additive="repl">
                                        <p:cTn id="8" dur="2000" fill="hold"/>
                                        <p:tgtEl>
                                          <p:spTgt spid="35898"/>
                                        </p:tgtEl>
                                        <p:attrNameLst>
                                          <p:attrName>ppt_h</p:attrName>
                                        </p:attrNameLst>
                                      </p:cBhvr>
                                      <p:tavLst>
                                        <p:tav tm="100000">
                                          <p:val>
                                            <p:strVal val="0"/>
                                          </p:val>
                                        </p:tav>
                                        <p:tav>
                                          <p:val>
                                            <p:strVal val="#ppt_h"/>
                                          </p:val>
                                        </p:tav>
                                      </p:tavLst>
                                    </p:anim>
                                    <p:animEffect transition="in" filter="fade">
                                      <p:cBhvr additive="repl">
                                        <p:cTn id="9" dur="2000"/>
                                        <p:tgtEl>
                                          <p:spTgt spid="35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ADC Image</a:t>
            </a:r>
          </a:p>
        </p:txBody>
      </p:sp>
      <p:sp>
        <p:nvSpPr>
          <p:cNvPr id="35843" name="Text Box 3"/>
          <p:cNvSpPr txBox="1">
            <a:spLocks noChangeArrowheads="1"/>
          </p:cNvSpPr>
          <p:nvPr/>
        </p:nvSpPr>
        <p:spPr bwMode="auto">
          <a:xfrm>
            <a:off x="2286000" y="1447800"/>
            <a:ext cx="16764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30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6000"/>
              </a:lnSpc>
            </a:pPr>
            <a:r>
              <a:rPr lang="en-GB" sz="1600">
                <a:solidFill>
                  <a:srgbClr val="000000"/>
                </a:solidFill>
                <a:latin typeface="Times New Roman" pitchFamily="18" charset="0"/>
              </a:rPr>
              <a:t>g = (-0.7  0.7  0.0) </a:t>
            </a:r>
          </a:p>
        </p:txBody>
      </p:sp>
      <p:sp>
        <p:nvSpPr>
          <p:cNvPr id="35844" name="Line 4"/>
          <p:cNvSpPr>
            <a:spLocks noChangeShapeType="1"/>
          </p:cNvSpPr>
          <p:nvPr/>
        </p:nvSpPr>
        <p:spPr bwMode="auto">
          <a:xfrm flipH="1" flipV="1">
            <a:off x="793750" y="2965450"/>
            <a:ext cx="584200" cy="1003300"/>
          </a:xfrm>
          <a:prstGeom prst="line">
            <a:avLst/>
          </a:prstGeom>
          <a:noFill/>
          <a:ln w="5724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845" name="Text Box 5"/>
          <p:cNvSpPr txBox="1">
            <a:spLocks noChangeArrowheads="1"/>
          </p:cNvSpPr>
          <p:nvPr/>
        </p:nvSpPr>
        <p:spPr bwMode="auto">
          <a:xfrm>
            <a:off x="76200" y="4114800"/>
            <a:ext cx="1905000" cy="190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5292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8000"/>
              </a:lnSpc>
            </a:pPr>
            <a:r>
              <a:rPr lang="en-US" sz="2400">
                <a:solidFill>
                  <a:srgbClr val="000000"/>
                </a:solidFill>
                <a:latin typeface="Calibri" pitchFamily="34" charset="0"/>
              </a:rPr>
              <a:t>Brighter means more diffusion in the gradient direction</a:t>
            </a:r>
          </a:p>
        </p:txBody>
      </p:sp>
      <p:pic>
        <p:nvPicPr>
          <p:cNvPr id="35846" name="Picture 2"/>
          <p:cNvPicPr>
            <a:picLocks noChangeAspect="1" noChangeArrowheads="1"/>
          </p:cNvPicPr>
          <p:nvPr/>
        </p:nvPicPr>
        <p:blipFill>
          <a:blip r:embed="rId3">
            <a:extLst>
              <a:ext uri="{28A0092B-C50C-407E-A947-70E740481C1C}">
                <a14:useLocalDpi xmlns:a14="http://schemas.microsoft.com/office/drawing/2010/main" val="0"/>
              </a:ext>
            </a:extLst>
          </a:blip>
          <a:srcRect t="50159" r="66350" b="24750"/>
          <a:stretch>
            <a:fillRect/>
          </a:stretch>
        </p:blipFill>
        <p:spPr bwMode="auto">
          <a:xfrm>
            <a:off x="1981200" y="2079625"/>
            <a:ext cx="6248400" cy="4397375"/>
          </a:xfrm>
          <a:prstGeom prst="rect">
            <a:avLst/>
          </a:prstGeom>
          <a:noFill/>
          <a:ln>
            <a:noFill/>
          </a:ln>
          <a:effectLst/>
          <a:extLst>
            <a:ext uri="{909E8E84-426E-40DD-AFC4-6F175D3DCCD1}">
              <a14:hiddenFill xmlns:a14="http://schemas.microsoft.com/office/drawing/2010/main">
                <a:blipFill dpi="0" rotWithShape="0">
                  <a:blip/>
                  <a:srcRect t="50159" r="66350" b="2475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457200" y="274638"/>
            <a:ext cx="8231188" cy="11461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Diffusion Numbers</a:t>
            </a:r>
          </a:p>
        </p:txBody>
      </p:sp>
      <p:sp>
        <p:nvSpPr>
          <p:cNvPr id="36867" name="Rectangle 2"/>
          <p:cNvSpPr>
            <a:spLocks noGrp="1" noChangeArrowheads="1"/>
          </p:cNvSpPr>
          <p:nvPr>
            <p:ph type="body" idx="1"/>
          </p:nvPr>
        </p:nvSpPr>
        <p:spPr>
          <a:xfrm>
            <a:off x="1066800" y="1219200"/>
            <a:ext cx="7086600" cy="914400"/>
          </a:xfrm>
        </p:spPr>
        <p:txBody>
          <a:bodyPr lIns="0" tIns="75600" rIns="0" bIns="0"/>
          <a:lstStyle/>
          <a:p>
            <a:pPr eaLnBrk="1" hangingPunct="1">
              <a:lnSpc>
                <a:spcPct val="75000"/>
              </a:lnSpc>
              <a:spcBef>
                <a:spcPts val="60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000" smtClean="0"/>
              <a:t>In 1 ms, a water molecule will be, on average, 1um from its starting point.</a:t>
            </a:r>
          </a:p>
        </p:txBody>
      </p:sp>
      <p:pic>
        <p:nvPicPr>
          <p:cNvPr id="3686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2353" t="1717"/>
          <a:stretch>
            <a:fillRect/>
          </a:stretch>
        </p:blipFill>
        <p:spPr bwMode="auto">
          <a:xfrm>
            <a:off x="1066800" y="2362200"/>
            <a:ext cx="6324600" cy="4370388"/>
          </a:xfrm>
          <a:prstGeom prst="rect">
            <a:avLst/>
          </a:prstGeom>
          <a:noFill/>
          <a:ln>
            <a:noFill/>
          </a:ln>
          <a:effectLst/>
          <a:extLst>
            <a:ext uri="{909E8E84-426E-40DD-AFC4-6F175D3DCCD1}">
              <a14:hiddenFill xmlns:a14="http://schemas.microsoft.com/office/drawing/2010/main">
                <a:blipFill dpi="0" rotWithShape="0">
                  <a:blip/>
                  <a:srcRect l="2353" t="171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a:xfrm>
            <a:off x="531813" y="336550"/>
            <a:ext cx="8094662" cy="1008063"/>
          </a:xfrm>
        </p:spPr>
        <p:txBody>
          <a:bodyPr lIns="0" tIns="164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Diffusion Tensor Imaging</a:t>
            </a:r>
          </a:p>
        </p:txBody>
      </p:sp>
      <p:pic>
        <p:nvPicPr>
          <p:cNvPr id="378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68438"/>
            <a:ext cx="8763000" cy="40941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5" name="Text Box 3"/>
          <p:cNvSpPr txBox="1">
            <a:spLocks noChangeArrowheads="1"/>
          </p:cNvSpPr>
          <p:nvPr/>
        </p:nvSpPr>
        <p:spPr bwMode="auto">
          <a:xfrm>
            <a:off x="2133600" y="3429000"/>
            <a:ext cx="4648200" cy="2454275"/>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9612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sz="2800">
                <a:solidFill>
                  <a:srgbClr val="000000"/>
                </a:solidFill>
                <a:latin typeface="Times New Roman" pitchFamily="18" charset="0"/>
              </a:rPr>
              <a:t>Short version:</a:t>
            </a:r>
          </a:p>
          <a:p>
            <a:pPr algn="ctr" eaLnBrk="1" hangingPunct="1">
              <a:lnSpc>
                <a:spcPct val="114000"/>
              </a:lnSpc>
            </a:pPr>
            <a:r>
              <a:rPr lang="en-US" sz="2800" b="1">
                <a:solidFill>
                  <a:srgbClr val="000000"/>
                </a:solidFill>
                <a:latin typeface="Times New Roman" pitchFamily="18" charset="0"/>
              </a:rPr>
              <a:t>Measure in multiple directions and summarize iso-diffusion surface as an ellipsoid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additive="repl">
                                        <p:cTn id="6" dur="1" fill="hold">
                                          <p:stCondLst>
                                            <p:cond delay="0"/>
                                          </p:stCondLst>
                                        </p:cTn>
                                        <p:tgtEl>
                                          <p:spTgt spid="38915"/>
                                        </p:tgtEl>
                                        <p:attrNameLst>
                                          <p:attrName>style.visibility</p:attrName>
                                        </p:attrNameLst>
                                      </p:cBhvr>
                                      <p:to>
                                        <p:strVal val="visible"/>
                                      </p:to>
                                    </p:set>
                                    <p:anim calcmode="lin" valueType="num">
                                      <p:cBhvr additive="repl">
                                        <p:cTn id="7" dur="500" fill="hold"/>
                                        <p:tgtEl>
                                          <p:spTgt spid="38915"/>
                                        </p:tgtEl>
                                        <p:attrNameLst>
                                          <p:attrName>ppt_w</p:attrName>
                                        </p:attrNameLst>
                                      </p:cBhvr>
                                      <p:tavLst>
                                        <p:tav>
                                          <p:val>
                                            <p:strVal val="0"/>
                                          </p:val>
                                        </p:tav>
                                        <p:tav>
                                          <p:val>
                                            <p:strVal val="#ppt_w"/>
                                          </p:val>
                                        </p:tav>
                                      </p:tavLst>
                                    </p:anim>
                                    <p:anim calcmode="lin" valueType="num">
                                      <p:cBhvr additive="repl">
                                        <p:cTn id="8" dur="500" fill="hold"/>
                                        <p:tgtEl>
                                          <p:spTgt spid="38915"/>
                                        </p:tgtEl>
                                        <p:attrNameLst>
                                          <p:attrName>ppt_h</p:attrName>
                                        </p:attrNameLst>
                                      </p:cBhvr>
                                      <p:tavLst>
                                        <p:tav>
                                          <p:val>
                                            <p:strVal val="0"/>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5950" y="1804988"/>
            <a:ext cx="2057400" cy="4371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5" name="Rectangle 2"/>
          <p:cNvSpPr>
            <a:spLocks noGrp="1" noChangeArrowheads="1"/>
          </p:cNvSpPr>
          <p:nvPr>
            <p:ph type="title"/>
          </p:nvPr>
        </p:nvSpPr>
        <p:spPr>
          <a:xfrm>
            <a:off x="381000" y="358775"/>
            <a:ext cx="8377238" cy="1427163"/>
          </a:xfrm>
        </p:spPr>
        <p:txBody>
          <a:bodyPr lIns="0" tIns="153720" rIns="0" bIns="0"/>
          <a:lstStyle/>
          <a:p>
            <a:pPr eaLnBrk="1" hangingPunct="1">
              <a:lnSpc>
                <a:spcPct val="9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The Diffusion Tensor is a Model of Anisotropic Gaussian Diffusion</a:t>
            </a:r>
          </a:p>
        </p:txBody>
      </p:sp>
      <p:sp>
        <p:nvSpPr>
          <p:cNvPr id="38916" name="Rectangle 3"/>
          <p:cNvSpPr>
            <a:spLocks noGrp="1" noChangeArrowheads="1"/>
          </p:cNvSpPr>
          <p:nvPr>
            <p:ph type="body" idx="1"/>
          </p:nvPr>
        </p:nvSpPr>
        <p:spPr>
          <a:xfrm>
            <a:off x="152400" y="2233613"/>
            <a:ext cx="7123113" cy="4014787"/>
          </a:xfrm>
        </p:spPr>
        <p:txBody>
          <a:bodyPr lIns="0" tIns="45720" rIns="0" bIns="0"/>
          <a:lstStyle/>
          <a:p>
            <a:pPr marL="323850" indent="-323850" eaLnBrk="1" hangingPunct="1">
              <a:lnSpc>
                <a:spcPct val="95000"/>
              </a:lnSpc>
              <a:spcBef>
                <a:spcPts val="70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dirty="0" smtClean="0"/>
              <a:t>3x3 symmetric matrix Q</a:t>
            </a:r>
          </a:p>
          <a:p>
            <a:pPr marL="323850" indent="-323850" eaLnBrk="1" hangingPunct="1">
              <a:lnSpc>
                <a:spcPct val="95000"/>
              </a:lnSpc>
              <a:spcBef>
                <a:spcPts val="70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dirty="0" smtClean="0"/>
              <a:t>Diffusion </a:t>
            </a:r>
            <a:r>
              <a:rPr lang="en-US" dirty="0" err="1" smtClean="0"/>
              <a:t>iso</a:t>
            </a:r>
            <a:r>
              <a:rPr lang="en-US" dirty="0" smtClean="0"/>
              <a:t>-probability contour describes an ellipsoid</a:t>
            </a:r>
          </a:p>
          <a:p>
            <a:pPr marL="323850" indent="-323850" eaLnBrk="1" hangingPunct="1">
              <a:lnSpc>
                <a:spcPct val="95000"/>
              </a:lnSpc>
              <a:spcBef>
                <a:spcPts val="70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dirty="0" smtClean="0"/>
              <a:t>Eigenvectors of Q are ellipsoid axes</a:t>
            </a:r>
          </a:p>
          <a:p>
            <a:pPr marL="323850" indent="-323850" eaLnBrk="1" hangingPunct="1">
              <a:lnSpc>
                <a:spcPct val="95000"/>
              </a:lnSpc>
              <a:spcBef>
                <a:spcPts val="70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dirty="0" smtClean="0"/>
              <a:t>Eigenvalues of Q are apparent diffusion coefficients (ADC) along these axes</a:t>
            </a:r>
          </a:p>
          <a:p>
            <a:pPr marL="723900" lvl="1" indent="-266700" eaLnBrk="1" hangingPunct="1">
              <a:lnSpc>
                <a:spcPct val="95000"/>
              </a:lnSpc>
              <a:spcBef>
                <a:spcPts val="600"/>
              </a:spcBef>
              <a:buSzPct val="80000"/>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dirty="0" smtClean="0"/>
              <a:t>mean diffusion distance in time t =</a:t>
            </a:r>
            <a:r>
              <a:rPr lang="en-US" dirty="0" smtClean="0">
                <a:cs typeface="Arial" pitchFamily="34" charset="0"/>
              </a:rPr>
              <a:t>√</a:t>
            </a:r>
            <a:r>
              <a:rPr lang="en-US" dirty="0" smtClean="0"/>
              <a:t>(2</a:t>
            </a:r>
            <a:r>
              <a:rPr lang="en-US" dirty="0" smtClean="0">
                <a:cs typeface="Arial" pitchFamily="34" charset="0"/>
              </a:rPr>
              <a:t>λ</a:t>
            </a:r>
            <a:r>
              <a:rPr lang="en-US" baseline="-33000" dirty="0" smtClean="0"/>
              <a:t>i</a:t>
            </a:r>
            <a:r>
              <a:rPr lang="en-US" dirty="0" smtClean="0">
                <a:cs typeface="Arial" pitchFamily="34" charset="0"/>
              </a:rPr>
              <a:t>t</a:t>
            </a:r>
            <a:r>
              <a:rPr lang="en-US" dirty="0" smtClean="0"/>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a:xfrm>
            <a:off x="381000" y="169863"/>
            <a:ext cx="8382000" cy="1379537"/>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Diffusion Probes Microscopic Structures In the Brain </a:t>
            </a:r>
          </a:p>
        </p:txBody>
      </p:sp>
      <p:sp>
        <p:nvSpPr>
          <p:cNvPr id="39939" name="Line 2"/>
          <p:cNvSpPr>
            <a:spLocks noChangeShapeType="1"/>
          </p:cNvSpPr>
          <p:nvPr/>
        </p:nvSpPr>
        <p:spPr bwMode="auto">
          <a:xfrm>
            <a:off x="3587750" y="2979738"/>
            <a:ext cx="1219200" cy="1587"/>
          </a:xfrm>
          <a:prstGeom prst="line">
            <a:avLst/>
          </a:prstGeom>
          <a:noFill/>
          <a:ln w="936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9940" name="Text Box 3"/>
          <p:cNvSpPr txBox="1">
            <a:spLocks noChangeArrowheads="1"/>
          </p:cNvSpPr>
          <p:nvPr/>
        </p:nvSpPr>
        <p:spPr bwMode="auto">
          <a:xfrm>
            <a:off x="2908300" y="2751138"/>
            <a:ext cx="711200"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GB" sz="2400">
                <a:solidFill>
                  <a:srgbClr val="000000"/>
                </a:solidFill>
                <a:latin typeface="Times New Roman" pitchFamily="18" charset="0"/>
              </a:rPr>
              <a:t>H</a:t>
            </a:r>
            <a:r>
              <a:rPr lang="en-GB" sz="2400" baseline="-25000">
                <a:solidFill>
                  <a:srgbClr val="000000"/>
                </a:solidFill>
                <a:latin typeface="Times New Roman" pitchFamily="18" charset="0"/>
              </a:rPr>
              <a:t>2</a:t>
            </a:r>
            <a:r>
              <a:rPr lang="en-GB" sz="2400">
                <a:solidFill>
                  <a:srgbClr val="000000"/>
                </a:solidFill>
                <a:latin typeface="Times New Roman" pitchFamily="18" charset="0"/>
              </a:rPr>
              <a:t>O</a:t>
            </a:r>
          </a:p>
        </p:txBody>
      </p:sp>
      <p:sp>
        <p:nvSpPr>
          <p:cNvPr id="39941" name="Text Box 4"/>
          <p:cNvSpPr txBox="1">
            <a:spLocks noChangeArrowheads="1"/>
          </p:cNvSpPr>
          <p:nvPr/>
        </p:nvSpPr>
        <p:spPr bwMode="auto">
          <a:xfrm>
            <a:off x="695325" y="1828800"/>
            <a:ext cx="426402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GB" sz="2400">
                <a:solidFill>
                  <a:srgbClr val="000000"/>
                </a:solidFill>
                <a:latin typeface="Times New Roman" pitchFamily="18" charset="0"/>
              </a:rPr>
              <a:t>Unimpeded direction- large ADC</a:t>
            </a:r>
          </a:p>
        </p:txBody>
      </p:sp>
      <p:sp>
        <p:nvSpPr>
          <p:cNvPr id="39942" name="Text Box 5"/>
          <p:cNvSpPr txBox="1">
            <a:spLocks noChangeArrowheads="1"/>
          </p:cNvSpPr>
          <p:nvPr/>
        </p:nvSpPr>
        <p:spPr bwMode="auto">
          <a:xfrm>
            <a:off x="693738" y="4046538"/>
            <a:ext cx="41973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GB" sz="2400">
                <a:solidFill>
                  <a:srgbClr val="000000"/>
                </a:solidFill>
                <a:latin typeface="Times New Roman" pitchFamily="18" charset="0"/>
              </a:rPr>
              <a:t>Impeded direction- smaller ADC</a:t>
            </a:r>
          </a:p>
        </p:txBody>
      </p:sp>
      <p:sp>
        <p:nvSpPr>
          <p:cNvPr id="39943" name="Text Box 6"/>
          <p:cNvSpPr txBox="1">
            <a:spLocks noChangeArrowheads="1"/>
          </p:cNvSpPr>
          <p:nvPr/>
        </p:nvSpPr>
        <p:spPr bwMode="auto">
          <a:xfrm>
            <a:off x="709613" y="2262188"/>
            <a:ext cx="2162175" cy="398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ts val="2013"/>
              </a:lnSpc>
            </a:pPr>
            <a:r>
              <a:rPr lang="en-GB" sz="2000">
                <a:solidFill>
                  <a:srgbClr val="0099FF"/>
                </a:solidFill>
                <a:latin typeface="Times New Roman" pitchFamily="18" charset="0"/>
              </a:rPr>
              <a:t>White matter fibres</a:t>
            </a:r>
          </a:p>
        </p:txBody>
      </p:sp>
      <p:pic>
        <p:nvPicPr>
          <p:cNvPr id="39944" name="Picture 7"/>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5791200" y="1981200"/>
            <a:ext cx="2438400" cy="2438400"/>
          </a:xfrm>
          <a:prstGeom prst="rect">
            <a:avLst/>
          </a:prstGeom>
          <a:noFill/>
          <a:ln>
            <a:noFill/>
          </a:ln>
          <a:effectLst/>
          <a:extLst>
            <a:ext uri="{909E8E84-426E-40DD-AFC4-6F175D3DCCD1}">
              <a14:hiddenFill xmlns:a14="http://schemas.microsoft.com/office/drawing/2010/main">
                <a:blipFill dpi="0" rotWithShape="0">
                  <a:blip>
                    <a:lum bright="-6000" contrast="1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5" name="Text Box 8"/>
          <p:cNvSpPr txBox="1">
            <a:spLocks noChangeArrowheads="1"/>
          </p:cNvSpPr>
          <p:nvPr/>
        </p:nvSpPr>
        <p:spPr bwMode="auto">
          <a:xfrm>
            <a:off x="3484563" y="5741988"/>
            <a:ext cx="711200"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GB" sz="2400">
                <a:solidFill>
                  <a:srgbClr val="000000"/>
                </a:solidFill>
                <a:latin typeface="Times New Roman" pitchFamily="18" charset="0"/>
              </a:rPr>
              <a:t>H</a:t>
            </a:r>
            <a:r>
              <a:rPr lang="en-GB" sz="2400" baseline="-25000">
                <a:solidFill>
                  <a:srgbClr val="000000"/>
                </a:solidFill>
                <a:latin typeface="Times New Roman" pitchFamily="18" charset="0"/>
              </a:rPr>
              <a:t>2</a:t>
            </a:r>
            <a:r>
              <a:rPr lang="en-GB" sz="2400">
                <a:solidFill>
                  <a:srgbClr val="000000"/>
                </a:solidFill>
                <a:latin typeface="Times New Roman" pitchFamily="18" charset="0"/>
              </a:rPr>
              <a:t>O</a:t>
            </a:r>
          </a:p>
        </p:txBody>
      </p:sp>
      <p:pic>
        <p:nvPicPr>
          <p:cNvPr id="39946"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3913" y="4867275"/>
            <a:ext cx="788987" cy="8493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4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950" y="4867275"/>
            <a:ext cx="788988" cy="8493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48"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4163" y="4867275"/>
            <a:ext cx="788987" cy="8493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9949" name="Group 12"/>
          <p:cNvGrpSpPr>
            <a:grpSpLocks/>
          </p:cNvGrpSpPr>
          <p:nvPr/>
        </p:nvGrpSpPr>
        <p:grpSpPr bwMode="auto">
          <a:xfrm>
            <a:off x="3324225" y="4908550"/>
            <a:ext cx="465138" cy="896938"/>
            <a:chOff x="2094" y="3092"/>
            <a:chExt cx="293" cy="565"/>
          </a:xfrm>
        </p:grpSpPr>
        <p:sp>
          <p:nvSpPr>
            <p:cNvPr id="39955" name="AutoShape 13"/>
            <p:cNvSpPr>
              <a:spLocks noChangeArrowheads="1"/>
            </p:cNvSpPr>
            <p:nvPr/>
          </p:nvSpPr>
          <p:spPr bwMode="auto">
            <a:xfrm rot="10800000">
              <a:off x="2098" y="3099"/>
              <a:ext cx="291" cy="560"/>
            </a:xfrm>
            <a:prstGeom prst="roundRect">
              <a:avLst>
                <a:gd name="adj" fmla="val 33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9956" name="Freeform 14"/>
            <p:cNvSpPr>
              <a:spLocks/>
            </p:cNvSpPr>
            <p:nvPr/>
          </p:nvSpPr>
          <p:spPr bwMode="auto">
            <a:xfrm>
              <a:off x="2094" y="3092"/>
              <a:ext cx="285" cy="560"/>
            </a:xfrm>
            <a:custGeom>
              <a:avLst/>
              <a:gdLst>
                <a:gd name="T0" fmla="*/ 273 w 1263"/>
                <a:gd name="T1" fmla="*/ 3 h 2480"/>
                <a:gd name="T2" fmla="*/ 249 w 1263"/>
                <a:gd name="T3" fmla="*/ 0 h 2480"/>
                <a:gd name="T4" fmla="*/ 225 w 1263"/>
                <a:gd name="T5" fmla="*/ 0 h 2480"/>
                <a:gd name="T6" fmla="*/ 201 w 1263"/>
                <a:gd name="T7" fmla="*/ 4 h 2480"/>
                <a:gd name="T8" fmla="*/ 178 w 1263"/>
                <a:gd name="T9" fmla="*/ 9 h 2480"/>
                <a:gd name="T10" fmla="*/ 155 w 1263"/>
                <a:gd name="T11" fmla="*/ 18 h 2480"/>
                <a:gd name="T12" fmla="*/ 132 w 1263"/>
                <a:gd name="T13" fmla="*/ 29 h 2480"/>
                <a:gd name="T14" fmla="*/ 111 w 1263"/>
                <a:gd name="T15" fmla="*/ 43 h 2480"/>
                <a:gd name="T16" fmla="*/ 92 w 1263"/>
                <a:gd name="T17" fmla="*/ 59 h 2480"/>
                <a:gd name="T18" fmla="*/ 74 w 1263"/>
                <a:gd name="T19" fmla="*/ 78 h 2480"/>
                <a:gd name="T20" fmla="*/ 57 w 1263"/>
                <a:gd name="T21" fmla="*/ 98 h 2480"/>
                <a:gd name="T22" fmla="*/ 42 w 1263"/>
                <a:gd name="T23" fmla="*/ 120 h 2480"/>
                <a:gd name="T24" fmla="*/ 30 w 1263"/>
                <a:gd name="T25" fmla="*/ 145 h 2480"/>
                <a:gd name="T26" fmla="*/ 19 w 1263"/>
                <a:gd name="T27" fmla="*/ 170 h 2480"/>
                <a:gd name="T28" fmla="*/ 11 w 1263"/>
                <a:gd name="T29" fmla="*/ 196 h 2480"/>
                <a:gd name="T30" fmla="*/ 5 w 1263"/>
                <a:gd name="T31" fmla="*/ 224 h 2480"/>
                <a:gd name="T32" fmla="*/ 1 w 1263"/>
                <a:gd name="T33" fmla="*/ 251 h 2480"/>
                <a:gd name="T34" fmla="*/ 0 w 1263"/>
                <a:gd name="T35" fmla="*/ 280 h 2480"/>
                <a:gd name="T36" fmla="*/ 1 w 1263"/>
                <a:gd name="T37" fmla="*/ 308 h 2480"/>
                <a:gd name="T38" fmla="*/ 5 w 1263"/>
                <a:gd name="T39" fmla="*/ 336 h 2480"/>
                <a:gd name="T40" fmla="*/ 11 w 1263"/>
                <a:gd name="T41" fmla="*/ 363 h 2480"/>
                <a:gd name="T42" fmla="*/ 19 w 1263"/>
                <a:gd name="T43" fmla="*/ 389 h 2480"/>
                <a:gd name="T44" fmla="*/ 30 w 1263"/>
                <a:gd name="T45" fmla="*/ 415 h 2480"/>
                <a:gd name="T46" fmla="*/ 42 w 1263"/>
                <a:gd name="T47" fmla="*/ 439 h 2480"/>
                <a:gd name="T48" fmla="*/ 57 w 1263"/>
                <a:gd name="T49" fmla="*/ 461 h 2480"/>
                <a:gd name="T50" fmla="*/ 73 w 1263"/>
                <a:gd name="T51" fmla="*/ 482 h 2480"/>
                <a:gd name="T52" fmla="*/ 92 w 1263"/>
                <a:gd name="T53" fmla="*/ 500 h 2480"/>
                <a:gd name="T54" fmla="*/ 111 w 1263"/>
                <a:gd name="T55" fmla="*/ 517 h 2480"/>
                <a:gd name="T56" fmla="*/ 132 w 1263"/>
                <a:gd name="T57" fmla="*/ 530 h 2480"/>
                <a:gd name="T58" fmla="*/ 154 w 1263"/>
                <a:gd name="T59" fmla="*/ 541 h 2480"/>
                <a:gd name="T60" fmla="*/ 177 w 1263"/>
                <a:gd name="T61" fmla="*/ 550 h 2480"/>
                <a:gd name="T62" fmla="*/ 200 w 1263"/>
                <a:gd name="T63" fmla="*/ 556 h 2480"/>
                <a:gd name="T64" fmla="*/ 225 w 1263"/>
                <a:gd name="T65" fmla="*/ 559 h 2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3" h="2480">
                  <a:moveTo>
                    <a:pt x="1262" y="23"/>
                  </a:moveTo>
                  <a:lnTo>
                    <a:pt x="1209" y="13"/>
                  </a:lnTo>
                  <a:lnTo>
                    <a:pt x="1156" y="5"/>
                  </a:lnTo>
                  <a:lnTo>
                    <a:pt x="1104" y="1"/>
                  </a:lnTo>
                  <a:lnTo>
                    <a:pt x="1050" y="0"/>
                  </a:lnTo>
                  <a:lnTo>
                    <a:pt x="997" y="2"/>
                  </a:lnTo>
                  <a:lnTo>
                    <a:pt x="943" y="7"/>
                  </a:lnTo>
                  <a:lnTo>
                    <a:pt x="890" y="16"/>
                  </a:lnTo>
                  <a:lnTo>
                    <a:pt x="837" y="27"/>
                  </a:lnTo>
                  <a:lnTo>
                    <a:pt x="787" y="42"/>
                  </a:lnTo>
                  <a:lnTo>
                    <a:pt x="736" y="60"/>
                  </a:lnTo>
                  <a:lnTo>
                    <a:pt x="685" y="80"/>
                  </a:lnTo>
                  <a:lnTo>
                    <a:pt x="635" y="104"/>
                  </a:lnTo>
                  <a:lnTo>
                    <a:pt x="587" y="130"/>
                  </a:lnTo>
                  <a:lnTo>
                    <a:pt x="539" y="158"/>
                  </a:lnTo>
                  <a:lnTo>
                    <a:pt x="493" y="190"/>
                  </a:lnTo>
                  <a:lnTo>
                    <a:pt x="451" y="225"/>
                  </a:lnTo>
                  <a:lnTo>
                    <a:pt x="407" y="262"/>
                  </a:lnTo>
                  <a:lnTo>
                    <a:pt x="366" y="302"/>
                  </a:lnTo>
                  <a:lnTo>
                    <a:pt x="326" y="344"/>
                  </a:lnTo>
                  <a:lnTo>
                    <a:pt x="289" y="389"/>
                  </a:lnTo>
                  <a:lnTo>
                    <a:pt x="253" y="436"/>
                  </a:lnTo>
                  <a:lnTo>
                    <a:pt x="219" y="483"/>
                  </a:lnTo>
                  <a:lnTo>
                    <a:pt x="187" y="533"/>
                  </a:lnTo>
                  <a:lnTo>
                    <a:pt x="159" y="586"/>
                  </a:lnTo>
                  <a:lnTo>
                    <a:pt x="133" y="640"/>
                  </a:lnTo>
                  <a:lnTo>
                    <a:pt x="108" y="696"/>
                  </a:lnTo>
                  <a:lnTo>
                    <a:pt x="86" y="753"/>
                  </a:lnTo>
                  <a:lnTo>
                    <a:pt x="66" y="809"/>
                  </a:lnTo>
                  <a:lnTo>
                    <a:pt x="49" y="869"/>
                  </a:lnTo>
                  <a:lnTo>
                    <a:pt x="34" y="929"/>
                  </a:lnTo>
                  <a:lnTo>
                    <a:pt x="22" y="990"/>
                  </a:lnTo>
                  <a:lnTo>
                    <a:pt x="12" y="1052"/>
                  </a:lnTo>
                  <a:lnTo>
                    <a:pt x="6" y="1112"/>
                  </a:lnTo>
                  <a:lnTo>
                    <a:pt x="1" y="1175"/>
                  </a:lnTo>
                  <a:lnTo>
                    <a:pt x="0" y="1238"/>
                  </a:lnTo>
                  <a:lnTo>
                    <a:pt x="1" y="1302"/>
                  </a:lnTo>
                  <a:lnTo>
                    <a:pt x="5" y="1364"/>
                  </a:lnTo>
                  <a:lnTo>
                    <a:pt x="12" y="1425"/>
                  </a:lnTo>
                  <a:lnTo>
                    <a:pt x="21" y="1486"/>
                  </a:lnTo>
                  <a:lnTo>
                    <a:pt x="33" y="1548"/>
                  </a:lnTo>
                  <a:lnTo>
                    <a:pt x="48" y="1608"/>
                  </a:lnTo>
                  <a:lnTo>
                    <a:pt x="65" y="1668"/>
                  </a:lnTo>
                  <a:lnTo>
                    <a:pt x="85" y="1724"/>
                  </a:lnTo>
                  <a:lnTo>
                    <a:pt x="107" y="1781"/>
                  </a:lnTo>
                  <a:lnTo>
                    <a:pt x="132" y="1837"/>
                  </a:lnTo>
                  <a:lnTo>
                    <a:pt x="158" y="1891"/>
                  </a:lnTo>
                  <a:lnTo>
                    <a:pt x="186" y="1944"/>
                  </a:lnTo>
                  <a:lnTo>
                    <a:pt x="218" y="1995"/>
                  </a:lnTo>
                  <a:lnTo>
                    <a:pt x="251" y="2041"/>
                  </a:lnTo>
                  <a:lnTo>
                    <a:pt x="287" y="2088"/>
                  </a:lnTo>
                  <a:lnTo>
                    <a:pt x="325" y="2133"/>
                  </a:lnTo>
                  <a:lnTo>
                    <a:pt x="365" y="2175"/>
                  </a:lnTo>
                  <a:lnTo>
                    <a:pt x="406" y="2215"/>
                  </a:lnTo>
                  <a:lnTo>
                    <a:pt x="449" y="2253"/>
                  </a:lnTo>
                  <a:lnTo>
                    <a:pt x="492" y="2288"/>
                  </a:lnTo>
                  <a:lnTo>
                    <a:pt x="538" y="2320"/>
                  </a:lnTo>
                  <a:lnTo>
                    <a:pt x="585" y="2347"/>
                  </a:lnTo>
                  <a:lnTo>
                    <a:pt x="634" y="2374"/>
                  </a:lnTo>
                  <a:lnTo>
                    <a:pt x="683" y="2398"/>
                  </a:lnTo>
                  <a:lnTo>
                    <a:pt x="734" y="2419"/>
                  </a:lnTo>
                  <a:lnTo>
                    <a:pt x="785" y="2436"/>
                  </a:lnTo>
                  <a:lnTo>
                    <a:pt x="835" y="2451"/>
                  </a:lnTo>
                  <a:lnTo>
                    <a:pt x="888" y="2463"/>
                  </a:lnTo>
                  <a:lnTo>
                    <a:pt x="941" y="2471"/>
                  </a:lnTo>
                  <a:lnTo>
                    <a:pt x="995" y="2477"/>
                  </a:lnTo>
                  <a:lnTo>
                    <a:pt x="1048" y="2479"/>
                  </a:lnTo>
                </a:path>
              </a:pathLst>
            </a:custGeom>
            <a:noFill/>
            <a:ln w="9360">
              <a:solidFill>
                <a:srgbClr val="000000"/>
              </a:solidFill>
              <a:round/>
              <a:headEnd type="triangle"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pic>
        <p:nvPicPr>
          <p:cNvPr id="39950"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1175" y="2168525"/>
            <a:ext cx="1863725" cy="4429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51"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0438" y="2487613"/>
            <a:ext cx="1863725" cy="442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52"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3230563"/>
            <a:ext cx="1863725" cy="442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953"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5663" y="2913063"/>
            <a:ext cx="1863725" cy="442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54" name="Text Box 19"/>
          <p:cNvSpPr txBox="1">
            <a:spLocks noChangeArrowheads="1"/>
          </p:cNvSpPr>
          <p:nvPr/>
        </p:nvSpPr>
        <p:spPr bwMode="auto">
          <a:xfrm>
            <a:off x="5867400" y="4314825"/>
            <a:ext cx="2971800" cy="161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ts val="2363"/>
              </a:lnSpc>
            </a:pPr>
            <a:r>
              <a:rPr lang="en-GB" sz="2000" i="1">
                <a:solidFill>
                  <a:srgbClr val="000000"/>
                </a:solidFill>
                <a:latin typeface="Times New Roman" pitchFamily="18" charset="0"/>
              </a:rPr>
              <a:t>Principal axis is likely to be aligned with a fibre;</a:t>
            </a:r>
            <a:br>
              <a:rPr lang="en-GB" sz="2000" i="1">
                <a:solidFill>
                  <a:srgbClr val="000000"/>
                </a:solidFill>
                <a:latin typeface="Times New Roman" pitchFamily="18" charset="0"/>
              </a:rPr>
            </a:br>
            <a:r>
              <a:rPr lang="en-GB" sz="2000" i="1">
                <a:solidFill>
                  <a:srgbClr val="000000"/>
                </a:solidFill>
                <a:latin typeface="Times New Roman" pitchFamily="18" charset="0"/>
              </a:rPr>
              <a:t>Apparent Diffusion Coefficients (ADCs) are measured in 6 directions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Diffusion Imaging</a:t>
            </a:r>
          </a:p>
        </p:txBody>
      </p:sp>
      <p:sp>
        <p:nvSpPr>
          <p:cNvPr id="40963" name="Rectangle 2"/>
          <p:cNvSpPr>
            <a:spLocks noChangeArrowheads="1"/>
          </p:cNvSpPr>
          <p:nvPr/>
        </p:nvSpPr>
        <p:spPr bwMode="auto">
          <a:xfrm>
            <a:off x="609600" y="1524000"/>
            <a:ext cx="7696200" cy="224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52920" rIns="90000" bIns="46800">
            <a:spAutoFit/>
          </a:bodyPr>
          <a:lstStyle/>
          <a:p>
            <a:pPr>
              <a:lnSpc>
                <a:spcPct val="98000"/>
              </a:lnSpc>
              <a:spcBef>
                <a:spcPts val="150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400">
                <a:solidFill>
                  <a:srgbClr val="000000"/>
                </a:solidFill>
                <a:latin typeface="Bookman-Light" charset="0"/>
              </a:rPr>
              <a:t>“The success of diffusion MRI is deeply rooted in the powerful concept that during their random, diffusion driven displacements molecules probe tissue structure at a microscopic scale well beyond the usual image resolution: during typical diffusion times of about 50 msec”</a:t>
            </a:r>
          </a:p>
        </p:txBody>
      </p:sp>
      <p:sp>
        <p:nvSpPr>
          <p:cNvPr id="40964" name="Text Box 3"/>
          <p:cNvSpPr txBox="1">
            <a:spLocks noChangeArrowheads="1"/>
          </p:cNvSpPr>
          <p:nvPr/>
        </p:nvSpPr>
        <p:spPr bwMode="auto">
          <a:xfrm>
            <a:off x="609600" y="4267200"/>
            <a:ext cx="8153400" cy="181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8040" rIns="90000" bIns="46800">
            <a:spAutoFit/>
          </a:bodyPr>
          <a:lstStyle>
            <a:lvl1pPr marL="457200" indent="-457200" eaLnBrk="0" hangingPunc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1pPr>
            <a:lvl2pPr eaLnBrk="0" hangingPunc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2pPr>
            <a:lvl3pPr eaLnBrk="0" hangingPunc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3pPr>
            <a:lvl4pPr eaLnBrk="0" hangingPunc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4pPr>
            <a:lvl5pPr eaLnBrk="0" hangingPunc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eorgia" pitchFamily="18" charset="0"/>
              </a:defRPr>
            </a:lvl9pPr>
          </a:lstStyle>
          <a:p>
            <a:pPr eaLnBrk="1" hangingPunct="1">
              <a:lnSpc>
                <a:spcPct val="93000"/>
              </a:lnSpc>
              <a:buFont typeface="Times New Roman" pitchFamily="18" charset="0"/>
              <a:buAutoNum type="arabicPeriod"/>
            </a:pPr>
            <a:r>
              <a:rPr lang="en-US" sz="2400" dirty="0">
                <a:solidFill>
                  <a:srgbClr val="000000"/>
                </a:solidFill>
                <a:latin typeface="Times New Roman" pitchFamily="18" charset="0"/>
              </a:rPr>
              <a:t>The only non-invasive measurement of diffusion</a:t>
            </a:r>
          </a:p>
          <a:p>
            <a:pPr eaLnBrk="1" hangingPunct="1">
              <a:lnSpc>
                <a:spcPct val="93000"/>
              </a:lnSpc>
              <a:buFont typeface="Times New Roman" pitchFamily="18" charset="0"/>
              <a:buAutoNum type="arabicPeriod"/>
            </a:pPr>
            <a:r>
              <a:rPr lang="en-US" sz="2400" dirty="0">
                <a:solidFill>
                  <a:srgbClr val="000000"/>
                </a:solidFill>
                <a:latin typeface="Times New Roman" pitchFamily="18" charset="0"/>
              </a:rPr>
              <a:t>Doesn’t interfere with diffusion</a:t>
            </a:r>
          </a:p>
          <a:p>
            <a:pPr eaLnBrk="1" hangingPunct="1">
              <a:lnSpc>
                <a:spcPct val="93000"/>
              </a:lnSpc>
              <a:buFont typeface="Times New Roman" pitchFamily="18" charset="0"/>
              <a:buAutoNum type="arabicPeriod"/>
            </a:pPr>
            <a:r>
              <a:rPr lang="en-US" sz="2400" dirty="0">
                <a:solidFill>
                  <a:srgbClr val="000000"/>
                </a:solidFill>
                <a:latin typeface="Times New Roman" pitchFamily="18" charset="0"/>
              </a:rPr>
              <a:t>The diffusion is an intrinsic process; diffusion does not depend on the distortions introduced into the local magnetic field; hence it is unlike the T1 or T2 effects</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381000" y="-107950"/>
            <a:ext cx="8380413" cy="1931988"/>
          </a:xfrm>
        </p:spPr>
        <p:txBody>
          <a:bodyPr lIns="0" tIns="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smtClean="0"/>
              <a:t>White matter deficits can be specific:</a:t>
            </a:r>
            <a:r>
              <a:rPr lang="en-GB" smtClean="0"/>
              <a:t> </a:t>
            </a:r>
            <a:br>
              <a:rPr lang="en-GB" smtClean="0"/>
            </a:br>
            <a:r>
              <a:rPr lang="en-GB" sz="2400" smtClean="0"/>
              <a:t>Acquired alexia from a callosal lesion</a:t>
            </a:r>
          </a:p>
        </p:txBody>
      </p:sp>
      <p:pic>
        <p:nvPicPr>
          <p:cNvPr id="5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44713"/>
            <a:ext cx="9144000" cy="3536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4" name="Text Box 3"/>
          <p:cNvSpPr txBox="1">
            <a:spLocks noChangeArrowheads="1"/>
          </p:cNvSpPr>
          <p:nvPr/>
        </p:nvSpPr>
        <p:spPr bwMode="auto">
          <a:xfrm>
            <a:off x="160338" y="1420813"/>
            <a:ext cx="8831262"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GB">
                <a:solidFill>
                  <a:srgbClr val="000000"/>
                </a:solidFill>
                <a:latin typeface="Times New Roman" pitchFamily="18" charset="0"/>
              </a:rPr>
              <a:t>Figure 1 from Mao-Draayer &amp; Panitch (2004), Alexia without agraphia in multiple schlerosis...</a:t>
            </a:r>
          </a:p>
        </p:txBody>
      </p:sp>
      <p:sp>
        <p:nvSpPr>
          <p:cNvPr id="5125" name="Text Box 4"/>
          <p:cNvSpPr txBox="1">
            <a:spLocks noChangeArrowheads="1"/>
          </p:cNvSpPr>
          <p:nvPr/>
        </p:nvSpPr>
        <p:spPr bwMode="auto">
          <a:xfrm>
            <a:off x="8699500" y="1981200"/>
            <a:ext cx="366713"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FF0000"/>
                </a:solidFill>
                <a:latin typeface="Times New Roman" pitchFamily="18" charset="0"/>
              </a:rPr>
              <a:t>L</a:t>
            </a:r>
          </a:p>
        </p:txBody>
      </p:sp>
      <p:sp>
        <p:nvSpPr>
          <p:cNvPr id="5126" name="Text Box 5"/>
          <p:cNvSpPr txBox="1">
            <a:spLocks noChangeArrowheads="1"/>
          </p:cNvSpPr>
          <p:nvPr/>
        </p:nvSpPr>
        <p:spPr bwMode="auto">
          <a:xfrm>
            <a:off x="6173788" y="1981200"/>
            <a:ext cx="384175"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FF0000"/>
                </a:solidFill>
                <a:latin typeface="Times New Roman" pitchFamily="18" charset="0"/>
              </a:rPr>
              <a:t>R</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Grp="1" noChangeArrowheads="1"/>
          </p:cNvSpPr>
          <p:nvPr>
            <p:ph type="title"/>
          </p:nvPr>
        </p:nvSpPr>
        <p:spPr>
          <a:xfrm>
            <a:off x="0" y="169863"/>
            <a:ext cx="9144000" cy="1143000"/>
          </a:xfrm>
        </p:spPr>
        <p:txBody>
          <a:bodyPr tIns="144000"/>
          <a:lstStyle/>
          <a:p>
            <a:pPr eaLnBrk="1" hangingPunct="1">
              <a:lnSpc>
                <a:spcPct val="87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DTI Reveals White Matter Structure</a:t>
            </a:r>
          </a:p>
        </p:txBody>
      </p:sp>
      <p:sp>
        <p:nvSpPr>
          <p:cNvPr id="41987" name="AutoShape 2"/>
          <p:cNvSpPr>
            <a:spLocks noChangeArrowheads="1"/>
          </p:cNvSpPr>
          <p:nvPr/>
        </p:nvSpPr>
        <p:spPr bwMode="auto">
          <a:xfrm>
            <a:off x="3663950" y="5611813"/>
            <a:ext cx="2079625" cy="117475"/>
          </a:xfrm>
          <a:prstGeom prst="roundRect">
            <a:avLst>
              <a:gd name="adj" fmla="val 1347"/>
            </a:avLst>
          </a:prstGeom>
          <a:gradFill rotWithShape="0">
            <a:gsLst>
              <a:gs pos="0">
                <a:srgbClr val="000000"/>
              </a:gs>
              <a:gs pos="100000">
                <a:srgbClr val="FFFFFF"/>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419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9800" y="5811838"/>
            <a:ext cx="406400" cy="444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1963" y="5786438"/>
            <a:ext cx="230187" cy="698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9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 y="1512888"/>
            <a:ext cx="3086100" cy="403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9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088" y="5583238"/>
            <a:ext cx="2665412" cy="6254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92"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7900" y="1512888"/>
            <a:ext cx="3086100" cy="403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93"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0538" y="1512888"/>
            <a:ext cx="3086100" cy="403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7" name="Text Box 9"/>
          <p:cNvSpPr txBox="1">
            <a:spLocks noChangeArrowheads="1"/>
          </p:cNvSpPr>
          <p:nvPr/>
        </p:nvSpPr>
        <p:spPr bwMode="auto">
          <a:xfrm>
            <a:off x="3694113" y="1504950"/>
            <a:ext cx="1727200"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5pPr>
            <a:lvl6pPr marL="25146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6pPr>
            <a:lvl7pPr marL="29718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7pPr>
            <a:lvl8pPr marL="34290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8pPr>
            <a:lvl9pPr marL="38862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9pPr>
          </a:lstStyle>
          <a:p>
            <a:pPr>
              <a:lnSpc>
                <a:spcPct val="134000"/>
              </a:lnSpc>
              <a:defRPr/>
            </a:pPr>
            <a:r>
              <a:rPr lang="en-US" sz="2400" smtClean="0">
                <a:solidFill>
                  <a:srgbClr val="99CCFF"/>
                </a:solidFill>
                <a:effectLst>
                  <a:outerShdw blurRad="38100" dist="38100" dir="2700000" algn="tl">
                    <a:srgbClr val="C0C0C0"/>
                  </a:outerShdw>
                </a:effectLst>
                <a:latin typeface="Comic Sans MS" pitchFamily="66" charset="0"/>
              </a:rPr>
              <a:t>Anisotropy</a:t>
            </a:r>
          </a:p>
        </p:txBody>
      </p:sp>
      <p:sp>
        <p:nvSpPr>
          <p:cNvPr id="43018" name="Text Box 10"/>
          <p:cNvSpPr txBox="1">
            <a:spLocks noChangeArrowheads="1"/>
          </p:cNvSpPr>
          <p:nvPr/>
        </p:nvSpPr>
        <p:spPr bwMode="auto">
          <a:xfrm>
            <a:off x="6249988" y="1504950"/>
            <a:ext cx="2790825"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5pPr>
            <a:lvl6pPr marL="25146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6pPr>
            <a:lvl7pPr marL="29718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7pPr>
            <a:lvl8pPr marL="34290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8pPr>
            <a:lvl9pPr marL="38862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9pPr>
          </a:lstStyle>
          <a:p>
            <a:pPr>
              <a:lnSpc>
                <a:spcPct val="134000"/>
              </a:lnSpc>
              <a:defRPr/>
            </a:pPr>
            <a:r>
              <a:rPr lang="en-US" sz="2400" smtClean="0">
                <a:solidFill>
                  <a:srgbClr val="99CCFF"/>
                </a:solidFill>
                <a:effectLst>
                  <a:outerShdw blurRad="38100" dist="38100" dir="2700000" algn="tl">
                    <a:srgbClr val="C0C0C0"/>
                  </a:outerShdw>
                </a:effectLst>
                <a:latin typeface="Comic Sans MS" pitchFamily="66" charset="0"/>
              </a:rPr>
              <a:t>Principal Direction</a:t>
            </a:r>
          </a:p>
        </p:txBody>
      </p:sp>
      <p:sp>
        <p:nvSpPr>
          <p:cNvPr id="43019" name="Text Box 11"/>
          <p:cNvSpPr txBox="1">
            <a:spLocks noChangeArrowheads="1"/>
          </p:cNvSpPr>
          <p:nvPr/>
        </p:nvSpPr>
        <p:spPr bwMode="auto">
          <a:xfrm>
            <a:off x="201613" y="1504950"/>
            <a:ext cx="2566987"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5pPr>
            <a:lvl6pPr marL="25146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6pPr>
            <a:lvl7pPr marL="29718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7pPr>
            <a:lvl8pPr marL="34290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8pPr>
            <a:lvl9pPr marL="38862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9pPr>
          </a:lstStyle>
          <a:p>
            <a:pPr>
              <a:lnSpc>
                <a:spcPct val="134000"/>
              </a:lnSpc>
              <a:defRPr/>
            </a:pPr>
            <a:r>
              <a:rPr lang="en-US" sz="2400" smtClean="0">
                <a:solidFill>
                  <a:srgbClr val="99CCFF"/>
                </a:solidFill>
                <a:effectLst>
                  <a:outerShdw blurRad="38100" dist="38100" dir="2700000" algn="tl">
                    <a:srgbClr val="C0C0C0"/>
                  </a:outerShdw>
                </a:effectLst>
                <a:latin typeface="Comic Sans MS" pitchFamily="66" charset="0"/>
              </a:rPr>
              <a:t>Mean Diffusivity</a:t>
            </a:r>
          </a:p>
        </p:txBody>
      </p:sp>
      <p:grpSp>
        <p:nvGrpSpPr>
          <p:cNvPr id="41997" name="Group 12"/>
          <p:cNvGrpSpPr>
            <a:grpSpLocks/>
          </p:cNvGrpSpPr>
          <p:nvPr/>
        </p:nvGrpSpPr>
        <p:grpSpPr bwMode="auto">
          <a:xfrm>
            <a:off x="7018338" y="5499100"/>
            <a:ext cx="1277937" cy="1084263"/>
            <a:chOff x="4421" y="3464"/>
            <a:chExt cx="805" cy="683"/>
          </a:xfrm>
        </p:grpSpPr>
        <p:pic>
          <p:nvPicPr>
            <p:cNvPr id="41998"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1" y="3464"/>
              <a:ext cx="806" cy="6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999" name="Line 14"/>
            <p:cNvSpPr>
              <a:spLocks noChangeShapeType="1"/>
            </p:cNvSpPr>
            <p:nvPr/>
          </p:nvSpPr>
          <p:spPr bwMode="auto">
            <a:xfrm flipH="1" flipV="1">
              <a:off x="4515" y="3859"/>
              <a:ext cx="239" cy="26"/>
            </a:xfrm>
            <a:prstGeom prst="line">
              <a:avLst/>
            </a:prstGeom>
            <a:noFill/>
            <a:ln w="3672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2000" name="Line 15"/>
            <p:cNvSpPr>
              <a:spLocks noChangeShapeType="1"/>
            </p:cNvSpPr>
            <p:nvPr/>
          </p:nvSpPr>
          <p:spPr bwMode="auto">
            <a:xfrm>
              <a:off x="4737" y="3861"/>
              <a:ext cx="129" cy="87"/>
            </a:xfrm>
            <a:prstGeom prst="line">
              <a:avLst/>
            </a:prstGeom>
            <a:noFill/>
            <a:ln w="36720">
              <a:solidFill>
                <a:srgbClr val="00FF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2001" name="Line 16"/>
            <p:cNvSpPr>
              <a:spLocks noChangeShapeType="1"/>
            </p:cNvSpPr>
            <p:nvPr/>
          </p:nvSpPr>
          <p:spPr bwMode="auto">
            <a:xfrm flipV="1">
              <a:off x="4732" y="3634"/>
              <a:ext cx="2" cy="255"/>
            </a:xfrm>
            <a:prstGeom prst="line">
              <a:avLst/>
            </a:prstGeom>
            <a:noFill/>
            <a:ln w="36720">
              <a:solidFill>
                <a:srgbClr val="0000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a:xfrm>
            <a:off x="381000" y="182563"/>
            <a:ext cx="8382000" cy="1354137"/>
          </a:xfrm>
        </p:spPr>
        <p:txBody>
          <a:bodyPr tIns="211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Fractional Anisotropy</a:t>
            </a:r>
            <a:br>
              <a:rPr lang="en-GB" smtClean="0"/>
            </a:br>
            <a:r>
              <a:rPr lang="en-GB" sz="1800" smtClean="0"/>
              <a:t>(Basser &amp; Pierpaoli, 1996)</a:t>
            </a:r>
            <a:r>
              <a:rPr lang="ar-SA" sz="1800" smtClean="0">
                <a:cs typeface="Arial" pitchFamily="34" charset="0"/>
              </a:rPr>
              <a:t>‏</a:t>
            </a:r>
            <a:endParaRPr lang="en-GB" sz="1800" smtClean="0"/>
          </a:p>
        </p:txBody>
      </p:sp>
      <p:sp>
        <p:nvSpPr>
          <p:cNvPr id="43011" name="Rectangle 2"/>
          <p:cNvSpPr>
            <a:spLocks noGrp="1" noChangeArrowheads="1"/>
          </p:cNvSpPr>
          <p:nvPr>
            <p:ph type="body" idx="1"/>
          </p:nvPr>
        </p:nvSpPr>
        <p:spPr>
          <a:xfrm>
            <a:off x="528638" y="1903413"/>
            <a:ext cx="5486400" cy="2317750"/>
          </a:xfrm>
        </p:spPr>
        <p:txBody>
          <a:bodyPr tIns="199800"/>
          <a:lstStyle/>
          <a:p>
            <a:pPr marL="327025" indent="-327025" eaLnBrk="1" hangingPunct="1">
              <a:lnSpc>
                <a:spcPct val="78000"/>
              </a:lnSpc>
              <a:buFont typeface="Arial" pitchFamily="34" charset="0"/>
              <a:buChar char="•"/>
              <a:tabLst>
                <a:tab pos="327025" algn="l"/>
                <a:tab pos="439738" algn="l"/>
                <a:tab pos="896938" algn="l"/>
                <a:tab pos="1354138" algn="l"/>
                <a:tab pos="1811338" algn="l"/>
                <a:tab pos="2268538" algn="l"/>
                <a:tab pos="2725738" algn="l"/>
                <a:tab pos="3182938" algn="l"/>
                <a:tab pos="3640138" algn="l"/>
                <a:tab pos="4097338" algn="l"/>
                <a:tab pos="4554538" algn="l"/>
                <a:tab pos="5011738" algn="l"/>
                <a:tab pos="5468938" algn="l"/>
                <a:tab pos="5926138" algn="l"/>
                <a:tab pos="6383338" algn="l"/>
                <a:tab pos="6840538" algn="l"/>
                <a:tab pos="7297738" algn="l"/>
                <a:tab pos="7754938" algn="l"/>
                <a:tab pos="8212138" algn="l"/>
                <a:tab pos="8669338" algn="l"/>
                <a:tab pos="9126538" algn="l"/>
              </a:tabLst>
            </a:pPr>
            <a:r>
              <a:rPr lang="en-GB" smtClean="0"/>
              <a:t>Normalized variance of ellipsoid axis magnitudes</a:t>
            </a:r>
          </a:p>
          <a:p>
            <a:pPr marL="723900" lvl="1" indent="-266700" eaLnBrk="1" hangingPunct="1">
              <a:lnSpc>
                <a:spcPct val="78000"/>
              </a:lnSpc>
              <a:buSzPct val="80000"/>
              <a:buFont typeface="Symbol" pitchFamily="18" charset="2"/>
              <a:buChar char=""/>
              <a:tabLst>
                <a:tab pos="327025" algn="l"/>
                <a:tab pos="439738" algn="l"/>
                <a:tab pos="896938" algn="l"/>
                <a:tab pos="1354138" algn="l"/>
                <a:tab pos="1811338" algn="l"/>
                <a:tab pos="2268538" algn="l"/>
                <a:tab pos="2725738" algn="l"/>
                <a:tab pos="3182938" algn="l"/>
                <a:tab pos="3640138" algn="l"/>
                <a:tab pos="4097338" algn="l"/>
                <a:tab pos="4554538" algn="l"/>
                <a:tab pos="5011738" algn="l"/>
                <a:tab pos="5468938" algn="l"/>
                <a:tab pos="5926138" algn="l"/>
                <a:tab pos="6383338" algn="l"/>
                <a:tab pos="6840538" algn="l"/>
                <a:tab pos="7297738" algn="l"/>
                <a:tab pos="7754938" algn="l"/>
                <a:tab pos="8212138" algn="l"/>
                <a:tab pos="8669338" algn="l"/>
                <a:tab pos="9126538" algn="l"/>
              </a:tabLst>
            </a:pPr>
            <a:r>
              <a:rPr lang="en-GB" smtClean="0"/>
              <a:t>FA=0 for sphere </a:t>
            </a:r>
          </a:p>
          <a:p>
            <a:pPr marL="723900" lvl="1" indent="-266700" eaLnBrk="1" hangingPunct="1">
              <a:lnSpc>
                <a:spcPct val="78000"/>
              </a:lnSpc>
              <a:buSzPct val="80000"/>
              <a:buFont typeface="Symbol" pitchFamily="18" charset="2"/>
              <a:buChar char=""/>
              <a:tabLst>
                <a:tab pos="327025" algn="l"/>
                <a:tab pos="439738" algn="l"/>
                <a:tab pos="896938" algn="l"/>
                <a:tab pos="1354138" algn="l"/>
                <a:tab pos="1811338" algn="l"/>
                <a:tab pos="2268538" algn="l"/>
                <a:tab pos="2725738" algn="l"/>
                <a:tab pos="3182938" algn="l"/>
                <a:tab pos="3640138" algn="l"/>
                <a:tab pos="4097338" algn="l"/>
                <a:tab pos="4554538" algn="l"/>
                <a:tab pos="5011738" algn="l"/>
                <a:tab pos="5468938" algn="l"/>
                <a:tab pos="5926138" algn="l"/>
                <a:tab pos="6383338" algn="l"/>
                <a:tab pos="6840538" algn="l"/>
                <a:tab pos="7297738" algn="l"/>
                <a:tab pos="7754938" algn="l"/>
                <a:tab pos="8212138" algn="l"/>
                <a:tab pos="8669338" algn="l"/>
                <a:tab pos="9126538" algn="l"/>
              </a:tabLst>
            </a:pPr>
            <a:r>
              <a:rPr lang="en-GB" smtClean="0"/>
              <a:t>FA=1 for tube</a:t>
            </a:r>
          </a:p>
          <a:p>
            <a:pPr marL="723900" lvl="1" indent="-266700" eaLnBrk="1" hangingPunct="1">
              <a:lnSpc>
                <a:spcPct val="78000"/>
              </a:lnSpc>
              <a:buSzPct val="80000"/>
              <a:buFont typeface="Symbol" pitchFamily="18" charset="2"/>
              <a:buChar char=""/>
              <a:tabLst>
                <a:tab pos="327025" algn="l"/>
                <a:tab pos="439738" algn="l"/>
                <a:tab pos="896938" algn="l"/>
                <a:tab pos="1354138" algn="l"/>
                <a:tab pos="1811338" algn="l"/>
                <a:tab pos="2268538" algn="l"/>
                <a:tab pos="2725738" algn="l"/>
                <a:tab pos="3182938" algn="l"/>
                <a:tab pos="3640138" algn="l"/>
                <a:tab pos="4097338" algn="l"/>
                <a:tab pos="4554538" algn="l"/>
                <a:tab pos="5011738" algn="l"/>
                <a:tab pos="5468938" algn="l"/>
                <a:tab pos="5926138" algn="l"/>
                <a:tab pos="6383338" algn="l"/>
                <a:tab pos="6840538" algn="l"/>
                <a:tab pos="7297738" algn="l"/>
                <a:tab pos="7754938" algn="l"/>
                <a:tab pos="8212138" algn="l"/>
                <a:tab pos="8669338" algn="l"/>
                <a:tab pos="9126538" algn="l"/>
              </a:tabLst>
            </a:pPr>
            <a:r>
              <a:rPr lang="en-GB" smtClean="0"/>
              <a:t>FA is dimensionless</a:t>
            </a:r>
          </a:p>
        </p:txBody>
      </p:sp>
      <p:graphicFrame>
        <p:nvGraphicFramePr>
          <p:cNvPr id="43012" name="Object 3"/>
          <p:cNvGraphicFramePr>
            <a:graphicFrameLocks noChangeAspect="1"/>
          </p:cNvGraphicFramePr>
          <p:nvPr/>
        </p:nvGraphicFramePr>
        <p:xfrm>
          <a:off x="1447800" y="4953000"/>
          <a:ext cx="6832600" cy="968375"/>
        </p:xfrm>
        <a:graphic>
          <a:graphicData uri="http://schemas.openxmlformats.org/presentationml/2006/ole">
            <mc:AlternateContent xmlns:mc="http://schemas.openxmlformats.org/markup-compatibility/2006">
              <mc:Choice xmlns:v="urn:schemas-microsoft-com:vml" Requires="v">
                <p:oleObj spid="_x0000_s43023" name="Equation" r:id="rId4" imgW="3495600" imgH="495360" progId="Equation.DSMT4">
                  <p:embed/>
                </p:oleObj>
              </mc:Choice>
              <mc:Fallback>
                <p:oleObj name="Equation" r:id="rId4" imgW="3495600" imgH="49536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4953000"/>
                        <a:ext cx="6832600" cy="9683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301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050" y="1997075"/>
            <a:ext cx="1282700" cy="1403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43014" name="Object 5"/>
          <p:cNvGraphicFramePr>
            <a:graphicFrameLocks noChangeAspect="1"/>
          </p:cNvGraphicFramePr>
          <p:nvPr/>
        </p:nvGraphicFramePr>
        <p:xfrm>
          <a:off x="6346825" y="2530475"/>
          <a:ext cx="762000" cy="336550"/>
        </p:xfrm>
        <a:graphic>
          <a:graphicData uri="http://schemas.openxmlformats.org/presentationml/2006/ole">
            <mc:AlternateContent xmlns:mc="http://schemas.openxmlformats.org/markup-compatibility/2006">
              <mc:Choice xmlns:v="urn:schemas-microsoft-com:vml" Requires="v">
                <p:oleObj spid="_x0000_s43024" name="Equation" r:id="rId7" imgW="11796120" imgH="5791320" progId="Equation.DSMT4">
                  <p:embed/>
                </p:oleObj>
              </mc:Choice>
              <mc:Fallback>
                <p:oleObj name="Equation" r:id="rId7" imgW="11796120" imgH="579132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46825" y="2530475"/>
                        <a:ext cx="762000" cy="336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3015"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13475" y="3343275"/>
            <a:ext cx="2717800" cy="8921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43016" name="Object 7"/>
          <p:cNvGraphicFramePr>
            <a:graphicFrameLocks noChangeAspect="1"/>
          </p:cNvGraphicFramePr>
          <p:nvPr/>
        </p:nvGraphicFramePr>
        <p:xfrm>
          <a:off x="7023100" y="3692525"/>
          <a:ext cx="762000" cy="314325"/>
        </p:xfrm>
        <a:graphic>
          <a:graphicData uri="http://schemas.openxmlformats.org/presentationml/2006/ole">
            <mc:AlternateContent xmlns:mc="http://schemas.openxmlformats.org/markup-compatibility/2006">
              <mc:Choice xmlns:v="urn:schemas-microsoft-com:vml" Requires="v">
                <p:oleObj spid="_x0000_s43025" name="Equation" r:id="rId10" imgW="11796120" imgH="5791320" progId="Equation.DSMT4">
                  <p:embed/>
                </p:oleObj>
              </mc:Choice>
              <mc:Fallback>
                <p:oleObj name="Equation" r:id="rId10" imgW="11796120" imgH="5791320" progId="Equation.DSMT4">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23100" y="3692525"/>
                        <a:ext cx="762000" cy="314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a:xfrm>
            <a:off x="531813" y="265113"/>
            <a:ext cx="8093075" cy="1152525"/>
          </a:xfrm>
        </p:spPr>
        <p:txBody>
          <a:bodyPr tIns="217800"/>
          <a:lstStyle/>
          <a:p>
            <a:pPr eaLnBrk="1" hangingPunct="1">
              <a:lnSpc>
                <a:spcPct val="81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000" smtClean="0"/>
              <a:t>Diffusion Anisotropy in Celery</a:t>
            </a:r>
            <a:br>
              <a:rPr lang="en-GB" sz="4000" smtClean="0"/>
            </a:br>
            <a:r>
              <a:rPr lang="en-GB" sz="2400" i="1" smtClean="0"/>
              <a:t>FA is </a:t>
            </a:r>
            <a:r>
              <a:rPr lang="en-GB" sz="2400" b="1" i="1" smtClean="0"/>
              <a:t>not</a:t>
            </a:r>
            <a:r>
              <a:rPr lang="en-GB" sz="2400" i="1" smtClean="0"/>
              <a:t> a reliable indicator of myelination</a:t>
            </a:r>
          </a:p>
        </p:txBody>
      </p:sp>
      <p:sp>
        <p:nvSpPr>
          <p:cNvPr id="44035" name="Text Box 2"/>
          <p:cNvSpPr txBox="1">
            <a:spLocks noChangeArrowheads="1"/>
          </p:cNvSpPr>
          <p:nvPr/>
        </p:nvSpPr>
        <p:spPr bwMode="auto">
          <a:xfrm>
            <a:off x="2232025" y="5418138"/>
            <a:ext cx="1308100" cy="477837"/>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13896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0000"/>
              </a:lnSpc>
            </a:pPr>
            <a:r>
              <a:rPr lang="en-GB" sz="2400" b="1">
                <a:solidFill>
                  <a:srgbClr val="000000"/>
                </a:solidFill>
                <a:latin typeface="Times New Roman" pitchFamily="18" charset="0"/>
              </a:rPr>
              <a:t>b (s/cm</a:t>
            </a:r>
            <a:r>
              <a:rPr lang="en-GB" sz="2400" b="1" baseline="30000">
                <a:solidFill>
                  <a:srgbClr val="000000"/>
                </a:solidFill>
                <a:latin typeface="Times New Roman" pitchFamily="18" charset="0"/>
              </a:rPr>
              <a:t>2</a:t>
            </a:r>
            <a:r>
              <a:rPr lang="en-GB" sz="2400" b="1">
                <a:solidFill>
                  <a:srgbClr val="000000"/>
                </a:solidFill>
                <a:latin typeface="Times New Roman" pitchFamily="18" charset="0"/>
              </a:rPr>
              <a:t>)</a:t>
            </a:r>
            <a:r>
              <a:rPr lang="ar-SA" sz="2400" b="1">
                <a:solidFill>
                  <a:srgbClr val="000000"/>
                </a:solidFill>
                <a:latin typeface="Times New Roman" pitchFamily="18" charset="0"/>
                <a:cs typeface="Times New Roman" pitchFamily="18" charset="0"/>
              </a:rPr>
              <a:t>‏</a:t>
            </a:r>
            <a:endParaRPr lang="en-GB" sz="2400" b="1">
              <a:solidFill>
                <a:srgbClr val="000000"/>
              </a:solidFill>
              <a:latin typeface="Times New Roman" pitchFamily="18" charset="0"/>
            </a:endParaRPr>
          </a:p>
        </p:txBody>
      </p:sp>
      <p:pic>
        <p:nvPicPr>
          <p:cNvPr id="44036" name="Picture 3"/>
          <p:cNvPicPr>
            <a:picLocks noChangeAspect="1" noChangeArrowheads="1"/>
          </p:cNvPicPr>
          <p:nvPr/>
        </p:nvPicPr>
        <p:blipFill>
          <a:blip r:embed="rId3">
            <a:extLst>
              <a:ext uri="{28A0092B-C50C-407E-A947-70E740481C1C}">
                <a14:useLocalDpi xmlns:a14="http://schemas.microsoft.com/office/drawing/2010/main" val="0"/>
              </a:ext>
            </a:extLst>
          </a:blip>
          <a:srcRect l="13457" r="3864" b="11472"/>
          <a:stretch>
            <a:fillRect/>
          </a:stretch>
        </p:blipFill>
        <p:spPr bwMode="auto">
          <a:xfrm>
            <a:off x="671513" y="1817688"/>
            <a:ext cx="4208462" cy="3511550"/>
          </a:xfrm>
          <a:prstGeom prst="rect">
            <a:avLst/>
          </a:prstGeom>
          <a:noFill/>
          <a:ln>
            <a:noFill/>
          </a:ln>
          <a:effectLst/>
          <a:extLst>
            <a:ext uri="{909E8E84-426E-40DD-AFC4-6F175D3DCCD1}">
              <a14:hiddenFill xmlns:a14="http://schemas.microsoft.com/office/drawing/2010/main">
                <a:blipFill dpi="0" rotWithShape="0">
                  <a:blip/>
                  <a:srcRect l="13457" r="3864" b="11472"/>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7" name="Text Box 4"/>
          <p:cNvSpPr txBox="1">
            <a:spLocks noChangeArrowheads="1"/>
          </p:cNvSpPr>
          <p:nvPr/>
        </p:nvSpPr>
        <p:spPr bwMode="auto">
          <a:xfrm>
            <a:off x="-128588" y="1624013"/>
            <a:ext cx="765176" cy="3714750"/>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90000" tIns="13896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rtl="1" eaLnBrk="1" hangingPunct="1">
              <a:lnSpc>
                <a:spcPct val="80000"/>
              </a:lnSpc>
            </a:pPr>
            <a:r>
              <a:rPr lang="en-GB" sz="2400">
                <a:solidFill>
                  <a:srgbClr val="000000"/>
                </a:solidFill>
                <a:latin typeface="Times New Roman" pitchFamily="18" charset="0"/>
              </a:rPr>
              <a:t>Spin-echo amplitude (arbitrary units)</a:t>
            </a:r>
            <a:r>
              <a:rPr lang="ar-SA" sz="2400">
                <a:solidFill>
                  <a:srgbClr val="000000"/>
                </a:solidFill>
                <a:latin typeface="Times New Roman" pitchFamily="18" charset="0"/>
                <a:cs typeface="Times New Roman" pitchFamily="18" charset="0"/>
              </a:rPr>
              <a:t>‏</a:t>
            </a:r>
            <a:endParaRPr lang="en-GB" sz="2400">
              <a:solidFill>
                <a:srgbClr val="000000"/>
              </a:solidFill>
              <a:latin typeface="Times New Roman" pitchFamily="18" charset="0"/>
            </a:endParaRPr>
          </a:p>
        </p:txBody>
      </p:sp>
      <p:grpSp>
        <p:nvGrpSpPr>
          <p:cNvPr id="44038" name="Group 5"/>
          <p:cNvGrpSpPr>
            <a:grpSpLocks/>
          </p:cNvGrpSpPr>
          <p:nvPr/>
        </p:nvGrpSpPr>
        <p:grpSpPr bwMode="auto">
          <a:xfrm>
            <a:off x="3676650" y="1555750"/>
            <a:ext cx="3708400" cy="2424113"/>
            <a:chOff x="2316" y="980"/>
            <a:chExt cx="2336" cy="1527"/>
          </a:xfrm>
        </p:grpSpPr>
        <p:pic>
          <p:nvPicPr>
            <p:cNvPr id="4404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6" y="980"/>
              <a:ext cx="2256" cy="152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49" name="Line 7"/>
            <p:cNvSpPr>
              <a:spLocks noChangeShapeType="1"/>
            </p:cNvSpPr>
            <p:nvPr/>
          </p:nvSpPr>
          <p:spPr bwMode="auto">
            <a:xfrm flipH="1" flipV="1">
              <a:off x="4334" y="1035"/>
              <a:ext cx="320" cy="470"/>
            </a:xfrm>
            <a:prstGeom prst="line">
              <a:avLst/>
            </a:prstGeom>
            <a:noFill/>
            <a:ln w="57240">
              <a:solidFill>
                <a:srgbClr val="FF00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050" name="Line 8"/>
            <p:cNvSpPr>
              <a:spLocks noChangeShapeType="1"/>
            </p:cNvSpPr>
            <p:nvPr/>
          </p:nvSpPr>
          <p:spPr bwMode="auto">
            <a:xfrm flipV="1">
              <a:off x="2933" y="2111"/>
              <a:ext cx="724" cy="344"/>
            </a:xfrm>
            <a:prstGeom prst="line">
              <a:avLst/>
            </a:prstGeom>
            <a:noFill/>
            <a:ln w="57240">
              <a:solidFill>
                <a:srgbClr val="333399"/>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44039" name="Text Box 9"/>
          <p:cNvSpPr txBox="1">
            <a:spLocks noChangeArrowheads="1"/>
          </p:cNvSpPr>
          <p:nvPr/>
        </p:nvSpPr>
        <p:spPr bwMode="auto">
          <a:xfrm>
            <a:off x="2166938" y="3754438"/>
            <a:ext cx="995362" cy="373062"/>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306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0000"/>
              </a:lnSpc>
            </a:pPr>
            <a:r>
              <a:rPr lang="en-GB" sz="2000">
                <a:solidFill>
                  <a:srgbClr val="000080"/>
                </a:solidFill>
                <a:latin typeface="Times New Roman" pitchFamily="18" charset="0"/>
              </a:rPr>
              <a:t>parallel</a:t>
            </a:r>
          </a:p>
        </p:txBody>
      </p:sp>
      <p:sp>
        <p:nvSpPr>
          <p:cNvPr id="44040" name="Text Box 10"/>
          <p:cNvSpPr txBox="1">
            <a:spLocks noChangeArrowheads="1"/>
          </p:cNvSpPr>
          <p:nvPr/>
        </p:nvSpPr>
        <p:spPr bwMode="auto">
          <a:xfrm>
            <a:off x="2960688" y="2170113"/>
            <a:ext cx="1600200" cy="373062"/>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3068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80000"/>
              </a:lnSpc>
            </a:pPr>
            <a:r>
              <a:rPr lang="en-GB" sz="2000">
                <a:solidFill>
                  <a:srgbClr val="FF00FF"/>
                </a:solidFill>
                <a:latin typeface="Times New Roman" pitchFamily="18" charset="0"/>
              </a:rPr>
              <a:t>perpendicular</a:t>
            </a:r>
          </a:p>
        </p:txBody>
      </p:sp>
      <p:grpSp>
        <p:nvGrpSpPr>
          <p:cNvPr id="44041" name="Group 11"/>
          <p:cNvGrpSpPr>
            <a:grpSpLocks/>
          </p:cNvGrpSpPr>
          <p:nvPr/>
        </p:nvGrpSpPr>
        <p:grpSpPr bwMode="auto">
          <a:xfrm>
            <a:off x="5205413" y="3957638"/>
            <a:ext cx="3779837" cy="2463800"/>
            <a:chOff x="3279" y="2493"/>
            <a:chExt cx="2381" cy="1552"/>
          </a:xfrm>
        </p:grpSpPr>
        <p:pic>
          <p:nvPicPr>
            <p:cNvPr id="44045"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9" y="2493"/>
              <a:ext cx="2382" cy="152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9" name="Text Box 13"/>
            <p:cNvSpPr txBox="1">
              <a:spLocks noChangeArrowheads="1"/>
            </p:cNvSpPr>
            <p:nvPr/>
          </p:nvSpPr>
          <p:spPr bwMode="auto">
            <a:xfrm>
              <a:off x="3334" y="3787"/>
              <a:ext cx="912" cy="2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9648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5pPr>
              <a:lvl6pPr marL="25146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6pPr>
              <a:lvl7pPr marL="29718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7pPr>
              <a:lvl8pPr marL="34290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8pPr>
              <a:lvl9pPr marL="38862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9pPr>
            </a:lstStyle>
            <a:p>
              <a:pPr algn="ctr">
                <a:lnSpc>
                  <a:spcPct val="80000"/>
                </a:lnSpc>
                <a:defRPr/>
              </a:pPr>
              <a:r>
                <a:rPr lang="en-GB" sz="1200" smtClean="0">
                  <a:solidFill>
                    <a:srgbClr val="FFFF00"/>
                  </a:solidFill>
                  <a:effectLst>
                    <a:outerShdw blurRad="38100" dist="38100" dir="2700000" algn="tl">
                      <a:srgbClr val="C0C0C0"/>
                    </a:outerShdw>
                  </a:effectLst>
                  <a:latin typeface="Times New Roman" pitchFamily="18" charset="0"/>
                </a:rPr>
                <a:t>t1-weighted</a:t>
              </a:r>
            </a:p>
          </p:txBody>
        </p:sp>
        <p:sp>
          <p:nvSpPr>
            <p:cNvPr id="45070" name="Text Box 14"/>
            <p:cNvSpPr txBox="1">
              <a:spLocks noChangeArrowheads="1"/>
            </p:cNvSpPr>
            <p:nvPr/>
          </p:nvSpPr>
          <p:spPr bwMode="auto">
            <a:xfrm>
              <a:off x="4697" y="3787"/>
              <a:ext cx="735" cy="2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9648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5pPr>
              <a:lvl6pPr marL="25146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6pPr>
              <a:lvl7pPr marL="29718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7pPr>
              <a:lvl8pPr marL="34290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8pPr>
              <a:lvl9pPr marL="3886200" indent="-228600" defTabSz="457200" fontAlgn="base">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itchFamily="34" charset="0"/>
                </a:defRPr>
              </a:lvl9pPr>
            </a:lstStyle>
            <a:p>
              <a:pPr algn="ctr">
                <a:lnSpc>
                  <a:spcPct val="80000"/>
                </a:lnSpc>
                <a:defRPr/>
              </a:pPr>
              <a:r>
                <a:rPr lang="en-GB" sz="1200" smtClean="0">
                  <a:solidFill>
                    <a:srgbClr val="FFFF00"/>
                  </a:solidFill>
                  <a:effectLst>
                    <a:outerShdw blurRad="38100" dist="38100" dir="2700000" algn="tl">
                      <a:srgbClr val="C0C0C0"/>
                    </a:outerShdw>
                  </a:effectLst>
                  <a:latin typeface="Times New Roman" pitchFamily="18" charset="0"/>
                </a:rPr>
                <a:t>DTI</a:t>
              </a:r>
            </a:p>
          </p:txBody>
        </p:sp>
      </p:grpSp>
      <p:sp>
        <p:nvSpPr>
          <p:cNvPr id="44042" name="Text Box 15"/>
          <p:cNvSpPr txBox="1">
            <a:spLocks noChangeArrowheads="1"/>
          </p:cNvSpPr>
          <p:nvPr/>
        </p:nvSpPr>
        <p:spPr bwMode="auto">
          <a:xfrm>
            <a:off x="5665788" y="6357938"/>
            <a:ext cx="2913062"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51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0000"/>
              </a:lnSpc>
              <a:spcBef>
                <a:spcPts val="1200"/>
              </a:spcBef>
              <a:spcAft>
                <a:spcPts val="1000"/>
              </a:spcAft>
            </a:pPr>
            <a:r>
              <a:rPr lang="en-GB" sz="1400" i="1">
                <a:solidFill>
                  <a:srgbClr val="808080"/>
                </a:solidFill>
                <a:latin typeface="Times New Roman" pitchFamily="18" charset="0"/>
              </a:rPr>
              <a:t>from Numano et. al., MRI 2006</a:t>
            </a:r>
          </a:p>
        </p:txBody>
      </p:sp>
      <p:sp>
        <p:nvSpPr>
          <p:cNvPr id="44043" name="Text Box 16"/>
          <p:cNvSpPr txBox="1">
            <a:spLocks noChangeArrowheads="1"/>
          </p:cNvSpPr>
          <p:nvPr/>
        </p:nvSpPr>
        <p:spPr bwMode="auto">
          <a:xfrm>
            <a:off x="5029200" y="3633788"/>
            <a:ext cx="4114800" cy="347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8504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71000"/>
              </a:lnSpc>
            </a:pPr>
            <a:r>
              <a:rPr lang="en-GB" sz="2400" i="1">
                <a:solidFill>
                  <a:srgbClr val="800000"/>
                </a:solidFill>
                <a:latin typeface="Times New Roman" pitchFamily="18" charset="0"/>
              </a:rPr>
              <a:t>FA ~0.3 in vascular bundles of celery</a:t>
            </a:r>
          </a:p>
        </p:txBody>
      </p:sp>
      <p:sp>
        <p:nvSpPr>
          <p:cNvPr id="44044" name="Text Box 17"/>
          <p:cNvSpPr txBox="1">
            <a:spLocks noChangeArrowheads="1"/>
          </p:cNvSpPr>
          <p:nvPr/>
        </p:nvSpPr>
        <p:spPr bwMode="auto">
          <a:xfrm>
            <a:off x="1322388" y="5781675"/>
            <a:ext cx="3130550"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51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0000"/>
              </a:lnSpc>
              <a:spcBef>
                <a:spcPts val="1200"/>
              </a:spcBef>
              <a:spcAft>
                <a:spcPts val="1000"/>
              </a:spcAft>
            </a:pPr>
            <a:r>
              <a:rPr lang="en-GB" sz="1400" i="1">
                <a:solidFill>
                  <a:srgbClr val="808080"/>
                </a:solidFill>
                <a:latin typeface="Times New Roman" pitchFamily="18" charset="0"/>
              </a:rPr>
              <a:t>from Beaulieu, NMR Biomed 2002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a:xfrm>
            <a:off x="457200" y="241300"/>
            <a:ext cx="8229600" cy="1209675"/>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Diffusion Tensor Imaging</a:t>
            </a:r>
            <a:br>
              <a:rPr lang="en-US" smtClean="0"/>
            </a:br>
            <a:r>
              <a:rPr lang="en-US" sz="2400" smtClean="0"/>
              <a:t>(Le Bihan et al.)</a:t>
            </a:r>
          </a:p>
        </p:txBody>
      </p:sp>
      <p:sp>
        <p:nvSpPr>
          <p:cNvPr id="45059" name="Rectangle 2"/>
          <p:cNvSpPr>
            <a:spLocks noChangeArrowheads="1"/>
          </p:cNvSpPr>
          <p:nvPr/>
        </p:nvSpPr>
        <p:spPr bwMode="auto">
          <a:xfrm>
            <a:off x="609600" y="1939925"/>
            <a:ext cx="7620000" cy="382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p>
            <a:pPr marL="457200" indent="-457200">
              <a:lnSpc>
                <a:spcPct val="93000"/>
              </a:lnSpc>
              <a:spcBef>
                <a:spcPts val="175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lang="en-US" sz="2800">
                <a:solidFill>
                  <a:srgbClr val="000000"/>
                </a:solidFill>
                <a:latin typeface="Times New Roman" pitchFamily="18" charset="0"/>
              </a:rPr>
              <a:t>White matter properties that influence the apparent diffusion coefficient</a:t>
            </a:r>
          </a:p>
          <a:p>
            <a:pPr marL="457200" indent="-457200">
              <a:lnSpc>
                <a:spcPct val="120000"/>
              </a:lnSpc>
              <a:spcBef>
                <a:spcPts val="1750"/>
              </a:spcBef>
              <a:buFont typeface="Times New Roman" pitchFamily="18" charset="0"/>
              <a:buAutoNum type="alphaLcParenBoth"/>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lang="en-US" sz="2800">
                <a:solidFill>
                  <a:srgbClr val="000000"/>
                </a:solidFill>
                <a:latin typeface="Times New Roman" pitchFamily="18" charset="0"/>
              </a:rPr>
              <a:t>density of fibers</a:t>
            </a:r>
          </a:p>
          <a:p>
            <a:pPr marL="457200" indent="-457200">
              <a:lnSpc>
                <a:spcPct val="120000"/>
              </a:lnSpc>
              <a:spcBef>
                <a:spcPts val="1750"/>
              </a:spcBef>
              <a:buFont typeface="Times New Roman" pitchFamily="18" charset="0"/>
              <a:buAutoNum type="alphaLcParenBoth"/>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lang="en-US" sz="2800">
                <a:solidFill>
                  <a:srgbClr val="000000"/>
                </a:solidFill>
                <a:latin typeface="Times New Roman" pitchFamily="18" charset="0"/>
              </a:rPr>
              <a:t>degree of myelination</a:t>
            </a:r>
          </a:p>
          <a:p>
            <a:pPr marL="457200" indent="-457200">
              <a:lnSpc>
                <a:spcPct val="120000"/>
              </a:lnSpc>
              <a:spcBef>
                <a:spcPts val="1750"/>
              </a:spcBef>
              <a:buFont typeface="Times New Roman" pitchFamily="18" charset="0"/>
              <a:buAutoNum type="alphaLcParenBoth"/>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lang="en-US" sz="2800">
                <a:solidFill>
                  <a:srgbClr val="000000"/>
                </a:solidFill>
                <a:latin typeface="Times New Roman" pitchFamily="18" charset="0"/>
              </a:rPr>
              <a:t>average fiber diameter </a:t>
            </a:r>
          </a:p>
          <a:p>
            <a:pPr marL="457200" indent="-457200">
              <a:lnSpc>
                <a:spcPct val="120000"/>
              </a:lnSpc>
              <a:spcBef>
                <a:spcPts val="1750"/>
              </a:spcBef>
              <a:buFont typeface="Times New Roman" pitchFamily="18" charset="0"/>
              <a:buAutoNum type="alphaLcParenBoth"/>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lang="en-US" sz="2800">
                <a:solidFill>
                  <a:srgbClr val="000000"/>
                </a:solidFill>
                <a:latin typeface="Times New Roman" pitchFamily="18" charset="0"/>
              </a:rPr>
              <a:t>directional similarity of the fibers in the voxel. </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
          <p:cNvSpPr>
            <a:spLocks noGrp="1" noChangeArrowheads="1"/>
          </p:cNvSpPr>
          <p:nvPr>
            <p:ph type="title"/>
          </p:nvPr>
        </p:nvSpPr>
        <p:spPr>
          <a:xfrm>
            <a:off x="381000" y="273050"/>
            <a:ext cx="8377238" cy="1165225"/>
          </a:xfrm>
        </p:spPr>
        <p:txBody>
          <a:bodyPr lIns="0" tIns="126000" rIns="0" bIns="0"/>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DW Tractography</a:t>
            </a:r>
          </a:p>
        </p:txBody>
      </p:sp>
      <p:sp>
        <p:nvSpPr>
          <p:cNvPr id="46083" name="Rectangle 2"/>
          <p:cNvSpPr>
            <a:spLocks noGrp="1" noChangeArrowheads="1"/>
          </p:cNvSpPr>
          <p:nvPr>
            <p:ph type="body" idx="1"/>
          </p:nvPr>
        </p:nvSpPr>
        <p:spPr>
          <a:xfrm>
            <a:off x="685800" y="1668463"/>
            <a:ext cx="8240713" cy="4513262"/>
          </a:xfrm>
        </p:spPr>
        <p:txBody>
          <a:bodyPr lIns="0" tIns="28080" rIns="0" bIns="0"/>
          <a:lstStyle/>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Helps interpretation of statistical maps</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Useful for finding precise locations of know tracts (e.g., presurgical planning)‏</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i="1" smtClean="0"/>
              <a:t>May be</a:t>
            </a:r>
            <a:r>
              <a:rPr lang="en-US" sz="2400" smtClean="0"/>
              <a:t> useful for discovering unknown tracts (connectome analysis)‏</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Useful for generating white matter ROIs</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Makes pretty pictures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p:cNvSpPr>
            <a:spLocks noGrp="1" noChangeArrowheads="1"/>
          </p:cNvSpPr>
          <p:nvPr>
            <p:ph type="title"/>
          </p:nvPr>
        </p:nvSpPr>
        <p:spPr/>
        <p:txBody>
          <a:bodyPr lIns="0" tIns="2520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solidFill>
                  <a:srgbClr val="280099"/>
                </a:solidFill>
              </a:rPr>
              <a:t>Trace paths through the tensors</a:t>
            </a:r>
          </a:p>
        </p:txBody>
      </p:sp>
      <p:sp>
        <p:nvSpPr>
          <p:cNvPr id="47107" name="Rectangle 2"/>
          <p:cNvSpPr>
            <a:spLocks noGrp="1" noChangeArrowheads="1"/>
          </p:cNvSpPr>
          <p:nvPr>
            <p:ph type="body" idx="4294967295"/>
          </p:nvPr>
        </p:nvSpPr>
        <p:spPr>
          <a:xfrm>
            <a:off x="152400" y="1447800"/>
            <a:ext cx="5943600" cy="3886200"/>
          </a:xfrm>
        </p:spPr>
        <p:txBody>
          <a:bodyPr lIns="0" tIns="0" rIns="0" bIns="0"/>
          <a:lstStyle/>
          <a:p>
            <a:pPr marL="323850" indent="-323850" eaLnBrk="1" hangingPunct="1">
              <a:lnSpc>
                <a:spcPts val="3363"/>
              </a:lnSpc>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GB" sz="2400" smtClean="0"/>
              <a:t>Principal Diffusion Direction (PDD)- longest axis of the diffusion ellipsoid (unit vector)‏</a:t>
            </a:r>
          </a:p>
          <a:p>
            <a:pPr marL="323850" indent="-323850" eaLnBrk="1" hangingPunct="1">
              <a:lnSpc>
                <a:spcPts val="3363"/>
              </a:lnSpc>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GB" sz="2400" smtClean="0"/>
              <a:t>Assume PDD is tangent to fiber tract (deterministic) or create a PDF of tangents (probabilistic)</a:t>
            </a:r>
          </a:p>
          <a:p>
            <a:pPr marL="323850" indent="-323850" eaLnBrk="1" hangingPunct="1">
              <a:lnSpc>
                <a:spcPts val="3363"/>
              </a:lnSpc>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GB" sz="2400" smtClean="0"/>
              <a:t>Estimate path integrals</a:t>
            </a:r>
          </a:p>
        </p:txBody>
      </p:sp>
      <p:pic>
        <p:nvPicPr>
          <p:cNvPr id="4710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7463" y="1874838"/>
            <a:ext cx="2716212" cy="26971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0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5270500"/>
            <a:ext cx="2717800" cy="8921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10" name="Line 5"/>
          <p:cNvSpPr>
            <a:spLocks noChangeShapeType="1"/>
          </p:cNvSpPr>
          <p:nvPr/>
        </p:nvSpPr>
        <p:spPr bwMode="auto">
          <a:xfrm flipV="1">
            <a:off x="3736975" y="5510213"/>
            <a:ext cx="1371600" cy="485775"/>
          </a:xfrm>
          <a:prstGeom prst="line">
            <a:avLst/>
          </a:prstGeom>
          <a:noFill/>
          <a:ln w="73080">
            <a:solidFill>
              <a:srgbClr val="23B8DC"/>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7111" name="Line 6"/>
          <p:cNvSpPr>
            <a:spLocks noChangeShapeType="1"/>
          </p:cNvSpPr>
          <p:nvPr/>
        </p:nvSpPr>
        <p:spPr bwMode="auto">
          <a:xfrm>
            <a:off x="2946400" y="5727700"/>
            <a:ext cx="685800" cy="1588"/>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7112" name="Text Box 7"/>
          <p:cNvSpPr txBox="1">
            <a:spLocks noChangeArrowheads="1"/>
          </p:cNvSpPr>
          <p:nvPr/>
        </p:nvSpPr>
        <p:spPr bwMode="auto">
          <a:xfrm>
            <a:off x="623888" y="6184900"/>
            <a:ext cx="2286000"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sz="2000" i="1">
                <a:solidFill>
                  <a:srgbClr val="000000"/>
                </a:solidFill>
                <a:latin typeface="Arial" pitchFamily="34" charset="0"/>
              </a:rPr>
              <a:t>diffusion tensor</a:t>
            </a:r>
          </a:p>
        </p:txBody>
      </p:sp>
      <p:sp>
        <p:nvSpPr>
          <p:cNvPr id="47113" name="Text Box 8"/>
          <p:cNvSpPr txBox="1">
            <a:spLocks noChangeArrowheads="1"/>
          </p:cNvSpPr>
          <p:nvPr/>
        </p:nvSpPr>
        <p:spPr bwMode="auto">
          <a:xfrm>
            <a:off x="3252788" y="6184900"/>
            <a:ext cx="2286000" cy="65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264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sz="2000" i="1">
                <a:solidFill>
                  <a:srgbClr val="000000"/>
                </a:solidFill>
                <a:latin typeface="Arial" pitchFamily="34" charset="0"/>
              </a:rPr>
              <a:t>principal diffusion direction (PDD)</a:t>
            </a:r>
            <a:r>
              <a:rPr lang="ar-SA" sz="2000" i="1">
                <a:solidFill>
                  <a:srgbClr val="000000"/>
                </a:solidFill>
                <a:latin typeface="Arial" pitchFamily="34" charset="0"/>
                <a:cs typeface="Arial" pitchFamily="34" charset="0"/>
              </a:rPr>
              <a:t>‏</a:t>
            </a:r>
            <a:endParaRPr lang="en-US" sz="2000" i="1">
              <a:solidFill>
                <a:srgbClr val="000000"/>
              </a:solidFill>
              <a:latin typeface="Arial" pitchFamily="34" charset="0"/>
            </a:endParaRPr>
          </a:p>
        </p:txBody>
      </p:sp>
      <p:pic>
        <p:nvPicPr>
          <p:cNvPr id="4813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7775" y="1624013"/>
            <a:ext cx="2732088" cy="31765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48137"/>
                                        </p:tgtEl>
                                        <p:attrNameLst>
                                          <p:attrName>style.visibility</p:attrName>
                                        </p:attrNameLst>
                                      </p:cBhvr>
                                      <p:to>
                                        <p:strVal val="visible"/>
                                      </p:to>
                                    </p:set>
                                    <p:animEffect transition="in" filter="dissolve">
                                      <p:cBhvr additive="repl">
                                        <p:cTn id="7" dur="500"/>
                                        <p:tgtEl>
                                          <p:spTgt spid="4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44613"/>
            <a:ext cx="7318375" cy="5448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1" name="Rectangle 2"/>
          <p:cNvSpPr>
            <a:spLocks noGrp="1" noChangeArrowheads="1"/>
          </p:cNvSpPr>
          <p:nvPr>
            <p:ph type="title"/>
          </p:nvPr>
        </p:nvSpPr>
        <p:spPr>
          <a:xfrm>
            <a:off x="379413" y="228600"/>
            <a:ext cx="8385175" cy="1260475"/>
          </a:xfrm>
        </p:spPr>
        <p:txBody>
          <a:bodyPr lIns="0" tIns="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Occipital Fibers</a:t>
            </a:r>
          </a:p>
        </p:txBody>
      </p:sp>
      <p:pic>
        <p:nvPicPr>
          <p:cNvPr id="4813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 y="1352550"/>
            <a:ext cx="2009775" cy="14366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813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 y="2765425"/>
            <a:ext cx="1533525" cy="2008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4" name="Text Box 5"/>
          <p:cNvSpPr txBox="1">
            <a:spLocks noChangeArrowheads="1"/>
          </p:cNvSpPr>
          <p:nvPr/>
        </p:nvSpPr>
        <p:spPr bwMode="auto">
          <a:xfrm>
            <a:off x="0" y="6562725"/>
            <a:ext cx="1260475"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US" sz="1400">
                <a:solidFill>
                  <a:srgbClr val="000000"/>
                </a:solidFill>
                <a:latin typeface="Arial" pitchFamily="34" charset="0"/>
              </a:rPr>
              <a:t>1cm scale bars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44613"/>
            <a:ext cx="7318375" cy="5448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155" name="Rectangle 2"/>
          <p:cNvSpPr>
            <a:spLocks noGrp="1" noChangeArrowheads="1"/>
          </p:cNvSpPr>
          <p:nvPr>
            <p:ph type="title"/>
          </p:nvPr>
        </p:nvSpPr>
        <p:spPr>
          <a:xfrm>
            <a:off x="379413" y="228600"/>
            <a:ext cx="8385175" cy="1260475"/>
          </a:xfrm>
        </p:spPr>
        <p:txBody>
          <a:bodyPr lIns="0" tIns="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Occipital Callosal Fibers</a:t>
            </a:r>
          </a:p>
        </p:txBody>
      </p:sp>
      <p:pic>
        <p:nvPicPr>
          <p:cNvPr id="4915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 y="1352550"/>
            <a:ext cx="2009775" cy="14366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5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 y="2765425"/>
            <a:ext cx="1533525" cy="2008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158" name="Text Box 5"/>
          <p:cNvSpPr txBox="1">
            <a:spLocks noChangeArrowheads="1"/>
          </p:cNvSpPr>
          <p:nvPr/>
        </p:nvSpPr>
        <p:spPr bwMode="auto">
          <a:xfrm>
            <a:off x="0" y="6562725"/>
            <a:ext cx="1260475"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US" sz="1400">
                <a:solidFill>
                  <a:srgbClr val="000000"/>
                </a:solidFill>
                <a:latin typeface="Arial" pitchFamily="34" charset="0"/>
              </a:rPr>
              <a:t>1cm scale bars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44613"/>
            <a:ext cx="7318375" cy="5448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79" name="Rectangle 2"/>
          <p:cNvSpPr>
            <a:spLocks noGrp="1" noChangeArrowheads="1"/>
          </p:cNvSpPr>
          <p:nvPr>
            <p:ph type="title"/>
          </p:nvPr>
        </p:nvSpPr>
        <p:spPr>
          <a:xfrm>
            <a:off x="379413" y="228600"/>
            <a:ext cx="8385175" cy="1260475"/>
          </a:xfrm>
        </p:spPr>
        <p:txBody>
          <a:bodyPr lIns="0" tIns="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Occipital Callosal Fibers</a:t>
            </a:r>
          </a:p>
        </p:txBody>
      </p:sp>
      <p:pic>
        <p:nvPicPr>
          <p:cNvPr id="5018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5188" y="5345113"/>
            <a:ext cx="3152775" cy="1471612"/>
          </a:xfrm>
          <a:prstGeom prst="rect">
            <a:avLst/>
          </a:prstGeom>
          <a:noFill/>
          <a:ln w="36720">
            <a:solidFill>
              <a:srgbClr val="DC23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1" name="Text Box 4"/>
          <p:cNvSpPr txBox="1">
            <a:spLocks noChangeArrowheads="1"/>
          </p:cNvSpPr>
          <p:nvPr/>
        </p:nvSpPr>
        <p:spPr bwMode="auto">
          <a:xfrm>
            <a:off x="0" y="6562725"/>
            <a:ext cx="1260475"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r>
              <a:rPr lang="en-US" sz="1400">
                <a:solidFill>
                  <a:srgbClr val="000000"/>
                </a:solidFill>
                <a:latin typeface="Arial" pitchFamily="34" charset="0"/>
              </a:rPr>
              <a:t>1cm scale bars</a:t>
            </a:r>
          </a:p>
        </p:txBody>
      </p:sp>
      <p:pic>
        <p:nvPicPr>
          <p:cNvPr id="5018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 y="1352550"/>
            <a:ext cx="2009775" cy="14366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18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25" y="2767013"/>
            <a:ext cx="1533525" cy="20081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p:cNvSpPr>
            <a:spLocks noGrp="1" noChangeArrowheads="1"/>
          </p:cNvSpPr>
          <p:nvPr>
            <p:ph type="title"/>
          </p:nvPr>
        </p:nvSpPr>
        <p:spPr>
          <a:xfrm>
            <a:off x="381000" y="182563"/>
            <a:ext cx="8377238" cy="1347787"/>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Segmenting the Corpus Callosum</a:t>
            </a:r>
          </a:p>
        </p:txBody>
      </p:sp>
      <p:pic>
        <p:nvPicPr>
          <p:cNvPr id="51203" name="Picture 2"/>
          <p:cNvPicPr>
            <a:picLocks noChangeAspect="1" noChangeArrowheads="1"/>
          </p:cNvPicPr>
          <p:nvPr/>
        </p:nvPicPr>
        <p:blipFill>
          <a:blip r:embed="rId3">
            <a:extLst>
              <a:ext uri="{28A0092B-C50C-407E-A947-70E740481C1C}">
                <a14:useLocalDpi xmlns:a14="http://schemas.microsoft.com/office/drawing/2010/main" val="0"/>
              </a:ext>
            </a:extLst>
          </a:blip>
          <a:srcRect l="290" t="4750" r="9256" b="19005"/>
          <a:stretch>
            <a:fillRect/>
          </a:stretch>
        </p:blipFill>
        <p:spPr bwMode="auto">
          <a:xfrm>
            <a:off x="1406525" y="1824038"/>
            <a:ext cx="6696075" cy="4702175"/>
          </a:xfrm>
          <a:prstGeom prst="rect">
            <a:avLst/>
          </a:prstGeom>
          <a:noFill/>
          <a:ln>
            <a:noFill/>
          </a:ln>
          <a:effectLst/>
          <a:extLst>
            <a:ext uri="{909E8E84-426E-40DD-AFC4-6F175D3DCCD1}">
              <a14:hiddenFill xmlns:a14="http://schemas.microsoft.com/office/drawing/2010/main">
                <a:blipFill dpi="0" rotWithShape="0">
                  <a:blip/>
                  <a:srcRect l="290" t="4750" r="9256" b="1900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4" name="Text Box 3"/>
          <p:cNvSpPr txBox="1">
            <a:spLocks noChangeArrowheads="1"/>
          </p:cNvSpPr>
          <p:nvPr/>
        </p:nvSpPr>
        <p:spPr bwMode="auto">
          <a:xfrm>
            <a:off x="6608763" y="2743200"/>
            <a:ext cx="1544637"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101000"/>
              </a:lnSpc>
            </a:pPr>
            <a:r>
              <a:rPr lang="en-GB">
                <a:solidFill>
                  <a:srgbClr val="FF0000"/>
                </a:solidFill>
                <a:latin typeface="Arial" pitchFamily="34" charset="0"/>
              </a:rPr>
              <a:t>Lateral Ventricle</a:t>
            </a:r>
          </a:p>
        </p:txBody>
      </p:sp>
      <p:pic>
        <p:nvPicPr>
          <p:cNvPr id="5120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13" y="1828800"/>
            <a:ext cx="1041400" cy="931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6" name="Text Box 5"/>
          <p:cNvSpPr txBox="1">
            <a:spLocks noChangeArrowheads="1"/>
          </p:cNvSpPr>
          <p:nvPr/>
        </p:nvSpPr>
        <p:spPr bwMode="auto">
          <a:xfrm>
            <a:off x="6602413" y="2976563"/>
            <a:ext cx="1489075"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101000"/>
              </a:lnSpc>
            </a:pPr>
            <a:r>
              <a:rPr lang="en-GB">
                <a:solidFill>
                  <a:srgbClr val="00FFFF"/>
                </a:solidFill>
                <a:latin typeface="Arial" pitchFamily="34" charset="0"/>
              </a:rPr>
              <a:t>Corpus Callosum</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381000" y="228600"/>
            <a:ext cx="8377238" cy="1255713"/>
          </a:xfrm>
        </p:spPr>
        <p:txBody>
          <a:bodyPr lIns="0" tIns="1540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smtClean="0"/>
              <a:t>White Matter Development: Cortical Folding</a:t>
            </a:r>
            <a:r>
              <a:rPr lang="en-US" smtClean="0"/>
              <a:t> </a:t>
            </a:r>
            <a:r>
              <a:rPr lang="en-US" sz="2400" smtClean="0"/>
              <a:t>(van Essen)</a:t>
            </a:r>
          </a:p>
        </p:txBody>
      </p:sp>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b="76448"/>
          <a:stretch>
            <a:fillRect/>
          </a:stretch>
        </p:blipFill>
        <p:spPr bwMode="auto">
          <a:xfrm>
            <a:off x="1685925" y="1462088"/>
            <a:ext cx="5567363" cy="2119312"/>
          </a:xfrm>
          <a:prstGeom prst="rect">
            <a:avLst/>
          </a:prstGeom>
          <a:noFill/>
          <a:ln>
            <a:noFill/>
          </a:ln>
          <a:effectLst/>
          <a:extLst>
            <a:ext uri="{909E8E84-426E-40DD-AFC4-6F175D3DCCD1}">
              <a14:hiddenFill xmlns:a14="http://schemas.microsoft.com/office/drawing/2010/main">
                <a:blipFill dpi="0" rotWithShape="0">
                  <a:blip/>
                  <a:srcRect b="7644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Text Box 3"/>
          <p:cNvSpPr txBox="1">
            <a:spLocks noChangeArrowheads="1"/>
          </p:cNvSpPr>
          <p:nvPr/>
        </p:nvSpPr>
        <p:spPr bwMode="auto">
          <a:xfrm>
            <a:off x="1344613" y="6172200"/>
            <a:ext cx="64008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87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sz="2400">
                <a:solidFill>
                  <a:srgbClr val="808080"/>
                </a:solidFill>
                <a:latin typeface="Times New Roman" pitchFamily="18" charset="0"/>
              </a:rPr>
              <a:t>Van Essen (Nature 1997) </a:t>
            </a:r>
            <a:r>
              <a:rPr lang="en-US" sz="2400" i="1">
                <a:solidFill>
                  <a:srgbClr val="808080"/>
                </a:solidFill>
                <a:latin typeface="Times New Roman" pitchFamily="18" charset="0"/>
              </a:rPr>
              <a:t>A tension-based theory of morphogenesis and compact wiring in the central nervous system.</a:t>
            </a:r>
          </a:p>
        </p:txBody>
      </p:sp>
      <p:sp>
        <p:nvSpPr>
          <p:cNvPr id="6149" name="Text Box 4"/>
          <p:cNvSpPr txBox="1">
            <a:spLocks noChangeArrowheads="1"/>
          </p:cNvSpPr>
          <p:nvPr/>
        </p:nvSpPr>
        <p:spPr bwMode="auto">
          <a:xfrm>
            <a:off x="228600" y="1828800"/>
            <a:ext cx="1600200" cy="135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sz="2400" i="1">
                <a:solidFill>
                  <a:srgbClr val="000000"/>
                </a:solidFill>
                <a:latin typeface="Times New Roman" pitchFamily="18" charset="0"/>
              </a:rPr>
              <a:t>Neurons migrate to the cortical plate and begin to grow axons</a:t>
            </a:r>
          </a:p>
        </p:txBody>
      </p:sp>
      <p:sp>
        <p:nvSpPr>
          <p:cNvPr id="6150" name="Text Box 5"/>
          <p:cNvSpPr txBox="1">
            <a:spLocks noChangeArrowheads="1"/>
          </p:cNvSpPr>
          <p:nvPr/>
        </p:nvSpPr>
        <p:spPr bwMode="auto">
          <a:xfrm>
            <a:off x="6780213" y="1828800"/>
            <a:ext cx="1600200" cy="135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sz="2400" i="1">
                <a:solidFill>
                  <a:srgbClr val="000000"/>
                </a:solidFill>
                <a:latin typeface="Times New Roman" pitchFamily="18" charset="0"/>
              </a:rPr>
              <a:t>Axons create mechanical tension that draws connected region closer</a:t>
            </a:r>
          </a:p>
        </p:txBody>
      </p:sp>
      <p:sp>
        <p:nvSpPr>
          <p:cNvPr id="6151" name="Rectangle 6"/>
          <p:cNvSpPr>
            <a:spLocks noChangeArrowheads="1"/>
          </p:cNvSpPr>
          <p:nvPr/>
        </p:nvSpPr>
        <p:spPr bwMode="auto">
          <a:xfrm>
            <a:off x="1828800" y="3124200"/>
            <a:ext cx="2438400" cy="609600"/>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52" name="Rectangle 7"/>
          <p:cNvSpPr>
            <a:spLocks noChangeArrowheads="1"/>
          </p:cNvSpPr>
          <p:nvPr/>
        </p:nvSpPr>
        <p:spPr bwMode="auto">
          <a:xfrm>
            <a:off x="5791200" y="3276600"/>
            <a:ext cx="838200" cy="609600"/>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a:xfrm>
            <a:off x="381000" y="49213"/>
            <a:ext cx="8377238" cy="1255712"/>
          </a:xfrm>
        </p:spPr>
        <p:txBody>
          <a:bodyPr lIns="0" tIns="126000" rIns="0" bIns="0"/>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Callosal Segments in 49 Children</a:t>
            </a:r>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3" y="1214438"/>
            <a:ext cx="7975600" cy="5537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1"/>
          <p:cNvSpPr txBox="1">
            <a:spLocks noChangeArrowheads="1"/>
          </p:cNvSpPr>
          <p:nvPr/>
        </p:nvSpPr>
        <p:spPr bwMode="auto">
          <a:xfrm>
            <a:off x="4098925" y="3770313"/>
            <a:ext cx="184150"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3251" name="Rectangle 2"/>
          <p:cNvSpPr>
            <a:spLocks noGrp="1" noChangeArrowheads="1"/>
          </p:cNvSpPr>
          <p:nvPr>
            <p:ph type="title"/>
          </p:nvPr>
        </p:nvSpPr>
        <p:spPr>
          <a:xfrm>
            <a:off x="381000" y="228600"/>
            <a:ext cx="8377238" cy="1255713"/>
          </a:xfrm>
        </p:spPr>
        <p:txBody>
          <a:bodyPr lIns="0" tIns="126000" rIns="0" bIns="0"/>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Probabilistic Tractography</a:t>
            </a:r>
          </a:p>
        </p:txBody>
      </p:sp>
      <p:sp>
        <p:nvSpPr>
          <p:cNvPr id="53252" name="Rectangle 3"/>
          <p:cNvSpPr>
            <a:spLocks noGrp="1" noChangeArrowheads="1"/>
          </p:cNvSpPr>
          <p:nvPr>
            <p:ph type="body" idx="1"/>
          </p:nvPr>
        </p:nvSpPr>
        <p:spPr>
          <a:xfrm>
            <a:off x="381000" y="1668463"/>
            <a:ext cx="5029200" cy="4513262"/>
          </a:xfrm>
        </p:spPr>
        <p:txBody>
          <a:bodyPr lIns="0" tIns="28080" rIns="0" bIns="0"/>
          <a:lstStyle/>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Treat PDD as a PDF rather than an axis</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Generate many pathways according to PDD PDFs and anatomical constraints</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Discard 'bad' pathways </a:t>
            </a:r>
          </a:p>
          <a:p>
            <a:pPr marL="323850" indent="-323850" eaLnBrk="1" hangingPunct="1">
              <a:lnSpc>
                <a:spcPct val="133000"/>
              </a:lnSpc>
              <a:spcBef>
                <a:spcPts val="650"/>
              </a:spcBef>
              <a:buFont typeface="Symbol" pitchFamily="18" charset="2"/>
              <a:buChar char=""/>
              <a:tabLst>
                <a:tab pos="323850" algn="l"/>
                <a:tab pos="436563" algn="l"/>
                <a:tab pos="893763" algn="l"/>
                <a:tab pos="1350963" algn="l"/>
                <a:tab pos="1808163" algn="l"/>
                <a:tab pos="2265363" algn="l"/>
                <a:tab pos="2722563" algn="l"/>
                <a:tab pos="3179763" algn="l"/>
                <a:tab pos="3636963" algn="l"/>
                <a:tab pos="4094163" algn="l"/>
                <a:tab pos="4551363" algn="l"/>
                <a:tab pos="5008563" algn="l"/>
                <a:tab pos="5465763" algn="l"/>
                <a:tab pos="5922963" algn="l"/>
                <a:tab pos="6380163" algn="l"/>
                <a:tab pos="6837363" algn="l"/>
                <a:tab pos="7294563" algn="l"/>
                <a:tab pos="7751763" algn="l"/>
                <a:tab pos="8208963" algn="l"/>
                <a:tab pos="8666163" algn="l"/>
                <a:tab pos="9123363" algn="l"/>
              </a:tabLst>
            </a:pPr>
            <a:r>
              <a:rPr lang="en-US" sz="2400" smtClean="0"/>
              <a:t>Infer something about the brain</a:t>
            </a:r>
          </a:p>
        </p:txBody>
      </p:sp>
      <p:pic>
        <p:nvPicPr>
          <p:cNvPr id="5325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763" y="1397000"/>
            <a:ext cx="3151187"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25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4164013"/>
            <a:ext cx="1485900" cy="2019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5" name="Text Box 6"/>
          <p:cNvSpPr txBox="1">
            <a:spLocks noChangeArrowheads="1"/>
          </p:cNvSpPr>
          <p:nvPr/>
        </p:nvSpPr>
        <p:spPr bwMode="auto">
          <a:xfrm>
            <a:off x="5257800" y="6088063"/>
            <a:ext cx="3886200" cy="61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084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i="1">
                <a:solidFill>
                  <a:srgbClr val="000000"/>
                </a:solidFill>
                <a:latin typeface="Arial" pitchFamily="34" charset="0"/>
              </a:rPr>
              <a:t>Optic radiation estimated with Behren's FDT in FSL (from Jbabdi et. al. 2007)</a:t>
            </a:r>
            <a:r>
              <a:rPr lang="ar-SA" i="1">
                <a:solidFill>
                  <a:srgbClr val="000000"/>
                </a:solidFill>
                <a:latin typeface="Arial" pitchFamily="34" charset="0"/>
                <a:cs typeface="Arial" pitchFamily="34" charset="0"/>
              </a:rPr>
              <a:t>‏</a:t>
            </a:r>
            <a:endParaRPr lang="en-US" i="1">
              <a:solidFill>
                <a:srgbClr val="000000"/>
              </a:solidFill>
              <a:latin typeface="Arial"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3308350"/>
            <a:ext cx="8839200" cy="2978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275" name="Text Box 2"/>
          <p:cNvSpPr txBox="1">
            <a:spLocks noChangeArrowheads="1"/>
          </p:cNvSpPr>
          <p:nvPr/>
        </p:nvSpPr>
        <p:spPr bwMode="auto">
          <a:xfrm>
            <a:off x="4098925" y="3770313"/>
            <a:ext cx="184150"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276" name="Rectangle 3"/>
          <p:cNvSpPr>
            <a:spLocks noGrp="1" noChangeArrowheads="1"/>
          </p:cNvSpPr>
          <p:nvPr>
            <p:ph type="title"/>
          </p:nvPr>
        </p:nvSpPr>
        <p:spPr>
          <a:xfrm>
            <a:off x="381000" y="123825"/>
            <a:ext cx="8377238" cy="1466850"/>
          </a:xfrm>
        </p:spPr>
        <p:txBody>
          <a:bodyPr lIns="0" tIns="126000" rIns="0" bIns="0"/>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Connection-based Tractography </a:t>
            </a:r>
            <a:br>
              <a:rPr lang="en-US" smtClean="0"/>
            </a:br>
            <a:r>
              <a:rPr lang="en-US" sz="2000" smtClean="0"/>
              <a:t>(ConTrack, </a:t>
            </a:r>
            <a:r>
              <a:rPr lang="en-US" sz="2000" i="1" smtClean="0"/>
              <a:t>Sherbondy et. al., Journal of Vision, 2008</a:t>
            </a:r>
            <a:r>
              <a:rPr lang="en-US" sz="2000" smtClean="0"/>
              <a:t>)</a:t>
            </a:r>
            <a:r>
              <a:rPr lang="ar-SA" sz="2000" smtClean="0">
                <a:cs typeface="Arial" pitchFamily="34" charset="0"/>
              </a:rPr>
              <a:t>‏</a:t>
            </a:r>
            <a:endParaRPr lang="en-US" sz="2000" smtClean="0"/>
          </a:p>
        </p:txBody>
      </p:sp>
      <p:sp>
        <p:nvSpPr>
          <p:cNvPr id="54277" name="Text Box 4"/>
          <p:cNvSpPr txBox="1">
            <a:spLocks noChangeArrowheads="1"/>
          </p:cNvSpPr>
          <p:nvPr/>
        </p:nvSpPr>
        <p:spPr bwMode="auto">
          <a:xfrm>
            <a:off x="457200" y="1949450"/>
            <a:ext cx="8001000"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984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sz="2800" i="1">
                <a:solidFill>
                  <a:srgbClr val="000000"/>
                </a:solidFill>
                <a:latin typeface="Arial" pitchFamily="34" charset="0"/>
              </a:rPr>
              <a:t>Find the best pathways connecting two regions</a:t>
            </a:r>
            <a:endParaRPr lang="en-US" i="1">
              <a:solidFill>
                <a:srgbClr val="000000"/>
              </a:solidFill>
              <a:latin typeface="Arial" pitchFamily="34" charset="0"/>
            </a:endParaRPr>
          </a:p>
        </p:txBody>
      </p:sp>
      <p:sp>
        <p:nvSpPr>
          <p:cNvPr id="54278" name="Text Box 5"/>
          <p:cNvSpPr txBox="1">
            <a:spLocks noChangeArrowheads="1"/>
          </p:cNvSpPr>
          <p:nvPr/>
        </p:nvSpPr>
        <p:spPr bwMode="auto">
          <a:xfrm>
            <a:off x="204788" y="2971800"/>
            <a:ext cx="2057400"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663300"/>
                </a:solidFill>
                <a:latin typeface="Arial" pitchFamily="34" charset="0"/>
              </a:rPr>
              <a:t>Create ROIs</a:t>
            </a:r>
          </a:p>
        </p:txBody>
      </p:sp>
      <p:sp>
        <p:nvSpPr>
          <p:cNvPr id="54279" name="Text Box 6"/>
          <p:cNvSpPr txBox="1">
            <a:spLocks noChangeArrowheads="1"/>
          </p:cNvSpPr>
          <p:nvPr/>
        </p:nvSpPr>
        <p:spPr bwMode="auto">
          <a:xfrm>
            <a:off x="3049588" y="2971800"/>
            <a:ext cx="2641600"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663300"/>
                </a:solidFill>
                <a:latin typeface="Arial" pitchFamily="34" charset="0"/>
              </a:rPr>
              <a:t>Sample many pathways</a:t>
            </a:r>
          </a:p>
        </p:txBody>
      </p:sp>
      <p:sp>
        <p:nvSpPr>
          <p:cNvPr id="54280" name="Text Box 7"/>
          <p:cNvSpPr txBox="1">
            <a:spLocks noChangeArrowheads="1"/>
          </p:cNvSpPr>
          <p:nvPr/>
        </p:nvSpPr>
        <p:spPr bwMode="auto">
          <a:xfrm>
            <a:off x="5967413" y="2971800"/>
            <a:ext cx="3144837"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663300"/>
                </a:solidFill>
                <a:latin typeface="Arial" pitchFamily="34" charset="0"/>
              </a:rPr>
              <a:t>Score &amp; threshold pathways</a:t>
            </a:r>
          </a:p>
        </p:txBody>
      </p:sp>
      <p:pic>
        <p:nvPicPr>
          <p:cNvPr id="553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0"/>
            <a:ext cx="1054100" cy="1143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fill="hold" nodeType="clickEffect">
                                  <p:stCondLst>
                                    <p:cond delay="0"/>
                                  </p:stCondLst>
                                  <p:childTnLst>
                                    <p:set>
                                      <p:cBhvr additive="repl">
                                        <p:cTn id="6" dur="1" fill="hold">
                                          <p:stCondLst>
                                            <p:cond delay="0"/>
                                          </p:stCondLst>
                                        </p:cTn>
                                        <p:tgtEl>
                                          <p:spTgt spid="55304"/>
                                        </p:tgtEl>
                                        <p:attrNameLst>
                                          <p:attrName>style.visibility</p:attrName>
                                        </p:attrNameLst>
                                      </p:cBhvr>
                                      <p:to>
                                        <p:strVal val="visible"/>
                                      </p:to>
                                    </p:set>
                                    <p:anim calcmode="lin" valueType="num">
                                      <p:cBhvr additive="repl">
                                        <p:cTn id="7" dur="500" fill="hold"/>
                                        <p:tgtEl>
                                          <p:spTgt spid="55304"/>
                                        </p:tgtEl>
                                        <p:attrNameLst>
                                          <p:attrName>ppt_w</p:attrName>
                                        </p:attrNameLst>
                                      </p:cBhvr>
                                      <p:tavLst>
                                        <p:tav tm="100000">
                                          <p:val>
                                            <p:strVal val="0"/>
                                          </p:val>
                                        </p:tav>
                                        <p:tav>
                                          <p:val>
                                            <p:strVal val="#ppt_w"/>
                                          </p:val>
                                        </p:tav>
                                      </p:tavLst>
                                    </p:anim>
                                    <p:anim calcmode="lin" valueType="num">
                                      <p:cBhvr additive="repl">
                                        <p:cTn id="8" dur="500" fill="hold"/>
                                        <p:tgtEl>
                                          <p:spTgt spid="55304"/>
                                        </p:tgtEl>
                                        <p:attrNameLst>
                                          <p:attrName>ppt_h</p:attrName>
                                        </p:attrNameLst>
                                      </p:cBhvr>
                                      <p:tavLst>
                                        <p:tav tm="100000">
                                          <p:val>
                                            <p:strVal val="0"/>
                                          </p:val>
                                        </p:tav>
                                        <p:tav>
                                          <p:val>
                                            <p:strVal val="#ppt_h"/>
                                          </p:val>
                                        </p:tav>
                                      </p:tavLst>
                                    </p:anim>
                                    <p:animEffect transition="in" filter="fade">
                                      <p:cBhvr additive="repl">
                                        <p:cTn id="9" dur="500"/>
                                        <p:tgtEl>
                                          <p:spTgt spid="55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451350"/>
            <a:ext cx="1533525" cy="2085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29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 y="2020888"/>
            <a:ext cx="1863725" cy="2141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300" name="Text Box 3"/>
          <p:cNvSpPr txBox="1">
            <a:spLocks noChangeArrowheads="1"/>
          </p:cNvSpPr>
          <p:nvPr/>
        </p:nvSpPr>
        <p:spPr bwMode="auto">
          <a:xfrm>
            <a:off x="306388" y="3505200"/>
            <a:ext cx="3444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b="1">
                <a:solidFill>
                  <a:srgbClr val="FFFFFF"/>
                </a:solidFill>
                <a:latin typeface="Arial" pitchFamily="34" charset="0"/>
                <a:cs typeface="Arial" pitchFamily="34" charset="0"/>
              </a:rPr>
              <a:t>D</a:t>
            </a:r>
          </a:p>
        </p:txBody>
      </p:sp>
      <p:pic>
        <p:nvPicPr>
          <p:cNvPr id="55301" name="Picture 4"/>
          <p:cNvPicPr>
            <a:picLocks noChangeAspect="1" noChangeArrowheads="1"/>
          </p:cNvPicPr>
          <p:nvPr/>
        </p:nvPicPr>
        <p:blipFill>
          <a:blip r:embed="rId5">
            <a:extLst>
              <a:ext uri="{28A0092B-C50C-407E-A947-70E740481C1C}">
                <a14:useLocalDpi xmlns:a14="http://schemas.microsoft.com/office/drawing/2010/main" val="0"/>
              </a:ext>
            </a:extLst>
          </a:blip>
          <a:srcRect t="32068" b="28922"/>
          <a:stretch>
            <a:fillRect/>
          </a:stretch>
        </p:blipFill>
        <p:spPr bwMode="auto">
          <a:xfrm>
            <a:off x="3187700" y="4600575"/>
            <a:ext cx="5562600" cy="2198688"/>
          </a:xfrm>
          <a:prstGeom prst="rect">
            <a:avLst/>
          </a:prstGeom>
          <a:noFill/>
          <a:ln>
            <a:noFill/>
          </a:ln>
          <a:effectLst/>
          <a:extLst>
            <a:ext uri="{909E8E84-426E-40DD-AFC4-6F175D3DCCD1}">
              <a14:hiddenFill xmlns:a14="http://schemas.microsoft.com/office/drawing/2010/main">
                <a:blipFill dpi="0" rotWithShape="0">
                  <a:blip/>
                  <a:srcRect t="32068" b="28922"/>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302" name="Picture 5"/>
          <p:cNvPicPr>
            <a:picLocks noChangeAspect="1" noChangeArrowheads="1"/>
          </p:cNvPicPr>
          <p:nvPr/>
        </p:nvPicPr>
        <p:blipFill>
          <a:blip r:embed="rId6">
            <a:extLst>
              <a:ext uri="{28A0092B-C50C-407E-A947-70E740481C1C}">
                <a14:useLocalDpi xmlns:a14="http://schemas.microsoft.com/office/drawing/2010/main" val="0"/>
              </a:ext>
            </a:extLst>
          </a:blip>
          <a:srcRect l="7765" r="6796"/>
          <a:stretch>
            <a:fillRect/>
          </a:stretch>
        </p:blipFill>
        <p:spPr bwMode="auto">
          <a:xfrm>
            <a:off x="5940425" y="1549400"/>
            <a:ext cx="2517775" cy="3013075"/>
          </a:xfrm>
          <a:prstGeom prst="rect">
            <a:avLst/>
          </a:prstGeom>
          <a:noFill/>
          <a:ln>
            <a:noFill/>
          </a:ln>
          <a:effectLst/>
          <a:extLst>
            <a:ext uri="{909E8E84-426E-40DD-AFC4-6F175D3DCCD1}">
              <a14:hiddenFill xmlns:a14="http://schemas.microsoft.com/office/drawing/2010/main">
                <a:blipFill dpi="0" rotWithShape="0">
                  <a:blip/>
                  <a:srcRect l="7765" r="679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303" name="Text Box 6"/>
          <p:cNvSpPr txBox="1">
            <a:spLocks noChangeArrowheads="1"/>
          </p:cNvSpPr>
          <p:nvPr/>
        </p:nvSpPr>
        <p:spPr bwMode="auto">
          <a:xfrm>
            <a:off x="5327650" y="1585913"/>
            <a:ext cx="344488"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b="1">
                <a:solidFill>
                  <a:srgbClr val="FFFFFF"/>
                </a:solidFill>
                <a:latin typeface="Arial" pitchFamily="34" charset="0"/>
                <a:cs typeface="Arial" pitchFamily="34" charset="0"/>
              </a:rPr>
              <a:t>C</a:t>
            </a:r>
          </a:p>
        </p:txBody>
      </p:sp>
      <p:sp>
        <p:nvSpPr>
          <p:cNvPr id="55304" name="Rectangle 13"/>
          <p:cNvSpPr>
            <a:spLocks noGrp="1" noChangeArrowheads="1"/>
          </p:cNvSpPr>
          <p:nvPr>
            <p:ph type="title"/>
          </p:nvPr>
        </p:nvSpPr>
        <p:spPr/>
        <p:txBody>
          <a:bodyPr/>
          <a:lstStyle/>
          <a:p>
            <a:pPr eaLnBrk="1" hangingPunct="1"/>
            <a:r>
              <a:rPr lang="en-US" sz="3200" smtClean="0"/>
              <a:t>ConTrack produces better estimates of the optic radiation</a:t>
            </a:r>
          </a:p>
        </p:txBody>
      </p:sp>
      <p:sp>
        <p:nvSpPr>
          <p:cNvPr id="55305" name="Text Box 8"/>
          <p:cNvSpPr txBox="1">
            <a:spLocks noChangeArrowheads="1"/>
          </p:cNvSpPr>
          <p:nvPr/>
        </p:nvSpPr>
        <p:spPr bwMode="auto">
          <a:xfrm>
            <a:off x="109538" y="1744663"/>
            <a:ext cx="25146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000000"/>
                </a:solidFill>
                <a:latin typeface="Arial" pitchFamily="34" charset="0"/>
              </a:rPr>
              <a:t>FDT OR estimates</a:t>
            </a:r>
          </a:p>
        </p:txBody>
      </p:sp>
      <p:sp>
        <p:nvSpPr>
          <p:cNvPr id="55306" name="Text Box 9"/>
          <p:cNvSpPr txBox="1">
            <a:spLocks noChangeArrowheads="1"/>
          </p:cNvSpPr>
          <p:nvPr/>
        </p:nvSpPr>
        <p:spPr bwMode="auto">
          <a:xfrm>
            <a:off x="38100" y="4192588"/>
            <a:ext cx="29337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000000"/>
                </a:solidFill>
                <a:latin typeface="Arial" pitchFamily="34" charset="0"/>
              </a:rPr>
              <a:t>New FDT algorithm (Jbabdi)</a:t>
            </a:r>
            <a:r>
              <a:rPr lang="ar-SA">
                <a:solidFill>
                  <a:srgbClr val="000000"/>
                </a:solidFill>
                <a:latin typeface="Arial" pitchFamily="34" charset="0"/>
                <a:cs typeface="Arial" pitchFamily="34" charset="0"/>
              </a:rPr>
              <a:t>‏</a:t>
            </a:r>
            <a:endParaRPr lang="en-US">
              <a:solidFill>
                <a:srgbClr val="000000"/>
              </a:solidFill>
              <a:latin typeface="Arial" pitchFamily="34" charset="0"/>
            </a:endParaRPr>
          </a:p>
        </p:txBody>
      </p:sp>
      <p:sp>
        <p:nvSpPr>
          <p:cNvPr id="55307" name="Text Box 10"/>
          <p:cNvSpPr txBox="1">
            <a:spLocks noChangeArrowheads="1"/>
          </p:cNvSpPr>
          <p:nvPr/>
        </p:nvSpPr>
        <p:spPr bwMode="auto">
          <a:xfrm>
            <a:off x="3349625" y="2968625"/>
            <a:ext cx="2514600"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93000"/>
              </a:lnSpc>
            </a:pPr>
            <a:r>
              <a:rPr lang="en-US">
                <a:solidFill>
                  <a:srgbClr val="000000"/>
                </a:solidFill>
                <a:latin typeface="Arial" pitchFamily="34" charset="0"/>
              </a:rPr>
              <a:t>ConTrack OR estimates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
          <p:cNvSpPr>
            <a:spLocks noGrp="1" noChangeArrowheads="1"/>
          </p:cNvSpPr>
          <p:nvPr>
            <p:ph type="title"/>
          </p:nvPr>
        </p:nvSpPr>
        <p:spPr>
          <a:xfrm>
            <a:off x="228600" y="14288"/>
            <a:ext cx="8686800" cy="1395412"/>
          </a:xfrm>
        </p:spPr>
        <p:txBody>
          <a:bodyPr tIns="119520"/>
          <a:lstStyle/>
          <a:p>
            <a:pPr eaLnBrk="1" hangingPunct="1">
              <a:lnSpc>
                <a:spcPct val="8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smtClean="0"/>
              <a:t>Quantitative comparison with</a:t>
            </a:r>
            <a:br>
              <a:rPr lang="en-US" sz="3200" smtClean="0"/>
            </a:br>
            <a:r>
              <a:rPr lang="en-US" sz="3200" smtClean="0"/>
              <a:t>gold-standard dissection</a:t>
            </a:r>
            <a:br>
              <a:rPr lang="en-US" sz="3200" smtClean="0"/>
            </a:br>
            <a:r>
              <a:rPr lang="en-US" sz="2000" i="1" smtClean="0"/>
              <a:t>Sherbondy, Dougherty, Napel &amp; Wandell (2008) JOV</a:t>
            </a:r>
          </a:p>
        </p:txBody>
      </p:sp>
      <p:grpSp>
        <p:nvGrpSpPr>
          <p:cNvPr id="56323" name="Group 2"/>
          <p:cNvGrpSpPr>
            <a:grpSpLocks/>
          </p:cNvGrpSpPr>
          <p:nvPr/>
        </p:nvGrpSpPr>
        <p:grpSpPr bwMode="auto">
          <a:xfrm>
            <a:off x="606425" y="1417638"/>
            <a:ext cx="7942263" cy="5438775"/>
            <a:chOff x="382" y="893"/>
            <a:chExt cx="5003" cy="3426"/>
          </a:xfrm>
        </p:grpSpPr>
        <p:sp>
          <p:nvSpPr>
            <p:cNvPr id="56324" name="Rectangle 3"/>
            <p:cNvSpPr>
              <a:spLocks noChangeArrowheads="1"/>
            </p:cNvSpPr>
            <p:nvPr/>
          </p:nvSpPr>
          <p:spPr bwMode="auto">
            <a:xfrm>
              <a:off x="382" y="893"/>
              <a:ext cx="4850" cy="3369"/>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56325" name="Picture 4"/>
            <p:cNvPicPr>
              <a:picLocks noChangeAspect="1" noChangeArrowheads="1"/>
            </p:cNvPicPr>
            <p:nvPr/>
          </p:nvPicPr>
          <p:blipFill>
            <a:blip r:embed="rId3">
              <a:extLst>
                <a:ext uri="{28A0092B-C50C-407E-A947-70E740481C1C}">
                  <a14:useLocalDpi xmlns:a14="http://schemas.microsoft.com/office/drawing/2010/main" val="0"/>
                </a:ext>
              </a:extLst>
            </a:blip>
            <a:srcRect l="8095" t="4932" r="3127" b="9233"/>
            <a:stretch>
              <a:fillRect/>
            </a:stretch>
          </p:blipFill>
          <p:spPr bwMode="auto">
            <a:xfrm>
              <a:off x="405" y="952"/>
              <a:ext cx="4815" cy="3151"/>
            </a:xfrm>
            <a:prstGeom prst="rect">
              <a:avLst/>
            </a:prstGeom>
            <a:noFill/>
            <a:ln>
              <a:noFill/>
            </a:ln>
            <a:effectLst/>
            <a:extLst>
              <a:ext uri="{909E8E84-426E-40DD-AFC4-6F175D3DCCD1}">
                <a14:hiddenFill xmlns:a14="http://schemas.microsoft.com/office/drawing/2010/main">
                  <a:blipFill dpi="0" rotWithShape="0">
                    <a:blip/>
                    <a:srcRect l="8095" t="4932" r="3127" b="923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326" name="Text Box 5"/>
            <p:cNvSpPr txBox="1">
              <a:spLocks noChangeArrowheads="1"/>
            </p:cNvSpPr>
            <p:nvPr/>
          </p:nvSpPr>
          <p:spPr bwMode="auto">
            <a:xfrm>
              <a:off x="1402" y="974"/>
              <a:ext cx="210" cy="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a:solidFill>
                    <a:srgbClr val="FFFFFF"/>
                  </a:solidFill>
                  <a:latin typeface="Arial" pitchFamily="34" charset="0"/>
                  <a:cs typeface="Arial" pitchFamily="34" charset="0"/>
                </a:rPr>
                <a:t>E</a:t>
              </a:r>
            </a:p>
          </p:txBody>
        </p:sp>
        <p:sp>
          <p:nvSpPr>
            <p:cNvPr id="56327" name="Text Box 6"/>
            <p:cNvSpPr txBox="1">
              <a:spLocks noChangeArrowheads="1"/>
            </p:cNvSpPr>
            <p:nvPr/>
          </p:nvSpPr>
          <p:spPr bwMode="auto">
            <a:xfrm>
              <a:off x="1984" y="967"/>
              <a:ext cx="218" cy="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a:solidFill>
                    <a:srgbClr val="FFFFFF"/>
                  </a:solidFill>
                  <a:latin typeface="Arial" pitchFamily="34" charset="0"/>
                  <a:cs typeface="Arial" pitchFamily="34" charset="0"/>
                </a:rPr>
                <a:t>D</a:t>
              </a:r>
            </a:p>
          </p:txBody>
        </p:sp>
        <p:sp>
          <p:nvSpPr>
            <p:cNvPr id="56328" name="Text Box 7"/>
            <p:cNvSpPr txBox="1">
              <a:spLocks noChangeArrowheads="1"/>
            </p:cNvSpPr>
            <p:nvPr/>
          </p:nvSpPr>
          <p:spPr bwMode="auto">
            <a:xfrm>
              <a:off x="2617" y="970"/>
              <a:ext cx="217" cy="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a:solidFill>
                    <a:srgbClr val="FFFFFF"/>
                  </a:solidFill>
                  <a:latin typeface="Arial" pitchFamily="34" charset="0"/>
                  <a:cs typeface="Arial" pitchFamily="34" charset="0"/>
                </a:rPr>
                <a:t>C</a:t>
              </a:r>
            </a:p>
          </p:txBody>
        </p:sp>
        <p:sp>
          <p:nvSpPr>
            <p:cNvPr id="56329" name="Freeform 8"/>
            <p:cNvSpPr>
              <a:spLocks noChangeArrowheads="1"/>
            </p:cNvSpPr>
            <p:nvPr/>
          </p:nvSpPr>
          <p:spPr bwMode="auto">
            <a:xfrm>
              <a:off x="640" y="1208"/>
              <a:ext cx="4197" cy="2814"/>
            </a:xfrm>
            <a:custGeom>
              <a:avLst/>
              <a:gdLst>
                <a:gd name="T0" fmla="*/ 3070 w 3267"/>
                <a:gd name="T1" fmla="*/ 2110 h 2366"/>
                <a:gd name="T2" fmla="*/ 3490 w 3267"/>
                <a:gd name="T3" fmla="*/ 2122 h 2366"/>
                <a:gd name="T4" fmla="*/ 3773 w 3267"/>
                <a:gd name="T5" fmla="*/ 2087 h 2366"/>
                <a:gd name="T6" fmla="*/ 4020 w 3267"/>
                <a:gd name="T7" fmla="*/ 1939 h 2366"/>
                <a:gd name="T8" fmla="*/ 4180 w 3267"/>
                <a:gd name="T9" fmla="*/ 1539 h 2366"/>
                <a:gd name="T10" fmla="*/ 4119 w 3267"/>
                <a:gd name="T11" fmla="*/ 1106 h 2366"/>
                <a:gd name="T12" fmla="*/ 3932 w 3267"/>
                <a:gd name="T13" fmla="*/ 827 h 2366"/>
                <a:gd name="T14" fmla="*/ 3806 w 3267"/>
                <a:gd name="T15" fmla="*/ 683 h 2366"/>
                <a:gd name="T16" fmla="*/ 3526 w 3267"/>
                <a:gd name="T17" fmla="*/ 478 h 2366"/>
                <a:gd name="T18" fmla="*/ 3169 w 3267"/>
                <a:gd name="T19" fmla="*/ 307 h 2366"/>
                <a:gd name="T20" fmla="*/ 2786 w 3267"/>
                <a:gd name="T21" fmla="*/ 181 h 2366"/>
                <a:gd name="T22" fmla="*/ 2220 w 3267"/>
                <a:gd name="T23" fmla="*/ 44 h 2366"/>
                <a:gd name="T24" fmla="*/ 1504 w 3267"/>
                <a:gd name="T25" fmla="*/ 55 h 2366"/>
                <a:gd name="T26" fmla="*/ 764 w 3267"/>
                <a:gd name="T27" fmla="*/ 375 h 2366"/>
                <a:gd name="T28" fmla="*/ 247 w 3267"/>
                <a:gd name="T29" fmla="*/ 1003 h 2366"/>
                <a:gd name="T30" fmla="*/ 24 w 3267"/>
                <a:gd name="T31" fmla="*/ 1574 h 2366"/>
                <a:gd name="T32" fmla="*/ 170 w 3267"/>
                <a:gd name="T33" fmla="*/ 2231 h 2366"/>
                <a:gd name="T34" fmla="*/ 1039 w 3267"/>
                <a:gd name="T35" fmla="*/ 2303 h 2366"/>
                <a:gd name="T36" fmla="*/ 1774 w 3267"/>
                <a:gd name="T37" fmla="*/ 2425 h 2366"/>
                <a:gd name="T38" fmla="*/ 2470 w 3267"/>
                <a:gd name="T39" fmla="*/ 2769 h 2366"/>
                <a:gd name="T40" fmla="*/ 2965 w 3267"/>
                <a:gd name="T41" fmla="*/ 2690 h 2366"/>
                <a:gd name="T42" fmla="*/ 3142 w 3267"/>
                <a:gd name="T43" fmla="*/ 2292 h 2366"/>
                <a:gd name="T44" fmla="*/ 2735 w 3267"/>
                <a:gd name="T45" fmla="*/ 1731 h 2366"/>
                <a:gd name="T46" fmla="*/ 1792 w 3267"/>
                <a:gd name="T47" fmla="*/ 1305 h 23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67" h="2366">
                  <a:moveTo>
                    <a:pt x="2390" y="1774"/>
                  </a:moveTo>
                  <a:cubicBezTo>
                    <a:pt x="2443" y="1776"/>
                    <a:pt x="2626" y="1787"/>
                    <a:pt x="2717" y="1784"/>
                  </a:cubicBezTo>
                  <a:cubicBezTo>
                    <a:pt x="2808" y="1781"/>
                    <a:pt x="2868" y="1781"/>
                    <a:pt x="2937" y="1755"/>
                  </a:cubicBezTo>
                  <a:cubicBezTo>
                    <a:pt x="3006" y="1729"/>
                    <a:pt x="3076" y="1707"/>
                    <a:pt x="3129" y="1630"/>
                  </a:cubicBezTo>
                  <a:cubicBezTo>
                    <a:pt x="3182" y="1553"/>
                    <a:pt x="3241" y="1411"/>
                    <a:pt x="3254" y="1294"/>
                  </a:cubicBezTo>
                  <a:cubicBezTo>
                    <a:pt x="3267" y="1177"/>
                    <a:pt x="3238" y="1030"/>
                    <a:pt x="3206" y="930"/>
                  </a:cubicBezTo>
                  <a:cubicBezTo>
                    <a:pt x="3174" y="830"/>
                    <a:pt x="3101" y="754"/>
                    <a:pt x="3061" y="695"/>
                  </a:cubicBezTo>
                  <a:cubicBezTo>
                    <a:pt x="3021" y="636"/>
                    <a:pt x="3016" y="623"/>
                    <a:pt x="2963" y="574"/>
                  </a:cubicBezTo>
                  <a:cubicBezTo>
                    <a:pt x="2910" y="525"/>
                    <a:pt x="2828" y="455"/>
                    <a:pt x="2745" y="402"/>
                  </a:cubicBezTo>
                  <a:cubicBezTo>
                    <a:pt x="2662" y="349"/>
                    <a:pt x="2563" y="300"/>
                    <a:pt x="2467" y="258"/>
                  </a:cubicBezTo>
                  <a:cubicBezTo>
                    <a:pt x="2371" y="216"/>
                    <a:pt x="2292" y="189"/>
                    <a:pt x="2169" y="152"/>
                  </a:cubicBezTo>
                  <a:cubicBezTo>
                    <a:pt x="2046" y="115"/>
                    <a:pt x="1894" y="55"/>
                    <a:pt x="1728" y="37"/>
                  </a:cubicBezTo>
                  <a:cubicBezTo>
                    <a:pt x="1562" y="19"/>
                    <a:pt x="1360" y="0"/>
                    <a:pt x="1171" y="46"/>
                  </a:cubicBezTo>
                  <a:cubicBezTo>
                    <a:pt x="982" y="92"/>
                    <a:pt x="758" y="182"/>
                    <a:pt x="595" y="315"/>
                  </a:cubicBezTo>
                  <a:cubicBezTo>
                    <a:pt x="432" y="448"/>
                    <a:pt x="288" y="675"/>
                    <a:pt x="192" y="843"/>
                  </a:cubicBezTo>
                  <a:cubicBezTo>
                    <a:pt x="96" y="1011"/>
                    <a:pt x="29" y="1151"/>
                    <a:pt x="19" y="1323"/>
                  </a:cubicBezTo>
                  <a:cubicBezTo>
                    <a:pt x="9" y="1495"/>
                    <a:pt x="0" y="1774"/>
                    <a:pt x="132" y="1876"/>
                  </a:cubicBezTo>
                  <a:cubicBezTo>
                    <a:pt x="264" y="1978"/>
                    <a:pt x="600" y="1909"/>
                    <a:pt x="809" y="1936"/>
                  </a:cubicBezTo>
                  <a:cubicBezTo>
                    <a:pt x="1017" y="1963"/>
                    <a:pt x="1196" y="1973"/>
                    <a:pt x="1381" y="2039"/>
                  </a:cubicBezTo>
                  <a:cubicBezTo>
                    <a:pt x="1568" y="2104"/>
                    <a:pt x="1769" y="2291"/>
                    <a:pt x="1923" y="2328"/>
                  </a:cubicBezTo>
                  <a:cubicBezTo>
                    <a:pt x="2077" y="2366"/>
                    <a:pt x="2221" y="2329"/>
                    <a:pt x="2308" y="2262"/>
                  </a:cubicBezTo>
                  <a:cubicBezTo>
                    <a:pt x="2394" y="2195"/>
                    <a:pt x="2476" y="2061"/>
                    <a:pt x="2446" y="1927"/>
                  </a:cubicBezTo>
                  <a:cubicBezTo>
                    <a:pt x="2416" y="1792"/>
                    <a:pt x="2304" y="1593"/>
                    <a:pt x="2129" y="1455"/>
                  </a:cubicBezTo>
                  <a:cubicBezTo>
                    <a:pt x="1954" y="1316"/>
                    <a:pt x="1655" y="1181"/>
                    <a:pt x="1395" y="1097"/>
                  </a:cubicBezTo>
                </a:path>
              </a:pathLst>
            </a:custGeom>
            <a:noFill/>
            <a:ln w="57240">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330" name="Line 9"/>
            <p:cNvSpPr>
              <a:spLocks noChangeShapeType="1"/>
            </p:cNvSpPr>
            <p:nvPr/>
          </p:nvSpPr>
          <p:spPr bwMode="auto">
            <a:xfrm>
              <a:off x="1486" y="1164"/>
              <a:ext cx="1" cy="2159"/>
            </a:xfrm>
            <a:prstGeom prst="line">
              <a:avLst/>
            </a:prstGeom>
            <a:noFill/>
            <a:ln w="38160">
              <a:solidFill>
                <a:srgbClr val="FFFFFF"/>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1" name="Line 10"/>
            <p:cNvSpPr>
              <a:spLocks noChangeShapeType="1"/>
            </p:cNvSpPr>
            <p:nvPr/>
          </p:nvSpPr>
          <p:spPr bwMode="auto">
            <a:xfrm>
              <a:off x="2075" y="1164"/>
              <a:ext cx="1" cy="2159"/>
            </a:xfrm>
            <a:prstGeom prst="line">
              <a:avLst/>
            </a:prstGeom>
            <a:noFill/>
            <a:ln w="38160">
              <a:solidFill>
                <a:srgbClr val="FFFFFF"/>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2" name="Line 11"/>
            <p:cNvSpPr>
              <a:spLocks noChangeShapeType="1"/>
            </p:cNvSpPr>
            <p:nvPr/>
          </p:nvSpPr>
          <p:spPr bwMode="auto">
            <a:xfrm>
              <a:off x="2719" y="1164"/>
              <a:ext cx="1" cy="2159"/>
            </a:xfrm>
            <a:prstGeom prst="line">
              <a:avLst/>
            </a:prstGeom>
            <a:noFill/>
            <a:ln w="38160">
              <a:solidFill>
                <a:srgbClr val="FFFFFF"/>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3" name="Line 12"/>
            <p:cNvSpPr>
              <a:spLocks noChangeShapeType="1"/>
            </p:cNvSpPr>
            <p:nvPr/>
          </p:nvSpPr>
          <p:spPr bwMode="auto">
            <a:xfrm flipH="1">
              <a:off x="2871" y="1164"/>
              <a:ext cx="24" cy="2159"/>
            </a:xfrm>
            <a:prstGeom prst="line">
              <a:avLst/>
            </a:prstGeom>
            <a:noFill/>
            <a:ln w="38160">
              <a:solidFill>
                <a:srgbClr val="FFFFFF"/>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4" name="Text Box 13"/>
            <p:cNvSpPr txBox="1">
              <a:spLocks noChangeArrowheads="1"/>
            </p:cNvSpPr>
            <p:nvPr/>
          </p:nvSpPr>
          <p:spPr bwMode="auto">
            <a:xfrm>
              <a:off x="2801" y="967"/>
              <a:ext cx="210" cy="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a:solidFill>
                    <a:srgbClr val="FFFFFF"/>
                  </a:solidFill>
                  <a:latin typeface="Arial" pitchFamily="34" charset="0"/>
                  <a:cs typeface="Arial" pitchFamily="34" charset="0"/>
                </a:rPr>
                <a:t>B</a:t>
              </a:r>
            </a:p>
          </p:txBody>
        </p:sp>
        <p:sp>
          <p:nvSpPr>
            <p:cNvPr id="56335" name="Line 14"/>
            <p:cNvSpPr>
              <a:spLocks noChangeShapeType="1"/>
            </p:cNvSpPr>
            <p:nvPr/>
          </p:nvSpPr>
          <p:spPr bwMode="auto">
            <a:xfrm>
              <a:off x="663" y="2770"/>
              <a:ext cx="1" cy="1240"/>
            </a:xfrm>
            <a:prstGeom prst="line">
              <a:avLst/>
            </a:prstGeom>
            <a:noFill/>
            <a:ln w="5076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6" name="Text Box 15"/>
            <p:cNvSpPr txBox="1">
              <a:spLocks noChangeArrowheads="1"/>
            </p:cNvSpPr>
            <p:nvPr/>
          </p:nvSpPr>
          <p:spPr bwMode="auto">
            <a:xfrm>
              <a:off x="508" y="4029"/>
              <a:ext cx="1373" cy="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FF0000"/>
                  </a:solidFill>
                  <a:latin typeface="Times New Roman" pitchFamily="18" charset="0"/>
                  <a:cs typeface="Times New Roman" pitchFamily="18" charset="0"/>
                </a:rPr>
                <a:t>Occipital pole (OP)</a:t>
              </a:r>
              <a:r>
                <a:rPr lang="ar-SA" sz="2000">
                  <a:solidFill>
                    <a:srgbClr val="FF0000"/>
                  </a:solidFill>
                  <a:latin typeface="Times New Roman" pitchFamily="18" charset="0"/>
                  <a:cs typeface="Times New Roman" pitchFamily="18" charset="0"/>
                </a:rPr>
                <a:t>‏</a:t>
              </a:r>
              <a:endParaRPr lang="en-US" sz="2000">
                <a:solidFill>
                  <a:srgbClr val="FF0000"/>
                </a:solidFill>
                <a:latin typeface="Times New Roman" pitchFamily="18" charset="0"/>
                <a:cs typeface="Times New Roman" pitchFamily="18" charset="0"/>
              </a:endParaRPr>
            </a:p>
          </p:txBody>
        </p:sp>
        <p:sp>
          <p:nvSpPr>
            <p:cNvPr id="56337" name="Line 16"/>
            <p:cNvSpPr>
              <a:spLocks noChangeShapeType="1"/>
            </p:cNvSpPr>
            <p:nvPr/>
          </p:nvSpPr>
          <p:spPr bwMode="auto">
            <a:xfrm>
              <a:off x="3792" y="3590"/>
              <a:ext cx="1" cy="482"/>
            </a:xfrm>
            <a:prstGeom prst="line">
              <a:avLst/>
            </a:prstGeom>
            <a:noFill/>
            <a:ln w="5076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38" name="Text Box 17"/>
            <p:cNvSpPr txBox="1">
              <a:spLocks noChangeArrowheads="1"/>
            </p:cNvSpPr>
            <p:nvPr/>
          </p:nvSpPr>
          <p:spPr bwMode="auto">
            <a:xfrm>
              <a:off x="3637" y="4068"/>
              <a:ext cx="1393" cy="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FF0000"/>
                  </a:solidFill>
                  <a:latin typeface="Times New Roman" pitchFamily="18" charset="0"/>
                  <a:cs typeface="Times New Roman" pitchFamily="18" charset="0"/>
                </a:rPr>
                <a:t>Temporal pole (TP)</a:t>
              </a:r>
              <a:r>
                <a:rPr lang="ar-SA" sz="2000">
                  <a:solidFill>
                    <a:srgbClr val="FF0000"/>
                  </a:solidFill>
                  <a:latin typeface="Times New Roman" pitchFamily="18" charset="0"/>
                  <a:cs typeface="Times New Roman" pitchFamily="18" charset="0"/>
                </a:rPr>
                <a:t>‏</a:t>
              </a:r>
              <a:endParaRPr lang="en-US" sz="2000">
                <a:solidFill>
                  <a:srgbClr val="FF0000"/>
                </a:solidFill>
                <a:latin typeface="Times New Roman" pitchFamily="18" charset="0"/>
                <a:cs typeface="Times New Roman" pitchFamily="18" charset="0"/>
              </a:endParaRPr>
            </a:p>
          </p:txBody>
        </p:sp>
        <p:sp>
          <p:nvSpPr>
            <p:cNvPr id="56339" name="Line 18"/>
            <p:cNvSpPr>
              <a:spLocks noChangeShapeType="1"/>
            </p:cNvSpPr>
            <p:nvPr/>
          </p:nvSpPr>
          <p:spPr bwMode="auto">
            <a:xfrm>
              <a:off x="3001" y="3102"/>
              <a:ext cx="1" cy="1050"/>
            </a:xfrm>
            <a:prstGeom prst="line">
              <a:avLst/>
            </a:prstGeom>
            <a:noFill/>
            <a:ln w="50760">
              <a:solidFill>
                <a:srgbClr val="FF33CC"/>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40" name="Text Box 19"/>
            <p:cNvSpPr txBox="1">
              <a:spLocks noChangeArrowheads="1"/>
            </p:cNvSpPr>
            <p:nvPr/>
          </p:nvSpPr>
          <p:spPr bwMode="auto">
            <a:xfrm>
              <a:off x="2122" y="4071"/>
              <a:ext cx="1681" cy="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44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000">
                  <a:solidFill>
                    <a:srgbClr val="FF33CC"/>
                  </a:solidFill>
                  <a:latin typeface="Times New Roman" pitchFamily="18" charset="0"/>
                  <a:cs typeface="Times New Roman" pitchFamily="18" charset="0"/>
                </a:rPr>
                <a:t>Meyer’s Anterior  (MA)</a:t>
              </a:r>
              <a:r>
                <a:rPr lang="ar-SA" sz="2000">
                  <a:solidFill>
                    <a:srgbClr val="FF33CC"/>
                  </a:solidFill>
                  <a:latin typeface="Times New Roman" pitchFamily="18" charset="0"/>
                  <a:cs typeface="Times New Roman" pitchFamily="18" charset="0"/>
                </a:rPr>
                <a:t>‏</a:t>
              </a:r>
              <a:endParaRPr lang="en-US" sz="2000">
                <a:solidFill>
                  <a:srgbClr val="FF33CC"/>
                </a:solidFill>
                <a:latin typeface="Times New Roman" pitchFamily="18" charset="0"/>
                <a:cs typeface="Times New Roman" pitchFamily="18" charset="0"/>
              </a:endParaRPr>
            </a:p>
          </p:txBody>
        </p:sp>
        <p:pic>
          <p:nvPicPr>
            <p:cNvPr id="56341" name="Picture 20"/>
            <p:cNvPicPr>
              <a:picLocks noChangeAspect="1" noChangeArrowheads="1"/>
            </p:cNvPicPr>
            <p:nvPr/>
          </p:nvPicPr>
          <p:blipFill>
            <a:blip r:embed="rId4">
              <a:extLst>
                <a:ext uri="{28A0092B-C50C-407E-A947-70E740481C1C}">
                  <a14:useLocalDpi xmlns:a14="http://schemas.microsoft.com/office/drawing/2010/main" val="0"/>
                </a:ext>
              </a:extLst>
            </a:blip>
            <a:srcRect l="25000" t="29523" r="51787" b="32381"/>
            <a:stretch>
              <a:fillRect/>
            </a:stretch>
          </p:blipFill>
          <p:spPr bwMode="auto">
            <a:xfrm>
              <a:off x="3960" y="978"/>
              <a:ext cx="1183" cy="1213"/>
            </a:xfrm>
            <a:prstGeom prst="rect">
              <a:avLst/>
            </a:prstGeom>
            <a:noFill/>
            <a:ln>
              <a:noFill/>
            </a:ln>
            <a:effectLst/>
            <a:extLst>
              <a:ext uri="{909E8E84-426E-40DD-AFC4-6F175D3DCCD1}">
                <a14:hiddenFill xmlns:a14="http://schemas.microsoft.com/office/drawing/2010/main">
                  <a:blipFill dpi="0" rotWithShape="0">
                    <a:blip/>
                    <a:srcRect l="25000" t="29523" r="51787" b="32381"/>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56342" name="Group 21"/>
            <p:cNvGrpSpPr>
              <a:grpSpLocks/>
            </p:cNvGrpSpPr>
            <p:nvPr/>
          </p:nvGrpSpPr>
          <p:grpSpPr bwMode="auto">
            <a:xfrm>
              <a:off x="4779" y="3509"/>
              <a:ext cx="606" cy="619"/>
              <a:chOff x="4779" y="3509"/>
              <a:chExt cx="606" cy="619"/>
            </a:xfrm>
          </p:grpSpPr>
          <p:sp>
            <p:nvSpPr>
              <p:cNvPr id="56343" name="Freeform 22"/>
              <p:cNvSpPr>
                <a:spLocks noChangeArrowheads="1"/>
              </p:cNvSpPr>
              <p:nvPr/>
            </p:nvSpPr>
            <p:spPr bwMode="auto">
              <a:xfrm>
                <a:off x="4779" y="3509"/>
                <a:ext cx="452" cy="302"/>
              </a:xfrm>
              <a:custGeom>
                <a:avLst/>
                <a:gdLst>
                  <a:gd name="T0" fmla="*/ 435 w 326"/>
                  <a:gd name="T1" fmla="*/ 3 h 218"/>
                  <a:gd name="T2" fmla="*/ 360 w 326"/>
                  <a:gd name="T3" fmla="*/ 0 h 218"/>
                  <a:gd name="T4" fmla="*/ 288 w 326"/>
                  <a:gd name="T5" fmla="*/ 6 h 218"/>
                  <a:gd name="T6" fmla="*/ 205 w 326"/>
                  <a:gd name="T7" fmla="*/ 28 h 218"/>
                  <a:gd name="T8" fmla="*/ 153 w 326"/>
                  <a:gd name="T9" fmla="*/ 47 h 218"/>
                  <a:gd name="T10" fmla="*/ 111 w 326"/>
                  <a:gd name="T11" fmla="*/ 69 h 218"/>
                  <a:gd name="T12" fmla="*/ 78 w 326"/>
                  <a:gd name="T13" fmla="*/ 100 h 218"/>
                  <a:gd name="T14" fmla="*/ 42 w 326"/>
                  <a:gd name="T15" fmla="*/ 139 h 218"/>
                  <a:gd name="T16" fmla="*/ 14 w 326"/>
                  <a:gd name="T17" fmla="*/ 186 h 218"/>
                  <a:gd name="T18" fmla="*/ 3 w 326"/>
                  <a:gd name="T19" fmla="*/ 230 h 218"/>
                  <a:gd name="T20" fmla="*/ 0 w 326"/>
                  <a:gd name="T21" fmla="*/ 266 h 218"/>
                  <a:gd name="T22" fmla="*/ 0 w 326"/>
                  <a:gd name="T23" fmla="*/ 302 h 218"/>
                  <a:gd name="T24" fmla="*/ 324 w 326"/>
                  <a:gd name="T25" fmla="*/ 302 h 218"/>
                  <a:gd name="T26" fmla="*/ 330 w 326"/>
                  <a:gd name="T27" fmla="*/ 263 h 218"/>
                  <a:gd name="T28" fmla="*/ 355 w 326"/>
                  <a:gd name="T29" fmla="*/ 211 h 218"/>
                  <a:gd name="T30" fmla="*/ 383 w 326"/>
                  <a:gd name="T31" fmla="*/ 191 h 218"/>
                  <a:gd name="T32" fmla="*/ 413 w 326"/>
                  <a:gd name="T33" fmla="*/ 177 h 218"/>
                  <a:gd name="T34" fmla="*/ 452 w 326"/>
                  <a:gd name="T35" fmla="*/ 169 h 218"/>
                  <a:gd name="T36" fmla="*/ 452 w 326"/>
                  <a:gd name="T37" fmla="*/ 6 h 218"/>
                  <a:gd name="T38" fmla="*/ 435 w 326"/>
                  <a:gd name="T39" fmla="*/ 3 h 2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26" h="218">
                    <a:moveTo>
                      <a:pt x="314" y="2"/>
                    </a:moveTo>
                    <a:lnTo>
                      <a:pt x="260" y="0"/>
                    </a:lnTo>
                    <a:lnTo>
                      <a:pt x="208" y="4"/>
                    </a:lnTo>
                    <a:lnTo>
                      <a:pt x="148" y="20"/>
                    </a:lnTo>
                    <a:cubicBezTo>
                      <a:pt x="133" y="25"/>
                      <a:pt x="125" y="28"/>
                      <a:pt x="110" y="34"/>
                    </a:cubicBezTo>
                    <a:cubicBezTo>
                      <a:pt x="99" y="39"/>
                      <a:pt x="89" y="44"/>
                      <a:pt x="80" y="50"/>
                    </a:cubicBezTo>
                    <a:cubicBezTo>
                      <a:pt x="71" y="56"/>
                      <a:pt x="64" y="64"/>
                      <a:pt x="56" y="72"/>
                    </a:cubicBezTo>
                    <a:lnTo>
                      <a:pt x="30" y="100"/>
                    </a:lnTo>
                    <a:cubicBezTo>
                      <a:pt x="22" y="110"/>
                      <a:pt x="15" y="123"/>
                      <a:pt x="10" y="134"/>
                    </a:cubicBezTo>
                    <a:cubicBezTo>
                      <a:pt x="5" y="145"/>
                      <a:pt x="4" y="156"/>
                      <a:pt x="2" y="166"/>
                    </a:cubicBezTo>
                    <a:lnTo>
                      <a:pt x="0" y="192"/>
                    </a:lnTo>
                    <a:lnTo>
                      <a:pt x="0" y="218"/>
                    </a:lnTo>
                    <a:lnTo>
                      <a:pt x="234" y="218"/>
                    </a:lnTo>
                    <a:lnTo>
                      <a:pt x="238" y="190"/>
                    </a:lnTo>
                    <a:cubicBezTo>
                      <a:pt x="242" y="179"/>
                      <a:pt x="250" y="161"/>
                      <a:pt x="256" y="152"/>
                    </a:cubicBezTo>
                    <a:cubicBezTo>
                      <a:pt x="262" y="143"/>
                      <a:pt x="269" y="142"/>
                      <a:pt x="276" y="138"/>
                    </a:cubicBezTo>
                    <a:lnTo>
                      <a:pt x="298" y="128"/>
                    </a:lnTo>
                    <a:lnTo>
                      <a:pt x="326" y="122"/>
                    </a:lnTo>
                    <a:lnTo>
                      <a:pt x="326" y="4"/>
                    </a:lnTo>
                    <a:lnTo>
                      <a:pt x="314" y="2"/>
                    </a:lnTo>
                    <a:close/>
                  </a:path>
                </a:pathLst>
              </a:custGeom>
              <a:solidFill>
                <a:srgbClr val="FF00FF"/>
              </a:solidFill>
              <a:ln w="936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344" name="Freeform 23"/>
              <p:cNvSpPr>
                <a:spLocks noChangeArrowheads="1"/>
              </p:cNvSpPr>
              <p:nvPr/>
            </p:nvSpPr>
            <p:spPr bwMode="auto">
              <a:xfrm flipV="1">
                <a:off x="4779" y="3810"/>
                <a:ext cx="452" cy="319"/>
              </a:xfrm>
              <a:custGeom>
                <a:avLst/>
                <a:gdLst>
                  <a:gd name="T0" fmla="*/ 435 w 326"/>
                  <a:gd name="T1" fmla="*/ 3 h 218"/>
                  <a:gd name="T2" fmla="*/ 360 w 326"/>
                  <a:gd name="T3" fmla="*/ 0 h 218"/>
                  <a:gd name="T4" fmla="*/ 288 w 326"/>
                  <a:gd name="T5" fmla="*/ 6 h 218"/>
                  <a:gd name="T6" fmla="*/ 205 w 326"/>
                  <a:gd name="T7" fmla="*/ 29 h 218"/>
                  <a:gd name="T8" fmla="*/ 153 w 326"/>
                  <a:gd name="T9" fmla="*/ 50 h 218"/>
                  <a:gd name="T10" fmla="*/ 111 w 326"/>
                  <a:gd name="T11" fmla="*/ 73 h 218"/>
                  <a:gd name="T12" fmla="*/ 78 w 326"/>
                  <a:gd name="T13" fmla="*/ 105 h 218"/>
                  <a:gd name="T14" fmla="*/ 42 w 326"/>
                  <a:gd name="T15" fmla="*/ 146 h 218"/>
                  <a:gd name="T16" fmla="*/ 14 w 326"/>
                  <a:gd name="T17" fmla="*/ 196 h 218"/>
                  <a:gd name="T18" fmla="*/ 3 w 326"/>
                  <a:gd name="T19" fmla="*/ 243 h 218"/>
                  <a:gd name="T20" fmla="*/ 0 w 326"/>
                  <a:gd name="T21" fmla="*/ 281 h 218"/>
                  <a:gd name="T22" fmla="*/ 0 w 326"/>
                  <a:gd name="T23" fmla="*/ 319 h 218"/>
                  <a:gd name="T24" fmla="*/ 324 w 326"/>
                  <a:gd name="T25" fmla="*/ 319 h 218"/>
                  <a:gd name="T26" fmla="*/ 330 w 326"/>
                  <a:gd name="T27" fmla="*/ 278 h 218"/>
                  <a:gd name="T28" fmla="*/ 355 w 326"/>
                  <a:gd name="T29" fmla="*/ 222 h 218"/>
                  <a:gd name="T30" fmla="*/ 383 w 326"/>
                  <a:gd name="T31" fmla="*/ 202 h 218"/>
                  <a:gd name="T32" fmla="*/ 413 w 326"/>
                  <a:gd name="T33" fmla="*/ 187 h 218"/>
                  <a:gd name="T34" fmla="*/ 452 w 326"/>
                  <a:gd name="T35" fmla="*/ 179 h 218"/>
                  <a:gd name="T36" fmla="*/ 452 w 326"/>
                  <a:gd name="T37" fmla="*/ 6 h 218"/>
                  <a:gd name="T38" fmla="*/ 435 w 326"/>
                  <a:gd name="T39" fmla="*/ 3 h 2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26" h="218">
                    <a:moveTo>
                      <a:pt x="314" y="2"/>
                    </a:moveTo>
                    <a:lnTo>
                      <a:pt x="260" y="0"/>
                    </a:lnTo>
                    <a:lnTo>
                      <a:pt x="208" y="4"/>
                    </a:lnTo>
                    <a:lnTo>
                      <a:pt x="148" y="20"/>
                    </a:lnTo>
                    <a:cubicBezTo>
                      <a:pt x="133" y="25"/>
                      <a:pt x="125" y="28"/>
                      <a:pt x="110" y="34"/>
                    </a:cubicBezTo>
                    <a:cubicBezTo>
                      <a:pt x="99" y="39"/>
                      <a:pt x="89" y="44"/>
                      <a:pt x="80" y="50"/>
                    </a:cubicBezTo>
                    <a:cubicBezTo>
                      <a:pt x="71" y="56"/>
                      <a:pt x="64" y="64"/>
                      <a:pt x="56" y="72"/>
                    </a:cubicBezTo>
                    <a:lnTo>
                      <a:pt x="30" y="100"/>
                    </a:lnTo>
                    <a:cubicBezTo>
                      <a:pt x="22" y="110"/>
                      <a:pt x="15" y="123"/>
                      <a:pt x="10" y="134"/>
                    </a:cubicBezTo>
                    <a:cubicBezTo>
                      <a:pt x="5" y="145"/>
                      <a:pt x="4" y="156"/>
                      <a:pt x="2" y="166"/>
                    </a:cubicBezTo>
                    <a:lnTo>
                      <a:pt x="0" y="192"/>
                    </a:lnTo>
                    <a:lnTo>
                      <a:pt x="0" y="218"/>
                    </a:lnTo>
                    <a:lnTo>
                      <a:pt x="234" y="218"/>
                    </a:lnTo>
                    <a:lnTo>
                      <a:pt x="238" y="190"/>
                    </a:lnTo>
                    <a:cubicBezTo>
                      <a:pt x="242" y="179"/>
                      <a:pt x="250" y="161"/>
                      <a:pt x="256" y="152"/>
                    </a:cubicBezTo>
                    <a:cubicBezTo>
                      <a:pt x="262" y="143"/>
                      <a:pt x="269" y="142"/>
                      <a:pt x="276" y="138"/>
                    </a:cubicBezTo>
                    <a:lnTo>
                      <a:pt x="298" y="128"/>
                    </a:lnTo>
                    <a:lnTo>
                      <a:pt x="326" y="122"/>
                    </a:lnTo>
                    <a:lnTo>
                      <a:pt x="326" y="4"/>
                    </a:lnTo>
                    <a:lnTo>
                      <a:pt x="314" y="2"/>
                    </a:lnTo>
                    <a:close/>
                  </a:path>
                </a:pathLst>
              </a:custGeom>
              <a:solidFill>
                <a:srgbClr val="00CCFF"/>
              </a:solidFill>
              <a:ln w="936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345" name="Oval 24"/>
              <p:cNvSpPr>
                <a:spLocks noChangeArrowheads="1"/>
              </p:cNvSpPr>
              <p:nvPr/>
            </p:nvSpPr>
            <p:spPr bwMode="auto">
              <a:xfrm>
                <a:off x="5098" y="3681"/>
                <a:ext cx="252" cy="263"/>
              </a:xfrm>
              <a:prstGeom prst="ellipse">
                <a:avLst/>
              </a:prstGeom>
              <a:solidFill>
                <a:srgbClr val="800080"/>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346" name="Rectangle 25"/>
              <p:cNvSpPr>
                <a:spLocks noChangeArrowheads="1"/>
              </p:cNvSpPr>
              <p:nvPr/>
            </p:nvSpPr>
            <p:spPr bwMode="auto">
              <a:xfrm rot="10800000">
                <a:off x="5248" y="3598"/>
                <a:ext cx="139" cy="495"/>
              </a:xfrm>
              <a:prstGeom prst="rect">
                <a:avLst/>
              </a:prstGeom>
              <a:solidFill>
                <a:srgbClr val="FFFFFF"/>
              </a:solidFill>
              <a:ln w="9360">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
          <p:cNvPicPr>
            <a:picLocks noChangeAspect="1" noChangeArrowheads="1"/>
          </p:cNvPicPr>
          <p:nvPr/>
        </p:nvPicPr>
        <p:blipFill>
          <a:blip r:embed="rId3">
            <a:extLst>
              <a:ext uri="{28A0092B-C50C-407E-A947-70E740481C1C}">
                <a14:useLocalDpi xmlns:a14="http://schemas.microsoft.com/office/drawing/2010/main" val="0"/>
              </a:ext>
            </a:extLst>
          </a:blip>
          <a:srcRect l="25000" t="29523" r="51787" b="32381"/>
          <a:stretch>
            <a:fillRect/>
          </a:stretch>
        </p:blipFill>
        <p:spPr bwMode="auto">
          <a:xfrm>
            <a:off x="7254875" y="884238"/>
            <a:ext cx="1827213" cy="1873250"/>
          </a:xfrm>
          <a:prstGeom prst="rect">
            <a:avLst/>
          </a:prstGeom>
          <a:noFill/>
          <a:ln>
            <a:noFill/>
          </a:ln>
          <a:effectLst/>
          <a:extLst>
            <a:ext uri="{909E8E84-426E-40DD-AFC4-6F175D3DCCD1}">
              <a14:hiddenFill xmlns:a14="http://schemas.microsoft.com/office/drawing/2010/main">
                <a:blipFill dpi="0" rotWithShape="0">
                  <a:blip/>
                  <a:srcRect l="25000" t="29523" r="51787" b="32381"/>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7" name="Rectangle 2"/>
          <p:cNvSpPr>
            <a:spLocks noGrp="1" noChangeArrowheads="1"/>
          </p:cNvSpPr>
          <p:nvPr>
            <p:ph type="title"/>
          </p:nvPr>
        </p:nvSpPr>
        <p:spPr>
          <a:xfrm>
            <a:off x="457200" y="57150"/>
            <a:ext cx="8229600" cy="1560513"/>
          </a:xfrm>
        </p:spPr>
        <p:txBody>
          <a:bodyPr tIns="172800"/>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ConTrack OR pathways closely match gold-standard </a:t>
            </a:r>
          </a:p>
        </p:txBody>
      </p:sp>
      <p:grpSp>
        <p:nvGrpSpPr>
          <p:cNvPr id="57348" name="Group 3"/>
          <p:cNvGrpSpPr>
            <a:grpSpLocks/>
          </p:cNvGrpSpPr>
          <p:nvPr/>
        </p:nvGrpSpPr>
        <p:grpSpPr bwMode="auto">
          <a:xfrm>
            <a:off x="801688" y="2171700"/>
            <a:ext cx="3360737" cy="2195513"/>
            <a:chOff x="505" y="1368"/>
            <a:chExt cx="2117" cy="1383"/>
          </a:xfrm>
        </p:grpSpPr>
        <p:pic>
          <p:nvPicPr>
            <p:cNvPr id="57359" name="Picture 4"/>
            <p:cNvPicPr>
              <a:picLocks noChangeAspect="1" noChangeArrowheads="1"/>
            </p:cNvPicPr>
            <p:nvPr/>
          </p:nvPicPr>
          <p:blipFill>
            <a:blip r:embed="rId4">
              <a:extLst>
                <a:ext uri="{28A0092B-C50C-407E-A947-70E740481C1C}">
                  <a14:useLocalDpi xmlns:a14="http://schemas.microsoft.com/office/drawing/2010/main" val="0"/>
                </a:ext>
              </a:extLst>
            </a:blip>
            <a:srcRect t="34196" r="77719" b="2966"/>
            <a:stretch>
              <a:fillRect/>
            </a:stretch>
          </p:blipFill>
          <p:spPr bwMode="auto">
            <a:xfrm>
              <a:off x="505" y="1596"/>
              <a:ext cx="2118" cy="1156"/>
            </a:xfrm>
            <a:prstGeom prst="rect">
              <a:avLst/>
            </a:prstGeom>
            <a:noFill/>
            <a:ln>
              <a:noFill/>
            </a:ln>
            <a:effectLst/>
            <a:extLst>
              <a:ext uri="{909E8E84-426E-40DD-AFC4-6F175D3DCCD1}">
                <a14:hiddenFill xmlns:a14="http://schemas.microsoft.com/office/drawing/2010/main">
                  <a:blipFill dpi="0" rotWithShape="0">
                    <a:blip/>
                    <a:srcRect t="34196" r="77719" b="296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60" name="Text Box 5"/>
            <p:cNvSpPr txBox="1">
              <a:spLocks noChangeArrowheads="1"/>
            </p:cNvSpPr>
            <p:nvPr/>
          </p:nvSpPr>
          <p:spPr bwMode="auto">
            <a:xfrm>
              <a:off x="1477" y="1368"/>
              <a:ext cx="242"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cs typeface="Times New Roman" pitchFamily="18" charset="0"/>
                </a:rPr>
                <a:t>B</a:t>
              </a:r>
            </a:p>
          </p:txBody>
        </p:sp>
      </p:grpSp>
      <p:grpSp>
        <p:nvGrpSpPr>
          <p:cNvPr id="57349" name="Group 6"/>
          <p:cNvGrpSpPr>
            <a:grpSpLocks/>
          </p:cNvGrpSpPr>
          <p:nvPr/>
        </p:nvGrpSpPr>
        <p:grpSpPr bwMode="auto">
          <a:xfrm>
            <a:off x="4783138" y="4402138"/>
            <a:ext cx="4098925" cy="1993900"/>
            <a:chOff x="3013" y="2773"/>
            <a:chExt cx="2582" cy="1256"/>
          </a:xfrm>
        </p:grpSpPr>
        <p:pic>
          <p:nvPicPr>
            <p:cNvPr id="57357" name="Picture 7"/>
            <p:cNvPicPr>
              <a:picLocks noChangeAspect="1" noChangeArrowheads="1"/>
            </p:cNvPicPr>
            <p:nvPr/>
          </p:nvPicPr>
          <p:blipFill>
            <a:blip r:embed="rId4">
              <a:extLst>
                <a:ext uri="{28A0092B-C50C-407E-A947-70E740481C1C}">
                  <a14:useLocalDpi xmlns:a14="http://schemas.microsoft.com/office/drawing/2010/main" val="0"/>
                </a:ext>
              </a:extLst>
            </a:blip>
            <a:srcRect l="72467" t="40205" b="2966"/>
            <a:stretch>
              <a:fillRect/>
            </a:stretch>
          </p:blipFill>
          <p:spPr bwMode="auto">
            <a:xfrm>
              <a:off x="3013" y="2999"/>
              <a:ext cx="2583" cy="1031"/>
            </a:xfrm>
            <a:prstGeom prst="rect">
              <a:avLst/>
            </a:prstGeom>
            <a:noFill/>
            <a:ln>
              <a:noFill/>
            </a:ln>
            <a:effectLst/>
            <a:extLst>
              <a:ext uri="{909E8E84-426E-40DD-AFC4-6F175D3DCCD1}">
                <a14:hiddenFill xmlns:a14="http://schemas.microsoft.com/office/drawing/2010/main">
                  <a:blipFill dpi="0" rotWithShape="0">
                    <a:blip/>
                    <a:srcRect l="72467" t="40205" b="296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8" name="Text Box 8"/>
            <p:cNvSpPr txBox="1">
              <a:spLocks noChangeArrowheads="1"/>
            </p:cNvSpPr>
            <p:nvPr/>
          </p:nvSpPr>
          <p:spPr bwMode="auto">
            <a:xfrm>
              <a:off x="4215" y="2773"/>
              <a:ext cx="231"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cs typeface="Times New Roman" pitchFamily="18" charset="0"/>
                </a:rPr>
                <a:t>E</a:t>
              </a:r>
            </a:p>
          </p:txBody>
        </p:sp>
      </p:grpSp>
      <p:grpSp>
        <p:nvGrpSpPr>
          <p:cNvPr id="57350" name="Group 9"/>
          <p:cNvGrpSpPr>
            <a:grpSpLocks/>
          </p:cNvGrpSpPr>
          <p:nvPr/>
        </p:nvGrpSpPr>
        <p:grpSpPr bwMode="auto">
          <a:xfrm>
            <a:off x="5014913" y="2251075"/>
            <a:ext cx="3673475" cy="2125663"/>
            <a:chOff x="3159" y="1418"/>
            <a:chExt cx="2314" cy="1339"/>
          </a:xfrm>
        </p:grpSpPr>
        <p:pic>
          <p:nvPicPr>
            <p:cNvPr id="57355" name="Picture 10"/>
            <p:cNvPicPr>
              <a:picLocks noChangeAspect="1" noChangeArrowheads="1"/>
            </p:cNvPicPr>
            <p:nvPr/>
          </p:nvPicPr>
          <p:blipFill>
            <a:blip r:embed="rId4">
              <a:extLst>
                <a:ext uri="{28A0092B-C50C-407E-A947-70E740481C1C}">
                  <a14:useLocalDpi xmlns:a14="http://schemas.microsoft.com/office/drawing/2010/main" val="0"/>
                </a:ext>
              </a:extLst>
            </a:blip>
            <a:srcRect l="22217" t="33521" r="52736" b="3755"/>
            <a:stretch>
              <a:fillRect/>
            </a:stretch>
          </p:blipFill>
          <p:spPr bwMode="auto">
            <a:xfrm>
              <a:off x="3159" y="1638"/>
              <a:ext cx="2315" cy="1120"/>
            </a:xfrm>
            <a:prstGeom prst="rect">
              <a:avLst/>
            </a:prstGeom>
            <a:noFill/>
            <a:ln>
              <a:noFill/>
            </a:ln>
            <a:effectLst/>
            <a:extLst>
              <a:ext uri="{909E8E84-426E-40DD-AFC4-6F175D3DCCD1}">
                <a14:hiddenFill xmlns:a14="http://schemas.microsoft.com/office/drawing/2010/main">
                  <a:blipFill dpi="0" rotWithShape="0">
                    <a:blip/>
                    <a:srcRect l="22217" t="33521" r="52736" b="37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6" name="Text Box 11"/>
            <p:cNvSpPr txBox="1">
              <a:spLocks noChangeArrowheads="1"/>
            </p:cNvSpPr>
            <p:nvPr/>
          </p:nvSpPr>
          <p:spPr bwMode="auto">
            <a:xfrm>
              <a:off x="4215" y="1418"/>
              <a:ext cx="242"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cs typeface="Times New Roman" pitchFamily="18" charset="0"/>
                </a:rPr>
                <a:t>C</a:t>
              </a:r>
            </a:p>
          </p:txBody>
        </p:sp>
      </p:grpSp>
      <p:grpSp>
        <p:nvGrpSpPr>
          <p:cNvPr id="57351" name="Group 12"/>
          <p:cNvGrpSpPr>
            <a:grpSpLocks/>
          </p:cNvGrpSpPr>
          <p:nvPr/>
        </p:nvGrpSpPr>
        <p:grpSpPr bwMode="auto">
          <a:xfrm>
            <a:off x="755650" y="4402138"/>
            <a:ext cx="3481388" cy="2098675"/>
            <a:chOff x="476" y="2773"/>
            <a:chExt cx="2193" cy="1322"/>
          </a:xfrm>
        </p:grpSpPr>
        <p:pic>
          <p:nvPicPr>
            <p:cNvPr id="57353" name="Picture 13"/>
            <p:cNvPicPr>
              <a:picLocks noChangeAspect="1" noChangeArrowheads="1"/>
            </p:cNvPicPr>
            <p:nvPr/>
          </p:nvPicPr>
          <p:blipFill>
            <a:blip r:embed="rId4">
              <a:extLst>
                <a:ext uri="{28A0092B-C50C-407E-A947-70E740481C1C}">
                  <a14:useLocalDpi xmlns:a14="http://schemas.microsoft.com/office/drawing/2010/main" val="0"/>
                </a:ext>
              </a:extLst>
            </a:blip>
            <a:srcRect l="47389" t="30385" r="27473" b="4431"/>
            <a:stretch>
              <a:fillRect/>
            </a:stretch>
          </p:blipFill>
          <p:spPr bwMode="auto">
            <a:xfrm>
              <a:off x="476" y="2995"/>
              <a:ext cx="2194" cy="1101"/>
            </a:xfrm>
            <a:prstGeom prst="rect">
              <a:avLst/>
            </a:prstGeom>
            <a:noFill/>
            <a:ln>
              <a:noFill/>
            </a:ln>
            <a:effectLst/>
            <a:extLst>
              <a:ext uri="{909E8E84-426E-40DD-AFC4-6F175D3DCCD1}">
                <a14:hiddenFill xmlns:a14="http://schemas.microsoft.com/office/drawing/2010/main">
                  <a:blipFill dpi="0" rotWithShape="0">
                    <a:blip/>
                    <a:srcRect l="47389" t="30385" r="27473" b="4431"/>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4" name="Text Box 14"/>
            <p:cNvSpPr txBox="1">
              <a:spLocks noChangeArrowheads="1"/>
            </p:cNvSpPr>
            <p:nvPr/>
          </p:nvSpPr>
          <p:spPr bwMode="auto">
            <a:xfrm>
              <a:off x="1461" y="2773"/>
              <a:ext cx="252"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6804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cs typeface="Times New Roman" pitchFamily="18" charset="0"/>
                </a:rPr>
                <a:t>D</a:t>
              </a:r>
            </a:p>
          </p:txBody>
        </p:sp>
      </p:grpSp>
      <p:sp>
        <p:nvSpPr>
          <p:cNvPr id="57352" name="Text Box 15"/>
          <p:cNvSpPr txBox="1">
            <a:spLocks noChangeArrowheads="1"/>
          </p:cNvSpPr>
          <p:nvPr/>
        </p:nvSpPr>
        <p:spPr bwMode="auto">
          <a:xfrm>
            <a:off x="0" y="6570663"/>
            <a:ext cx="2514600"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1400" i="1">
                <a:solidFill>
                  <a:srgbClr val="000000"/>
                </a:solidFill>
                <a:latin typeface="Arial" pitchFamily="34" charset="0"/>
              </a:rPr>
              <a:t>Sherbondy et. al. (2008) JOV.</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a:xfrm>
            <a:off x="457200" y="174625"/>
            <a:ext cx="8226425" cy="1339850"/>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Both deterministic and probabilistic algorithms can fail</a:t>
            </a:r>
          </a:p>
        </p:txBody>
      </p:sp>
      <p:pic>
        <p:nvPicPr>
          <p:cNvPr id="583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363" y="1504950"/>
            <a:ext cx="6348412" cy="4095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2" name="Text Box 3"/>
          <p:cNvSpPr txBox="1">
            <a:spLocks noChangeArrowheads="1"/>
          </p:cNvSpPr>
          <p:nvPr/>
        </p:nvSpPr>
        <p:spPr bwMode="auto">
          <a:xfrm>
            <a:off x="0" y="5583238"/>
            <a:ext cx="9144000" cy="115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r>
              <a:rPr lang="en-US" sz="1400">
                <a:solidFill>
                  <a:srgbClr val="000000"/>
                </a:solidFill>
                <a:latin typeface="Arial" pitchFamily="34" charset="0"/>
              </a:rPr>
              <a:t>Jones 2008, Fig. 10 – Example of reproducible, but artefactual reconstructions. (A) shows the individual streamlines reconstructed as part of the probabilistic algorithm, originated from the single seedpoint indicated by the star. (B) Shows the voxel-intersection maps thresholded at ‡1%. In both (A) and (B), the most visited path after passing inferiorly from the seedpoint is across the pons and up the contralateral cortico-spinal tract. (C) Shows that thresholding at ‘high’ conﬁdence (‡50% intersection) removes these false positive reconstructions.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p:cNvSpPr>
            <a:spLocks noGrp="1" noChangeArrowheads="1"/>
          </p:cNvSpPr>
          <p:nvPr>
            <p:ph type="title"/>
          </p:nvPr>
        </p:nvSpPr>
        <p:spPr>
          <a:xfrm>
            <a:off x="96838" y="871538"/>
            <a:ext cx="2514600" cy="1963737"/>
          </a:xfrm>
        </p:spPr>
        <p:txBody>
          <a:bodyPr/>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HARDI to the rescue!</a:t>
            </a:r>
          </a:p>
        </p:txBody>
      </p:sp>
      <p:pic>
        <p:nvPicPr>
          <p:cNvPr id="593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2713" y="265113"/>
            <a:ext cx="6418262" cy="63928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381000" y="228600"/>
            <a:ext cx="8377238" cy="1255713"/>
          </a:xfrm>
        </p:spPr>
        <p:txBody>
          <a:bodyPr lIns="0" tIns="1540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800" smtClean="0"/>
              <a:t>White Matter Development: Cortical Folding</a:t>
            </a:r>
            <a:r>
              <a:rPr lang="en-US" smtClean="0"/>
              <a:t> </a:t>
            </a:r>
            <a:br>
              <a:rPr lang="en-US" smtClean="0"/>
            </a:br>
            <a:r>
              <a:rPr lang="en-US" sz="2400" smtClean="0"/>
              <a:t>(van Essen)</a:t>
            </a:r>
          </a:p>
        </p:txBody>
      </p:sp>
      <p:pic>
        <p:nvPicPr>
          <p:cNvPr id="7171" name="Picture 2"/>
          <p:cNvPicPr>
            <a:picLocks noChangeAspect="1" noChangeArrowheads="1"/>
          </p:cNvPicPr>
          <p:nvPr/>
        </p:nvPicPr>
        <p:blipFill>
          <a:blip r:embed="rId3">
            <a:extLst>
              <a:ext uri="{28A0092B-C50C-407E-A947-70E740481C1C}">
                <a14:useLocalDpi xmlns:a14="http://schemas.microsoft.com/office/drawing/2010/main" val="0"/>
              </a:ext>
            </a:extLst>
          </a:blip>
          <a:srcRect b="50436"/>
          <a:stretch>
            <a:fillRect/>
          </a:stretch>
        </p:blipFill>
        <p:spPr bwMode="auto">
          <a:xfrm>
            <a:off x="1685925" y="1462088"/>
            <a:ext cx="5567363" cy="4457700"/>
          </a:xfrm>
          <a:prstGeom prst="rect">
            <a:avLst/>
          </a:prstGeom>
          <a:noFill/>
          <a:ln>
            <a:noFill/>
          </a:ln>
          <a:effectLst/>
          <a:extLst>
            <a:ext uri="{909E8E84-426E-40DD-AFC4-6F175D3DCCD1}">
              <a14:hiddenFill xmlns:a14="http://schemas.microsoft.com/office/drawing/2010/main">
                <a:blipFill dpi="0" rotWithShape="0">
                  <a:blip/>
                  <a:srcRect b="5043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2" name="Text Box 3"/>
          <p:cNvSpPr txBox="1">
            <a:spLocks noChangeArrowheads="1"/>
          </p:cNvSpPr>
          <p:nvPr/>
        </p:nvSpPr>
        <p:spPr bwMode="auto">
          <a:xfrm>
            <a:off x="533400" y="6172200"/>
            <a:ext cx="82296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87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a:solidFill>
                  <a:srgbClr val="808080"/>
                </a:solidFill>
              </a:rPr>
              <a:t>Van Essen (Nature 1997) </a:t>
            </a:r>
            <a:r>
              <a:rPr lang="en-US" i="1">
                <a:solidFill>
                  <a:srgbClr val="808080"/>
                </a:solidFill>
              </a:rPr>
              <a:t>A tension-based theory of morphogenesis and compact wiring in the central nervous system.</a:t>
            </a:r>
          </a:p>
        </p:txBody>
      </p:sp>
      <p:sp>
        <p:nvSpPr>
          <p:cNvPr id="7173" name="Text Box 4"/>
          <p:cNvSpPr txBox="1">
            <a:spLocks noChangeArrowheads="1"/>
          </p:cNvSpPr>
          <p:nvPr/>
        </p:nvSpPr>
        <p:spPr bwMode="auto">
          <a:xfrm>
            <a:off x="228600" y="1828800"/>
            <a:ext cx="1600200" cy="135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i="1">
                <a:solidFill>
                  <a:srgbClr val="000000"/>
                </a:solidFill>
              </a:rPr>
              <a:t>Neurons migrate to the cortical plate and begin to grow axons</a:t>
            </a:r>
          </a:p>
        </p:txBody>
      </p:sp>
      <p:sp>
        <p:nvSpPr>
          <p:cNvPr id="7174" name="Text Box 5"/>
          <p:cNvSpPr txBox="1">
            <a:spLocks noChangeArrowheads="1"/>
          </p:cNvSpPr>
          <p:nvPr/>
        </p:nvSpPr>
        <p:spPr bwMode="auto">
          <a:xfrm>
            <a:off x="6780213" y="1828800"/>
            <a:ext cx="1600200" cy="135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i="1">
                <a:solidFill>
                  <a:srgbClr val="000000"/>
                </a:solidFill>
              </a:rPr>
              <a:t>Axons create mechanical tension that draws connected region closer</a:t>
            </a:r>
          </a:p>
        </p:txBody>
      </p:sp>
      <p:sp>
        <p:nvSpPr>
          <p:cNvPr id="7175" name="Text Box 6"/>
          <p:cNvSpPr txBox="1">
            <a:spLocks noChangeArrowheads="1"/>
          </p:cNvSpPr>
          <p:nvPr/>
        </p:nvSpPr>
        <p:spPr bwMode="auto">
          <a:xfrm>
            <a:off x="120650" y="3898900"/>
            <a:ext cx="1828800" cy="1862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i="1">
                <a:solidFill>
                  <a:srgbClr val="000000"/>
                </a:solidFill>
              </a:rPr>
              <a:t>Gyri group strongly interconnected regions, sulci separate weakly interconnected regions</a:t>
            </a:r>
          </a:p>
        </p:txBody>
      </p:sp>
      <p:sp>
        <p:nvSpPr>
          <p:cNvPr id="7176" name="Text Box 7"/>
          <p:cNvSpPr txBox="1">
            <a:spLocks noChangeArrowheads="1"/>
          </p:cNvSpPr>
          <p:nvPr/>
        </p:nvSpPr>
        <p:spPr bwMode="auto">
          <a:xfrm>
            <a:off x="6745288" y="4384675"/>
            <a:ext cx="1600200" cy="849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10332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algn="ctr" eaLnBrk="1" hangingPunct="1">
              <a:lnSpc>
                <a:spcPct val="86000"/>
              </a:lnSpc>
            </a:pPr>
            <a:r>
              <a:rPr lang="en-US" i="1">
                <a:solidFill>
                  <a:srgbClr val="000000"/>
                </a:solidFill>
              </a:rPr>
              <a:t>Cortical folding causes shearing</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76200" y="304800"/>
            <a:ext cx="4343400" cy="2925763"/>
          </a:xfrm>
        </p:spPr>
        <p:txBody>
          <a:bodyPr tIns="820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smtClean="0"/>
              <a:t>Oligodendrocytes and axon caliber</a:t>
            </a:r>
          </a:p>
        </p:txBody>
      </p:sp>
      <p:pic>
        <p:nvPicPr>
          <p:cNvPr id="819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685800"/>
            <a:ext cx="4483100" cy="5953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a:xfrm>
            <a:off x="457200" y="274638"/>
            <a:ext cx="8229600" cy="1143000"/>
          </a:xfrm>
        </p:spPr>
        <p:txBody>
          <a:bodyPr tIns="8568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4000" smtClean="0"/>
              <a:t>Axon size and myelin thickness</a:t>
            </a:r>
            <a:br>
              <a:rPr lang="en-US" sz="4000" smtClean="0"/>
            </a:br>
            <a:r>
              <a:rPr lang="en-US" sz="2000" smtClean="0"/>
              <a:t>(rat cervical ventral spinal nerve roots, Fraher, 1972)</a:t>
            </a:r>
          </a:p>
        </p:txBody>
      </p:sp>
      <p:grpSp>
        <p:nvGrpSpPr>
          <p:cNvPr id="9219" name="Group 2"/>
          <p:cNvGrpSpPr>
            <a:grpSpLocks/>
          </p:cNvGrpSpPr>
          <p:nvPr/>
        </p:nvGrpSpPr>
        <p:grpSpPr bwMode="auto">
          <a:xfrm>
            <a:off x="685800" y="1981200"/>
            <a:ext cx="7559675" cy="4394200"/>
            <a:chOff x="432" y="1248"/>
            <a:chExt cx="4762" cy="2768"/>
          </a:xfrm>
        </p:grpSpPr>
        <p:pic>
          <p:nvPicPr>
            <p:cNvPr id="92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 y="1296"/>
              <a:ext cx="4662" cy="26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1" name="Text Box 4"/>
            <p:cNvSpPr txBox="1">
              <a:spLocks noChangeArrowheads="1"/>
            </p:cNvSpPr>
            <p:nvPr/>
          </p:nvSpPr>
          <p:spPr bwMode="auto">
            <a:xfrm>
              <a:off x="2060" y="3744"/>
              <a:ext cx="1669" cy="273"/>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Axon perimeter size</a:t>
              </a:r>
            </a:p>
          </p:txBody>
        </p:sp>
        <p:sp>
          <p:nvSpPr>
            <p:cNvPr id="9222" name="Text Box 5"/>
            <p:cNvSpPr txBox="1">
              <a:spLocks noChangeArrowheads="1"/>
            </p:cNvSpPr>
            <p:nvPr/>
          </p:nvSpPr>
          <p:spPr bwMode="auto">
            <a:xfrm rot="-5400000">
              <a:off x="-560" y="2478"/>
              <a:ext cx="2258" cy="273"/>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Myelin thickness (lamellae)</a:t>
              </a:r>
            </a:p>
          </p:txBody>
        </p:sp>
        <p:sp>
          <p:nvSpPr>
            <p:cNvPr id="9223" name="Text Box 6"/>
            <p:cNvSpPr txBox="1">
              <a:spLocks noChangeArrowheads="1"/>
            </p:cNvSpPr>
            <p:nvPr/>
          </p:nvSpPr>
          <p:spPr bwMode="auto">
            <a:xfrm>
              <a:off x="2501" y="1248"/>
              <a:ext cx="816" cy="273"/>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00"/>
                  </a:solidFill>
                  <a:latin typeface="Times New Roman" pitchFamily="18" charset="0"/>
                </a:rPr>
                <a:t>P18</a:t>
              </a:r>
            </a:p>
          </p:txBody>
        </p:sp>
      </p:gr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a:xfrm>
            <a:off x="457200" y="-104775"/>
            <a:ext cx="8232775" cy="1908175"/>
          </a:xfrm>
        </p:spPr>
        <p:txBody>
          <a:bodyPr lIns="0" tIns="38880" rIns="0" bIns="0"/>
          <a:lstStyle/>
          <a:p>
            <a:pPr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t>Axon size and myelination determine neural conduction speed</a:t>
            </a:r>
          </a:p>
        </p:txBody>
      </p:sp>
      <p:pic>
        <p:nvPicPr>
          <p:cNvPr id="102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938" y="1935163"/>
            <a:ext cx="5257800" cy="4445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4" name="Text Box 3"/>
          <p:cNvSpPr txBox="1">
            <a:spLocks noChangeArrowheads="1"/>
          </p:cNvSpPr>
          <p:nvPr/>
        </p:nvSpPr>
        <p:spPr bwMode="auto">
          <a:xfrm>
            <a:off x="7269163" y="1828800"/>
            <a:ext cx="1538287"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000080"/>
                </a:solidFill>
                <a:latin typeface="Times New Roman" pitchFamily="18" charset="0"/>
              </a:rPr>
              <a:t>myelinated</a:t>
            </a:r>
          </a:p>
        </p:txBody>
      </p:sp>
      <p:sp>
        <p:nvSpPr>
          <p:cNvPr id="10245" name="Text Box 4"/>
          <p:cNvSpPr txBox="1">
            <a:spLocks noChangeArrowheads="1"/>
          </p:cNvSpPr>
          <p:nvPr/>
        </p:nvSpPr>
        <p:spPr bwMode="auto">
          <a:xfrm>
            <a:off x="7269163" y="4816475"/>
            <a:ext cx="1843087"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5pPr>
            <a:lvl6pPr marL="25146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6pPr>
            <a:lvl7pPr marL="29718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7pPr>
            <a:lvl8pPr marL="34290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8pPr>
            <a:lvl9pPr marL="3886200" indent="-228600" defTabSz="457200" eaLnBrk="0" fontAlgn="base" hangingPunct="0">
              <a:spcBef>
                <a:spcPct val="0"/>
              </a:spcBef>
              <a:spcAft>
                <a:spcPct val="0"/>
              </a:spcAft>
              <a:buClr>
                <a:srgbClr val="000000"/>
              </a:buClr>
              <a:buSzPct val="100000"/>
              <a:buFont typeface="Times New Roman"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eorgia" pitchFamily="18" charset="0"/>
              </a:defRPr>
            </a:lvl9pPr>
          </a:lstStyle>
          <a:p>
            <a:pPr eaLnBrk="1" hangingPunct="1">
              <a:lnSpc>
                <a:spcPct val="93000"/>
              </a:lnSpc>
            </a:pPr>
            <a:r>
              <a:rPr lang="en-US" sz="2400">
                <a:solidFill>
                  <a:srgbClr val="FF0000"/>
                </a:solidFill>
                <a:latin typeface="Times New Roman" pitchFamily="18" charset="0"/>
              </a:rPr>
              <a:t>unmyelinated</a:t>
            </a:r>
          </a:p>
        </p:txBody>
      </p:sp>
    </p:spTree>
  </p:cSld>
  <p:clrMapOvr>
    <a:masterClrMapping/>
  </p:clrMapOvr>
  <p:transition spd="med">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eorgia"/>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Georgia"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Georgia"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1687</TotalTime>
  <Words>2829</Words>
  <Application>Microsoft Office PowerPoint</Application>
  <PresentationFormat>On-screen Show (4:3)</PresentationFormat>
  <Paragraphs>348</Paragraphs>
  <Slides>57</Slides>
  <Notes>57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59" baseType="lpstr">
      <vt:lpstr>Default Design</vt:lpstr>
      <vt:lpstr>Equation</vt:lpstr>
      <vt:lpstr>Diffusion Tensor Imaging</vt:lpstr>
      <vt:lpstr>White matter connections: long-range</vt:lpstr>
      <vt:lpstr>White matter damage is common</vt:lpstr>
      <vt:lpstr>White matter deficits can be specific:  Acquired alexia from a callosal lesion</vt:lpstr>
      <vt:lpstr>White Matter Development: Cortical Folding (van Essen)</vt:lpstr>
      <vt:lpstr>White Matter Development: Cortical Folding  (van Essen)</vt:lpstr>
      <vt:lpstr>Oligodendrocytes and axon caliber</vt:lpstr>
      <vt:lpstr>Axon size and myelin thickness (rat cervical ventral spinal nerve roots, Fraher, 1972)</vt:lpstr>
      <vt:lpstr>Axon size and myelination determine neural conduction speed</vt:lpstr>
      <vt:lpstr>White matter development</vt:lpstr>
      <vt:lpstr>Diffusing Water Probes Microscopic Tissue Structure</vt:lpstr>
      <vt:lpstr>5.17  Diffusion. Over time, molecules within gases or liquids will move freely through the medium.</vt:lpstr>
      <vt:lpstr>5.18  Isotropic and anisotropic diffusion.</vt:lpstr>
      <vt:lpstr>Bloch-Torrey Equations</vt:lpstr>
      <vt:lpstr>Bloch-Torrey Equations</vt:lpstr>
      <vt:lpstr>Diffusion coefficient</vt:lpstr>
      <vt:lpstr>Stejskal-Tanner Equation (NMR)‏</vt:lpstr>
      <vt:lpstr>DTI: How it works</vt:lpstr>
      <vt:lpstr>Diffusion-weighted gradient echo sequence  (Stejskal-Tanner)</vt:lpstr>
      <vt:lpstr>Protons Precessing in Phase</vt:lpstr>
      <vt:lpstr>Diffusion Weighting: First Pulse</vt:lpstr>
      <vt:lpstr>Time to Diffuse</vt:lpstr>
      <vt:lpstr>Diffusion Weighting: Second Pulse</vt:lpstr>
      <vt:lpstr>Reduced signal from spin dephasing</vt:lpstr>
      <vt:lpstr>5.19  Pulse sequences used for diffusion-weighted imaging.</vt:lpstr>
      <vt:lpstr>5.19  Pulse sequences used for diffusion-weighted imaging.</vt:lpstr>
      <vt:lpstr>PowerPoint Presentation</vt:lpstr>
      <vt:lpstr>Raw Diffusion MR Images</vt:lpstr>
      <vt:lpstr>Raw Diffusion MR Images</vt:lpstr>
      <vt:lpstr>Raw Diffusion MR Images</vt:lpstr>
      <vt:lpstr>Raw Diffusion MR Images</vt:lpstr>
      <vt:lpstr>Computing the ADC image in a direction</vt:lpstr>
      <vt:lpstr>Apparent diffusion coefficient (A)</vt:lpstr>
      <vt:lpstr>ADC Image</vt:lpstr>
      <vt:lpstr>Diffusion Numbers</vt:lpstr>
      <vt:lpstr>Diffusion Tensor Imaging</vt:lpstr>
      <vt:lpstr>The Diffusion Tensor is a Model of Anisotropic Gaussian Diffusion</vt:lpstr>
      <vt:lpstr>Diffusion Probes Microscopic Structures In the Brain </vt:lpstr>
      <vt:lpstr>Diffusion Imaging</vt:lpstr>
      <vt:lpstr>DTI Reveals White Matter Structure</vt:lpstr>
      <vt:lpstr>Fractional Anisotropy (Basser &amp; Pierpaoli, 1996)‏</vt:lpstr>
      <vt:lpstr>Diffusion Anisotropy in Celery FA is not a reliable indicator of myelination</vt:lpstr>
      <vt:lpstr>Diffusion Tensor Imaging (Le Bihan et al.)</vt:lpstr>
      <vt:lpstr>DW Tractography</vt:lpstr>
      <vt:lpstr>Trace paths through the tensors</vt:lpstr>
      <vt:lpstr>Occipital Fibers</vt:lpstr>
      <vt:lpstr>Occipital Callosal Fibers</vt:lpstr>
      <vt:lpstr>Occipital Callosal Fibers</vt:lpstr>
      <vt:lpstr>Segmenting the Corpus Callosum</vt:lpstr>
      <vt:lpstr>Callosal Segments in 49 Children</vt:lpstr>
      <vt:lpstr>Probabilistic Tractography</vt:lpstr>
      <vt:lpstr>Connection-based Tractography  (ConTrack, Sherbondy et. al., Journal of Vision, 2008)‏</vt:lpstr>
      <vt:lpstr>ConTrack produces better estimates of the optic radiation</vt:lpstr>
      <vt:lpstr>Quantitative comparison with gold-standard dissection Sherbondy, Dougherty, Napel &amp; Wandell (2008) JOV</vt:lpstr>
      <vt:lpstr>ConTrack OR pathways closely match gold-standard </vt:lpstr>
      <vt:lpstr>Both deterministic and probabilistic algorithms can fail</vt:lpstr>
      <vt:lpstr>HARDI to the rescue!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Diffusion Tensor Imaging</dc:title>
  <dc:creator>Brian A. Wandell</dc:creator>
  <cp:lastModifiedBy>Wandell</cp:lastModifiedBy>
  <cp:revision>57</cp:revision>
  <cp:lastPrinted>1601-01-01T00:00:00Z</cp:lastPrinted>
  <dcterms:created xsi:type="dcterms:W3CDTF">2005-09-23T16:22:36Z</dcterms:created>
  <dcterms:modified xsi:type="dcterms:W3CDTF">2011-09-11T15:02:41Z</dcterms:modified>
</cp:coreProperties>
</file>