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328" r:id="rId2"/>
    <p:sldId id="620" r:id="rId3"/>
    <p:sldId id="560" r:id="rId4"/>
    <p:sldId id="596" r:id="rId5"/>
    <p:sldId id="599" r:id="rId6"/>
    <p:sldId id="600" r:id="rId7"/>
    <p:sldId id="601" r:id="rId8"/>
    <p:sldId id="602" r:id="rId9"/>
    <p:sldId id="565" r:id="rId10"/>
    <p:sldId id="595" r:id="rId11"/>
    <p:sldId id="496" r:id="rId12"/>
    <p:sldId id="572" r:id="rId13"/>
    <p:sldId id="577" r:id="rId14"/>
    <p:sldId id="578" r:id="rId15"/>
    <p:sldId id="594" r:id="rId16"/>
    <p:sldId id="603" r:id="rId17"/>
    <p:sldId id="604" r:id="rId18"/>
    <p:sldId id="605" r:id="rId19"/>
    <p:sldId id="606" r:id="rId20"/>
    <p:sldId id="607" r:id="rId21"/>
    <p:sldId id="608" r:id="rId22"/>
    <p:sldId id="609" r:id="rId23"/>
    <p:sldId id="610" r:id="rId24"/>
    <p:sldId id="611" r:id="rId25"/>
    <p:sldId id="612" r:id="rId26"/>
    <p:sldId id="359" r:id="rId27"/>
    <p:sldId id="585" r:id="rId28"/>
    <p:sldId id="598" r:id="rId29"/>
    <p:sldId id="587" r:id="rId30"/>
    <p:sldId id="586" r:id="rId31"/>
    <p:sldId id="597" r:id="rId32"/>
    <p:sldId id="588" r:id="rId33"/>
    <p:sldId id="589" r:id="rId34"/>
    <p:sldId id="590" r:id="rId35"/>
    <p:sldId id="591" r:id="rId36"/>
    <p:sldId id="592" r:id="rId37"/>
    <p:sldId id="593" r:id="rId38"/>
    <p:sldId id="364" r:id="rId39"/>
    <p:sldId id="583" r:id="rId40"/>
    <p:sldId id="613" r:id="rId41"/>
    <p:sldId id="614" r:id="rId42"/>
    <p:sldId id="615" r:id="rId43"/>
    <p:sldId id="616" r:id="rId44"/>
    <p:sldId id="617" r:id="rId45"/>
    <p:sldId id="618" r:id="rId46"/>
    <p:sldId id="619" r:id="rId4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Georgia" pitchFamily="18" charset="0"/>
        <a:ea typeface="+mn-ea"/>
        <a:cs typeface="Times New Roman" pitchFamily="18" charset="0"/>
      </a:defRPr>
    </a:lvl1pPr>
    <a:lvl2pPr marL="457200" algn="l" rtl="0" fontAlgn="base">
      <a:spcBef>
        <a:spcPct val="0"/>
      </a:spcBef>
      <a:spcAft>
        <a:spcPct val="0"/>
      </a:spcAft>
      <a:defRPr kern="1200">
        <a:solidFill>
          <a:schemeClr val="tx1"/>
        </a:solidFill>
        <a:latin typeface="Georgia" pitchFamily="18" charset="0"/>
        <a:ea typeface="+mn-ea"/>
        <a:cs typeface="Times New Roman" pitchFamily="18" charset="0"/>
      </a:defRPr>
    </a:lvl2pPr>
    <a:lvl3pPr marL="914400" algn="l" rtl="0" fontAlgn="base">
      <a:spcBef>
        <a:spcPct val="0"/>
      </a:spcBef>
      <a:spcAft>
        <a:spcPct val="0"/>
      </a:spcAft>
      <a:defRPr kern="1200">
        <a:solidFill>
          <a:schemeClr val="tx1"/>
        </a:solidFill>
        <a:latin typeface="Georgia" pitchFamily="18" charset="0"/>
        <a:ea typeface="+mn-ea"/>
        <a:cs typeface="Times New Roman" pitchFamily="18" charset="0"/>
      </a:defRPr>
    </a:lvl3pPr>
    <a:lvl4pPr marL="1371600" algn="l" rtl="0" fontAlgn="base">
      <a:spcBef>
        <a:spcPct val="0"/>
      </a:spcBef>
      <a:spcAft>
        <a:spcPct val="0"/>
      </a:spcAft>
      <a:defRPr kern="1200">
        <a:solidFill>
          <a:schemeClr val="tx1"/>
        </a:solidFill>
        <a:latin typeface="Georgia" pitchFamily="18" charset="0"/>
        <a:ea typeface="+mn-ea"/>
        <a:cs typeface="Times New Roman" pitchFamily="18" charset="0"/>
      </a:defRPr>
    </a:lvl4pPr>
    <a:lvl5pPr marL="1828800" algn="l" rtl="0" fontAlgn="base">
      <a:spcBef>
        <a:spcPct val="0"/>
      </a:spcBef>
      <a:spcAft>
        <a:spcPct val="0"/>
      </a:spcAft>
      <a:defRPr kern="1200">
        <a:solidFill>
          <a:schemeClr val="tx1"/>
        </a:solidFill>
        <a:latin typeface="Georgia" pitchFamily="18" charset="0"/>
        <a:ea typeface="+mn-ea"/>
        <a:cs typeface="Times New Roman" pitchFamily="18" charset="0"/>
      </a:defRPr>
    </a:lvl5pPr>
    <a:lvl6pPr marL="2286000" algn="l" defTabSz="914400" rtl="0" eaLnBrk="1" latinLnBrk="0" hangingPunct="1">
      <a:defRPr kern="1200">
        <a:solidFill>
          <a:schemeClr val="tx1"/>
        </a:solidFill>
        <a:latin typeface="Georgia" pitchFamily="18" charset="0"/>
        <a:ea typeface="+mn-ea"/>
        <a:cs typeface="Times New Roman" pitchFamily="18" charset="0"/>
      </a:defRPr>
    </a:lvl6pPr>
    <a:lvl7pPr marL="2743200" algn="l" defTabSz="914400" rtl="0" eaLnBrk="1" latinLnBrk="0" hangingPunct="1">
      <a:defRPr kern="1200">
        <a:solidFill>
          <a:schemeClr val="tx1"/>
        </a:solidFill>
        <a:latin typeface="Georgia" pitchFamily="18" charset="0"/>
        <a:ea typeface="+mn-ea"/>
        <a:cs typeface="Times New Roman" pitchFamily="18" charset="0"/>
      </a:defRPr>
    </a:lvl7pPr>
    <a:lvl8pPr marL="3200400" algn="l" defTabSz="914400" rtl="0" eaLnBrk="1" latinLnBrk="0" hangingPunct="1">
      <a:defRPr kern="1200">
        <a:solidFill>
          <a:schemeClr val="tx1"/>
        </a:solidFill>
        <a:latin typeface="Georgia" pitchFamily="18" charset="0"/>
        <a:ea typeface="+mn-ea"/>
        <a:cs typeface="Times New Roman" pitchFamily="18" charset="0"/>
      </a:defRPr>
    </a:lvl8pPr>
    <a:lvl9pPr marL="3657600" algn="l" defTabSz="914400" rtl="0" eaLnBrk="1" latinLnBrk="0" hangingPunct="1">
      <a:defRPr kern="1200">
        <a:solidFill>
          <a:schemeClr val="tx1"/>
        </a:solidFill>
        <a:latin typeface="Georgia" pitchFamily="18"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C2DC"/>
    <a:srgbClr val="3366FF"/>
    <a:srgbClr val="FFCC00"/>
    <a:srgbClr val="99CCFF"/>
    <a:srgbClr val="92D050"/>
    <a:srgbClr val="FF0000"/>
    <a:srgbClr val="657BD9"/>
    <a:srgbClr val="4D4D4D"/>
    <a:srgbClr val="292929"/>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64" autoAdjust="0"/>
    <p:restoredTop sz="85738" autoAdjust="0"/>
  </p:normalViewPr>
  <p:slideViewPr>
    <p:cSldViewPr>
      <p:cViewPr varScale="1">
        <p:scale>
          <a:sx n="95" d="100"/>
          <a:sy n="95" d="100"/>
        </p:scale>
        <p:origin x="-68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netta\My%20Documents\Netta\DTI\visual%20pathways\VISUAL%20PATHWAYS.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000021872265979"/>
          <c:y val="9.6362158270039341E-2"/>
          <c:w val="0.83541836632968414"/>
          <c:h val="0.78761288835755539"/>
        </c:manualLayout>
      </c:layout>
      <c:scatterChart>
        <c:scatterStyle val="lineMarker"/>
        <c:varyColors val="0"/>
        <c:ser>
          <c:idx val="0"/>
          <c:order val="0"/>
          <c:tx>
            <c:v>1000</c:v>
          </c:tx>
          <c:spPr>
            <a:ln>
              <a:noFill/>
            </a:ln>
          </c:spPr>
          <c:marker>
            <c:symbol val="diamond"/>
            <c:size val="10"/>
            <c:spPr>
              <a:solidFill>
                <a:schemeClr val="accent4">
                  <a:lumMod val="60000"/>
                  <a:lumOff val="40000"/>
                </a:schemeClr>
              </a:solidFill>
              <a:ln>
                <a:solidFill>
                  <a:srgbClr val="7030A0"/>
                </a:solidFill>
              </a:ln>
            </c:spPr>
          </c:marker>
          <c:trendline>
            <c:trendlineType val="linear"/>
            <c:dispRSqr val="0"/>
            <c:dispEq val="0"/>
          </c:trendline>
          <c:xVal>
            <c:numRef>
              <c:f>occ_area!$J$2:$J$31</c:f>
              <c:numCache>
                <c:formatCode>General</c:formatCode>
                <c:ptCount val="30"/>
                <c:pt idx="0">
                  <c:v>1650</c:v>
                </c:pt>
                <c:pt idx="1">
                  <c:v>1929</c:v>
                </c:pt>
                <c:pt idx="2">
                  <c:v>1866</c:v>
                </c:pt>
                <c:pt idx="3">
                  <c:v>1476</c:v>
                </c:pt>
                <c:pt idx="4">
                  <c:v>1785</c:v>
                </c:pt>
                <c:pt idx="5">
                  <c:v>1911</c:v>
                </c:pt>
                <c:pt idx="6">
                  <c:v>1665</c:v>
                </c:pt>
                <c:pt idx="7">
                  <c:v>2184</c:v>
                </c:pt>
                <c:pt idx="8">
                  <c:v>1764</c:v>
                </c:pt>
                <c:pt idx="9">
                  <c:v>1653</c:v>
                </c:pt>
                <c:pt idx="10">
                  <c:v>1908</c:v>
                </c:pt>
                <c:pt idx="11">
                  <c:v>1776</c:v>
                </c:pt>
                <c:pt idx="12">
                  <c:v>1725</c:v>
                </c:pt>
                <c:pt idx="13">
                  <c:v>1488</c:v>
                </c:pt>
                <c:pt idx="14">
                  <c:v>2085</c:v>
                </c:pt>
                <c:pt idx="15">
                  <c:v>1953</c:v>
                </c:pt>
                <c:pt idx="16">
                  <c:v>1851</c:v>
                </c:pt>
                <c:pt idx="17">
                  <c:v>1638</c:v>
                </c:pt>
                <c:pt idx="18">
                  <c:v>2181</c:v>
                </c:pt>
                <c:pt idx="19">
                  <c:v>2670</c:v>
                </c:pt>
                <c:pt idx="20">
                  <c:v>1437</c:v>
                </c:pt>
                <c:pt idx="21">
                  <c:v>2004</c:v>
                </c:pt>
                <c:pt idx="22">
                  <c:v>1608</c:v>
                </c:pt>
                <c:pt idx="23">
                  <c:v>1788</c:v>
                </c:pt>
                <c:pt idx="24">
                  <c:v>1545</c:v>
                </c:pt>
                <c:pt idx="25">
                  <c:v>1506</c:v>
                </c:pt>
                <c:pt idx="26">
                  <c:v>1800</c:v>
                </c:pt>
                <c:pt idx="27">
                  <c:v>1692</c:v>
                </c:pt>
                <c:pt idx="28">
                  <c:v>1812</c:v>
                </c:pt>
                <c:pt idx="29">
                  <c:v>1812</c:v>
                </c:pt>
              </c:numCache>
            </c:numRef>
          </c:xVal>
          <c:yVal>
            <c:numRef>
              <c:f>occ_area!$D$2:$D$31</c:f>
              <c:numCache>
                <c:formatCode>General</c:formatCode>
                <c:ptCount val="30"/>
                <c:pt idx="0">
                  <c:v>74.5</c:v>
                </c:pt>
                <c:pt idx="1">
                  <c:v>59.5</c:v>
                </c:pt>
                <c:pt idx="2">
                  <c:v>74</c:v>
                </c:pt>
                <c:pt idx="3">
                  <c:v>53</c:v>
                </c:pt>
                <c:pt idx="4">
                  <c:v>51</c:v>
                </c:pt>
                <c:pt idx="5">
                  <c:v>75</c:v>
                </c:pt>
                <c:pt idx="6">
                  <c:v>105.5</c:v>
                </c:pt>
                <c:pt idx="7">
                  <c:v>71.5</c:v>
                </c:pt>
                <c:pt idx="8">
                  <c:v>49</c:v>
                </c:pt>
                <c:pt idx="9">
                  <c:v>49</c:v>
                </c:pt>
                <c:pt idx="10">
                  <c:v>56.5</c:v>
                </c:pt>
                <c:pt idx="11">
                  <c:v>66.5</c:v>
                </c:pt>
                <c:pt idx="12">
                  <c:v>69.5</c:v>
                </c:pt>
                <c:pt idx="13">
                  <c:v>54</c:v>
                </c:pt>
                <c:pt idx="14">
                  <c:v>82</c:v>
                </c:pt>
                <c:pt idx="15">
                  <c:v>93</c:v>
                </c:pt>
                <c:pt idx="16">
                  <c:v>55</c:v>
                </c:pt>
                <c:pt idx="17">
                  <c:v>51</c:v>
                </c:pt>
                <c:pt idx="18">
                  <c:v>72</c:v>
                </c:pt>
                <c:pt idx="19">
                  <c:v>88</c:v>
                </c:pt>
                <c:pt idx="20">
                  <c:v>66.5</c:v>
                </c:pt>
                <c:pt idx="21">
                  <c:v>95.5</c:v>
                </c:pt>
                <c:pt idx="22">
                  <c:v>63.5</c:v>
                </c:pt>
                <c:pt idx="23">
                  <c:v>51</c:v>
                </c:pt>
                <c:pt idx="24">
                  <c:v>66.5</c:v>
                </c:pt>
                <c:pt idx="25">
                  <c:v>61</c:v>
                </c:pt>
                <c:pt idx="26">
                  <c:v>105</c:v>
                </c:pt>
                <c:pt idx="27">
                  <c:v>66</c:v>
                </c:pt>
                <c:pt idx="28">
                  <c:v>82</c:v>
                </c:pt>
                <c:pt idx="29">
                  <c:v>73</c:v>
                </c:pt>
              </c:numCache>
            </c:numRef>
          </c:yVal>
          <c:smooth val="0"/>
        </c:ser>
        <c:dLbls>
          <c:showLegendKey val="0"/>
          <c:showVal val="0"/>
          <c:showCatName val="0"/>
          <c:showSerName val="0"/>
          <c:showPercent val="0"/>
          <c:showBubbleSize val="0"/>
        </c:dLbls>
        <c:axId val="85863040"/>
        <c:axId val="85893504"/>
      </c:scatterChart>
      <c:valAx>
        <c:axId val="85863040"/>
        <c:scaling>
          <c:orientation val="minMax"/>
          <c:max val="3000"/>
          <c:min val="1000"/>
        </c:scaling>
        <c:delete val="0"/>
        <c:axPos val="b"/>
        <c:numFmt formatCode="General" sourceLinked="1"/>
        <c:majorTickMark val="out"/>
        <c:minorTickMark val="none"/>
        <c:tickLblPos val="nextTo"/>
        <c:txPr>
          <a:bodyPr rot="0" vert="horz"/>
          <a:lstStyle/>
          <a:p>
            <a:pPr>
              <a:defRPr sz="1100" b="0" i="0" u="none" strike="noStrike" baseline="0">
                <a:solidFill>
                  <a:srgbClr val="000000"/>
                </a:solidFill>
                <a:latin typeface="Georgia" pitchFamily="18" charset="0"/>
                <a:ea typeface="Calibri"/>
                <a:cs typeface="Calibri"/>
              </a:defRPr>
            </a:pPr>
            <a:endParaRPr lang="en-US"/>
          </a:p>
        </c:txPr>
        <c:crossAx val="85893504"/>
        <c:crosses val="autoZero"/>
        <c:crossBetween val="midCat"/>
      </c:valAx>
      <c:valAx>
        <c:axId val="85893504"/>
        <c:scaling>
          <c:orientation val="minMax"/>
          <c:max val="180"/>
        </c:scaling>
        <c:delete val="0"/>
        <c:axPos val="l"/>
        <c:majorGridlines/>
        <c:numFmt formatCode="General" sourceLinked="1"/>
        <c:majorTickMark val="out"/>
        <c:minorTickMark val="none"/>
        <c:tickLblPos val="nextTo"/>
        <c:txPr>
          <a:bodyPr/>
          <a:lstStyle/>
          <a:p>
            <a:pPr>
              <a:defRPr sz="1100" baseline="0">
                <a:latin typeface="Georgia" pitchFamily="18" charset="0"/>
              </a:defRPr>
            </a:pPr>
            <a:endParaRPr lang="en-US"/>
          </a:p>
        </c:txPr>
        <c:crossAx val="85863040"/>
        <c:crosses val="autoZero"/>
        <c:crossBetween val="midCat"/>
      </c:valAx>
    </c:plotArea>
    <c:plotVisOnly val="1"/>
    <c:dispBlanksAs val="gap"/>
    <c:showDLblsOverMax val="0"/>
  </c:chart>
  <c:spPr>
    <a:ln>
      <a:noFill/>
    </a:ln>
  </c:sp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2.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4.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endParaRPr lang="en-US"/>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endParaRPr lang="en-US"/>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fld id="{67FF82D0-D79D-42EC-8442-BACBD1D2922B}" type="slidenum">
              <a:rPr lang="en-US"/>
              <a:pPr/>
              <a:t>‹#›</a:t>
            </a:fld>
            <a:endParaRPr lang="en-US"/>
          </a:p>
        </p:txBody>
      </p:sp>
    </p:spTree>
    <p:extLst>
      <p:ext uri="{BB962C8B-B14F-4D97-AF65-F5344CB8AC3E}">
        <p14:creationId xmlns:p14="http://schemas.microsoft.com/office/powerpoint/2010/main" val="398562299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hite.stanford.edu/~bob/darpa/fusi_task.mpg"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C59A74-1F30-4531-B4BE-6800865AEB62}" type="slidenum">
              <a:rPr lang="en-US"/>
              <a:pPr/>
              <a:t>1</a:t>
            </a:fld>
            <a:endParaRPr lang="en-US" dirty="0"/>
          </a:p>
        </p:txBody>
      </p:sp>
      <p:sp>
        <p:nvSpPr>
          <p:cNvPr id="167938" name="Rectangle 2"/>
          <p:cNvSpPr>
            <a:spLocks noGrp="1" noRot="1" noChangeAspect="1" noChangeArrowheads="1" noTextEdit="1"/>
          </p:cNvSpPr>
          <p:nvPr>
            <p:ph type="sldImg"/>
          </p:nvPr>
        </p:nvSpPr>
        <p:spPr>
          <a:xfrm>
            <a:off x="1144588" y="685800"/>
            <a:ext cx="4572000" cy="3429000"/>
          </a:xfrm>
          <a:ln/>
        </p:spPr>
      </p:sp>
      <p:sp>
        <p:nvSpPr>
          <p:cNvPr id="167939" name="Rectangle 3"/>
          <p:cNvSpPr>
            <a:spLocks noGrp="1" noChangeArrowheads="1"/>
          </p:cNvSpPr>
          <p:nvPr>
            <p:ph type="body" idx="1"/>
          </p:nvPr>
        </p:nvSpPr>
        <p:spPr>
          <a:xfrm>
            <a:off x="914400" y="4343400"/>
            <a:ext cx="5029200" cy="4114800"/>
          </a:xfr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8A5527BF-FCE1-4959-B228-7F9095C056D6}" type="slidenum">
              <a:rPr lang="en-US"/>
              <a:pPr/>
              <a:t>11</a:t>
            </a:fld>
            <a:endParaRPr lang="en-US"/>
          </a:p>
        </p:txBody>
      </p:sp>
      <p:sp>
        <p:nvSpPr>
          <p:cNvPr id="90113" name="Text Box 1"/>
          <p:cNvSpPr txBox="1">
            <a:spLocks noChangeArrowheads="1"/>
          </p:cNvSpPr>
          <p:nvPr/>
        </p:nvSpPr>
        <p:spPr bwMode="auto">
          <a:xfrm>
            <a:off x="1009055" y="622905"/>
            <a:ext cx="4030266" cy="3116036"/>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93" tIns="43247" rIns="86493" bIns="43247" anchor="ctr"/>
          <a:lstStyle/>
          <a:p>
            <a:endParaRPr lang="en-US"/>
          </a:p>
        </p:txBody>
      </p:sp>
      <p:sp>
        <p:nvSpPr>
          <p:cNvPr id="90114" name="Rectangle 2"/>
          <p:cNvSpPr txBox="1">
            <a:spLocks noGrp="1" noChangeArrowheads="1"/>
          </p:cNvSpPr>
          <p:nvPr>
            <p:ph type="body"/>
          </p:nvPr>
        </p:nvSpPr>
        <p:spPr bwMode="auto">
          <a:xfrm>
            <a:off x="686098" y="4343703"/>
            <a:ext cx="5481339" cy="420158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8A5527BF-FCE1-4959-B228-7F9095C056D6}" type="slidenum">
              <a:rPr lang="en-US"/>
              <a:pPr/>
              <a:t>12</a:t>
            </a:fld>
            <a:endParaRPr lang="en-US"/>
          </a:p>
        </p:txBody>
      </p:sp>
      <p:sp>
        <p:nvSpPr>
          <p:cNvPr id="90113" name="Text Box 1"/>
          <p:cNvSpPr txBox="1">
            <a:spLocks noChangeArrowheads="1"/>
          </p:cNvSpPr>
          <p:nvPr/>
        </p:nvSpPr>
        <p:spPr bwMode="auto">
          <a:xfrm>
            <a:off x="1009055" y="622905"/>
            <a:ext cx="4030266" cy="3116036"/>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93" tIns="43247" rIns="86493" bIns="43247" anchor="ctr"/>
          <a:lstStyle/>
          <a:p>
            <a:endParaRPr lang="en-US"/>
          </a:p>
        </p:txBody>
      </p:sp>
      <p:sp>
        <p:nvSpPr>
          <p:cNvPr id="90114" name="Rectangle 2"/>
          <p:cNvSpPr txBox="1">
            <a:spLocks noGrp="1" noChangeArrowheads="1"/>
          </p:cNvSpPr>
          <p:nvPr>
            <p:ph type="body"/>
          </p:nvPr>
        </p:nvSpPr>
        <p:spPr bwMode="auto">
          <a:xfrm>
            <a:off x="686098" y="4343703"/>
            <a:ext cx="5481339" cy="420158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8A5527BF-FCE1-4959-B228-7F9095C056D6}" type="slidenum">
              <a:rPr lang="en-US"/>
              <a:pPr/>
              <a:t>13</a:t>
            </a:fld>
            <a:endParaRPr lang="en-US"/>
          </a:p>
        </p:txBody>
      </p:sp>
      <p:sp>
        <p:nvSpPr>
          <p:cNvPr id="90113" name="Text Box 1"/>
          <p:cNvSpPr txBox="1">
            <a:spLocks noChangeArrowheads="1"/>
          </p:cNvSpPr>
          <p:nvPr/>
        </p:nvSpPr>
        <p:spPr bwMode="auto">
          <a:xfrm>
            <a:off x="1009055" y="622905"/>
            <a:ext cx="4030266" cy="3116036"/>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93" tIns="43247" rIns="86493" bIns="43247" anchor="ctr"/>
          <a:lstStyle/>
          <a:p>
            <a:endParaRPr lang="en-US"/>
          </a:p>
        </p:txBody>
      </p:sp>
      <p:sp>
        <p:nvSpPr>
          <p:cNvPr id="90114" name="Rectangle 2"/>
          <p:cNvSpPr txBox="1">
            <a:spLocks noGrp="1" noChangeArrowheads="1"/>
          </p:cNvSpPr>
          <p:nvPr>
            <p:ph type="body"/>
          </p:nvPr>
        </p:nvSpPr>
        <p:spPr bwMode="auto">
          <a:xfrm>
            <a:off x="686098" y="4343703"/>
            <a:ext cx="5481339" cy="420158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0"/>
          <p:cNvSpPr>
            <a:spLocks noGrp="1" noChangeArrowheads="1"/>
          </p:cNvSpPr>
          <p:nvPr>
            <p:ph type="sldNum"/>
          </p:nvPr>
        </p:nvSpPr>
        <p:spPr>
          <a:ln/>
        </p:spPr>
        <p:txBody>
          <a:bodyPr/>
          <a:lstStyle/>
          <a:p>
            <a:fld id="{8A5527BF-FCE1-4959-B228-7F9095C056D6}" type="slidenum">
              <a:rPr lang="en-US"/>
              <a:pPr/>
              <a:t>14</a:t>
            </a:fld>
            <a:endParaRPr lang="en-US"/>
          </a:p>
        </p:txBody>
      </p:sp>
      <p:sp>
        <p:nvSpPr>
          <p:cNvPr id="90113" name="Text Box 1"/>
          <p:cNvSpPr txBox="1">
            <a:spLocks noChangeArrowheads="1"/>
          </p:cNvSpPr>
          <p:nvPr/>
        </p:nvSpPr>
        <p:spPr bwMode="auto">
          <a:xfrm>
            <a:off x="1009055" y="622905"/>
            <a:ext cx="4030266" cy="3116036"/>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93" tIns="43247" rIns="86493" bIns="43247" anchor="ctr"/>
          <a:lstStyle/>
          <a:p>
            <a:endParaRPr lang="en-US"/>
          </a:p>
        </p:txBody>
      </p:sp>
      <p:sp>
        <p:nvSpPr>
          <p:cNvPr id="90114" name="Rectangle 2"/>
          <p:cNvSpPr txBox="1">
            <a:spLocks noGrp="1" noChangeArrowheads="1"/>
          </p:cNvSpPr>
          <p:nvPr>
            <p:ph type="body"/>
          </p:nvPr>
        </p:nvSpPr>
        <p:spPr bwMode="auto">
          <a:xfrm>
            <a:off x="686098" y="4343703"/>
            <a:ext cx="5481339" cy="420158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A59156E-8C34-4F2D-A4DE-C954E76C98D8}" type="slidenum">
              <a:rPr lang="en-US"/>
              <a:pPr/>
              <a:t>15</a:t>
            </a:fld>
            <a:endParaRPr lang="en-US"/>
          </a:p>
        </p:txBody>
      </p:sp>
      <p:sp>
        <p:nvSpPr>
          <p:cNvPr id="1616898" name="Rectangle 2"/>
          <p:cNvSpPr>
            <a:spLocks noChangeArrowheads="1" noTextEdit="1"/>
          </p:cNvSpPr>
          <p:nvPr>
            <p:ph type="sldImg"/>
          </p:nvPr>
        </p:nvSpPr>
        <p:spPr>
          <a:ln/>
        </p:spPr>
      </p:sp>
      <p:sp>
        <p:nvSpPr>
          <p:cNvPr id="1616899" name="Rectangle 3"/>
          <p:cNvSpPr>
            <a:spLocks noGrp="1" noChangeArrowheads="1"/>
          </p:cNvSpPr>
          <p:nvPr>
            <p:ph type="body" idx="1"/>
          </p:nvPr>
        </p:nvSpPr>
        <p:spPr>
          <a:xfrm>
            <a:off x="686098" y="4343704"/>
            <a:ext cx="5485805" cy="4113892"/>
          </a:xfrm>
        </p:spPr>
        <p:txBody>
          <a:bodyPr/>
          <a:lstStyle/>
          <a:p>
            <a:r>
              <a:rPr lang="en-US"/>
              <a:t>Measured fiber density multiple times expected density per voxel.</a:t>
            </a:r>
          </a:p>
          <a:p>
            <a:r>
              <a:rPr lang="en-US"/>
              <a:t>I.e., expected WM volume / voxel is 7.7 mm3 , 10x would be 77 mm3.</a:t>
            </a:r>
          </a:p>
          <a:p>
            <a:r>
              <a:rPr lang="en-US"/>
              <a:t>Colorbar is thresholded at 5x although STT density reaches 12x.  </a:t>
            </a:r>
          </a:p>
          <a:p>
            <a:endParaRPr lang="en-US"/>
          </a:p>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A3734D-55C2-48B7-9B66-2219F6B44374}" type="slidenum">
              <a:rPr lang="en-US"/>
              <a:pPr/>
              <a:t>16</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EA64B7-983D-4511-9E4B-8A3E4315BE1C}" type="slidenum">
              <a:rPr lang="en-US"/>
              <a:pPr/>
              <a:t>17</a:t>
            </a:fld>
            <a:endParaRPr lang="en-US"/>
          </a:p>
        </p:txBody>
      </p:sp>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19BBD3-1ABD-4B0B-9F35-DD8113508803}" type="slidenum">
              <a:rPr lang="en-US"/>
              <a:pPr/>
              <a:t>18</a:t>
            </a:fld>
            <a:endParaRPr lang="en-US"/>
          </a:p>
        </p:txBody>
      </p:sp>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96598A-6C7F-4AB1-9B10-BE7966498457}" type="slidenum">
              <a:rPr lang="en-US"/>
              <a:pPr/>
              <a:t>19</a:t>
            </a:fld>
            <a:endParaRPr lang="en-US"/>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C544EF-58B4-45F5-9C41-58DE9D58E70E}" type="slidenum">
              <a:rPr lang="en-US"/>
              <a:pPr/>
              <a:t>20</a:t>
            </a:fld>
            <a:endParaRPr lang="en-US"/>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CBB0C3-7E41-4530-84CB-8D28348F2975}" type="slidenum">
              <a:rPr lang="en-US"/>
              <a:pPr/>
              <a:t>3</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460050-3BF7-40F4-84D6-8B4DFCF944B6}" type="slidenum">
              <a:rPr lang="en-US"/>
              <a:pPr/>
              <a:t>21</a:t>
            </a:fld>
            <a:endParaRPr lang="en-US"/>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5CDF60-CA9D-4B33-95B4-DC6158CB540E}" type="slidenum">
              <a:rPr lang="en-US"/>
              <a:pPr/>
              <a:t>22</a:t>
            </a:fld>
            <a:endParaRPr lang="en-US"/>
          </a:p>
        </p:txBody>
      </p:sp>
      <p:sp>
        <p:nvSpPr>
          <p:cNvPr id="279554" name="Rectangle 2"/>
          <p:cNvSpPr>
            <a:spLocks noGrp="1" noRot="1" noChangeAspect="1" noChangeArrowheads="1" noTextEdit="1"/>
          </p:cNvSpPr>
          <p:nvPr>
            <p:ph type="sldImg"/>
          </p:nvPr>
        </p:nvSpPr>
        <p:spPr>
          <a:ln/>
        </p:spPr>
      </p:sp>
      <p:sp>
        <p:nvSpPr>
          <p:cNvPr id="2795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D01C0A-46A3-415A-B455-F9B22CDC114C}" type="slidenum">
              <a:rPr lang="en-US"/>
              <a:pPr/>
              <a:t>23</a:t>
            </a:fld>
            <a:endParaRPr lang="en-US"/>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F8FCE3-A837-41D9-A1D3-67BCF466C238}" type="slidenum">
              <a:rPr lang="en-US"/>
              <a:pPr/>
              <a:t>24</a:t>
            </a:fld>
            <a:endParaRPr lang="en-US"/>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CA5F4C-C6D5-441D-883A-E1EED554CD5D}" type="slidenum">
              <a:rPr lang="en-US"/>
              <a:pPr/>
              <a:t>25</a:t>
            </a:fld>
            <a:endParaRPr lang="en-US"/>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D93BFF-9DAC-47A1-B938-09446389B2BE}" type="slidenum">
              <a:rPr lang="en-US"/>
              <a:pPr/>
              <a:t>26</a:t>
            </a:fld>
            <a:endParaRPr lang="en-US"/>
          </a:p>
        </p:txBody>
      </p:sp>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2B6D65-B845-4F70-8302-E9F6B2A211F4}" type="slidenum">
              <a:rPr lang="en-US"/>
              <a:pPr/>
              <a:t>27</a:t>
            </a:fld>
            <a:endParaRPr lang="en-US"/>
          </a:p>
        </p:txBody>
      </p:sp>
      <p:sp>
        <p:nvSpPr>
          <p:cNvPr id="30722" name="Rectangle 2"/>
          <p:cNvSpPr>
            <a:spLocks noRot="1" noChangeArrowheads="1" noTextEdit="1"/>
          </p:cNvSpPr>
          <p:nvPr>
            <p:ph type="sldImg"/>
          </p:nvPr>
        </p:nvSpPr>
        <p:spPr>
          <a:xfrm>
            <a:off x="1144588" y="685800"/>
            <a:ext cx="4572000" cy="3429000"/>
          </a:xfrm>
          <a:ln/>
        </p:spPr>
      </p:sp>
      <p:sp>
        <p:nvSpPr>
          <p:cNvPr id="3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1F785C-52D1-4CAE-B290-B3CEEAB29D3A}" type="slidenum">
              <a:rPr lang="en-US"/>
              <a:pPr/>
              <a:t>28</a:t>
            </a:fld>
            <a:endParaRPr lang="en-US"/>
          </a:p>
        </p:txBody>
      </p:sp>
      <p:sp>
        <p:nvSpPr>
          <p:cNvPr id="946178" name="Rectangle 2"/>
          <p:cNvSpPr>
            <a:spLocks noRot="1" noChangeArrowheads="1" noTextEdit="1"/>
          </p:cNvSpPr>
          <p:nvPr>
            <p:ph type="sldImg"/>
          </p:nvPr>
        </p:nvSpPr>
        <p:spPr>
          <a:ln/>
        </p:spPr>
      </p:sp>
      <p:sp>
        <p:nvSpPr>
          <p:cNvPr id="946179" name="Rectangle 3"/>
          <p:cNvSpPr>
            <a:spLocks noGrp="1" noChangeArrowheads="1"/>
          </p:cNvSpPr>
          <p:nvPr>
            <p:ph type="body" idx="1"/>
          </p:nvPr>
        </p:nvSpPr>
        <p:spPr/>
        <p:txBody>
          <a:bodyPr/>
          <a:lstStyle/>
          <a:p>
            <a:r>
              <a:rPr lang="en-US"/>
              <a:t>Data fountain point</a:t>
            </a:r>
          </a:p>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2B8EEB-AF55-4C46-BADF-3EC43F7CC76E}" type="slidenum">
              <a:rPr lang="en-US"/>
              <a:pPr/>
              <a:t>29</a:t>
            </a:fld>
            <a:endParaRPr lang="en-US"/>
          </a:p>
        </p:txBody>
      </p:sp>
      <p:sp>
        <p:nvSpPr>
          <p:cNvPr id="26626" name="Rectangle 2"/>
          <p:cNvSpPr>
            <a:spLocks noRot="1" noChangeArrowheads="1" noTextEdit="1"/>
          </p:cNvSpPr>
          <p:nvPr>
            <p:ph type="sldImg"/>
          </p:nvPr>
        </p:nvSpPr>
        <p:spPr>
          <a:xfrm>
            <a:off x="1144588" y="685800"/>
            <a:ext cx="4572000" cy="3429000"/>
          </a:xfrm>
          <a:ln/>
        </p:spPr>
      </p:sp>
      <p:sp>
        <p:nvSpPr>
          <p:cNvPr id="26627" name="Rectangle 3"/>
          <p:cNvSpPr>
            <a:spLocks noGrp="1" noChangeArrowheads="1"/>
          </p:cNvSpPr>
          <p:nvPr>
            <p:ph type="body" idx="1"/>
          </p:nvPr>
        </p:nvSpPr>
        <p:spPr>
          <a:xfrm>
            <a:off x="914400" y="4343400"/>
            <a:ext cx="5029200" cy="4114800"/>
          </a:xfrm>
        </p:spPr>
        <p:txBody>
          <a:bodyPr/>
          <a:lstStyle/>
          <a:p>
            <a:pPr eaLnBrk="0" hangingPunct="0">
              <a:lnSpc>
                <a:spcPct val="90000"/>
              </a:lnSpc>
              <a:spcBef>
                <a:spcPct val="0"/>
              </a:spcBef>
            </a:pPr>
            <a:r>
              <a:rPr lang="en-US" i="1"/>
              <a:t>Rods and cones seen through a scanning electron microscope.  Each rod is about 1-2 microns in cross-section.</a:t>
            </a:r>
          </a:p>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47801D-9CC2-4ECD-A57E-26FB08ECCD3A}" type="slidenum">
              <a:rPr lang="en-US"/>
              <a:pPr/>
              <a:t>30</a:t>
            </a:fld>
            <a:endParaRPr lang="en-US"/>
          </a:p>
        </p:txBody>
      </p:sp>
      <p:sp>
        <p:nvSpPr>
          <p:cNvPr id="32770" name="Rectangle 2"/>
          <p:cNvSpPr>
            <a:spLocks noRot="1" noChangeArrowheads="1" noTextEdit="1"/>
          </p:cNvSpPr>
          <p:nvPr>
            <p:ph type="sldImg"/>
          </p:nvPr>
        </p:nvSpPr>
        <p:spPr>
          <a:xfrm>
            <a:off x="1144588" y="685800"/>
            <a:ext cx="4572000" cy="3429000"/>
          </a:xfrm>
          <a:ln/>
        </p:spPr>
      </p:sp>
      <p:sp>
        <p:nvSpPr>
          <p:cNvPr id="32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11A676-B684-44E1-A9E3-F37EB285F063}" type="slidenum">
              <a:rPr lang="en-US"/>
              <a:pPr/>
              <a:t>4</a:t>
            </a:fld>
            <a:endParaRPr lang="en-US"/>
          </a:p>
        </p:txBody>
      </p:sp>
      <p:sp>
        <p:nvSpPr>
          <p:cNvPr id="1620994" name="Rectangle 2"/>
          <p:cNvSpPr>
            <a:spLocks noChangeArrowheads="1" noTextEdit="1"/>
          </p:cNvSpPr>
          <p:nvPr>
            <p:ph type="sldImg"/>
          </p:nvPr>
        </p:nvSpPr>
        <p:spPr>
          <a:ln/>
        </p:spPr>
      </p:sp>
      <p:sp>
        <p:nvSpPr>
          <p:cNvPr id="1620995" name="Rectangle 3"/>
          <p:cNvSpPr>
            <a:spLocks noGrp="1" noChangeArrowheads="1"/>
          </p:cNvSpPr>
          <p:nvPr>
            <p:ph type="body" idx="1"/>
          </p:nvPr>
        </p:nvSpPr>
        <p:spPr>
          <a:xfrm>
            <a:off x="686098" y="4343704"/>
            <a:ext cx="5485805" cy="4113892"/>
          </a:xfrm>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8B186C-A097-4237-97FB-B93234251D38}" type="slidenum">
              <a:rPr lang="en-US"/>
              <a:pPr/>
              <a:t>31</a:t>
            </a:fld>
            <a:endParaRPr lang="en-US"/>
          </a:p>
        </p:txBody>
      </p:sp>
      <p:sp>
        <p:nvSpPr>
          <p:cNvPr id="1010690" name="Rectangle 2"/>
          <p:cNvSpPr>
            <a:spLocks noRot="1" noChangeArrowheads="1" noTextEdit="1"/>
          </p:cNvSpPr>
          <p:nvPr>
            <p:ph type="sldImg"/>
          </p:nvPr>
        </p:nvSpPr>
        <p:spPr>
          <a:ln/>
        </p:spPr>
      </p:sp>
      <p:sp>
        <p:nvSpPr>
          <p:cNvPr id="1010691" name="Rectangle 3"/>
          <p:cNvSpPr>
            <a:spLocks noGrp="1" noChangeArrowheads="1"/>
          </p:cNvSpPr>
          <p:nvPr>
            <p:ph type="body" idx="1"/>
          </p:nvPr>
        </p:nvSpPr>
        <p:spPr/>
        <p:txBody>
          <a:bodyPr/>
          <a:lstStyle/>
          <a:p>
            <a:r>
              <a:rPr lang="en-US"/>
              <a:t>I've been working on the cochlea. I've implemented a simple spatialization function so that we now model two ears and the physical effects localized sounds. An image is attached showing the spike responses for the two ears (separated by 50cm) to a sound coming from 60deg to the right of center. You can see that the sound is more intense (more spikes) on the right (bottom) and there is a slight time lag for the left (top).</a:t>
            </a:r>
            <a:br>
              <a:rPr lang="en-US"/>
            </a:br>
            <a:endParaRPr lang="en-US"/>
          </a:p>
          <a:p>
            <a:endParaRPr lang="en-US"/>
          </a:p>
          <a:p>
            <a:r>
              <a:rPr lang="en-US"/>
              <a:t>R. F. Lyon (1982), "A Computational Model of Filtering, Detection, and Compression in the Cochlea", in </a:t>
            </a:r>
            <a:r>
              <a:rPr lang="en-US" i="1"/>
              <a:t>Proceedings of IEEE-ICASSP</a:t>
            </a:r>
            <a:r>
              <a:rPr lang="en-US"/>
              <a:t>-82, pp. 1282-1285.</a:t>
            </a:r>
            <a:br>
              <a:rPr lang="en-US"/>
            </a:br>
            <a:endParaRPr lang="en-US"/>
          </a:p>
          <a:p>
            <a:r>
              <a:rPr lang="en-US"/>
              <a:t>M. Slaney (1988), "Lyon's Cochlear Model" (Techn. Rep. # 13) Apple Computer Inc. Cupertino, Ca., 1988.</a:t>
            </a:r>
            <a:br>
              <a:rPr lang="en-US"/>
            </a:b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E888D3-27F3-4285-93E3-923B42EA4F51}" type="slidenum">
              <a:rPr lang="en-US"/>
              <a:pPr/>
              <a:t>32</a:t>
            </a:fld>
            <a:endParaRPr lang="en-US"/>
          </a:p>
        </p:txBody>
      </p:sp>
      <p:sp>
        <p:nvSpPr>
          <p:cNvPr id="111618" name="Rectangle 2"/>
          <p:cNvSpPr>
            <a:spLocks noRo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2F32DF-D595-48BD-AE15-8B0FFAA384AB}" type="slidenum">
              <a:rPr lang="en-US"/>
              <a:pPr/>
              <a:t>33</a:t>
            </a:fld>
            <a:endParaRPr lang="en-US"/>
          </a:p>
        </p:txBody>
      </p:sp>
      <p:sp>
        <p:nvSpPr>
          <p:cNvPr id="183298" name="Rectangle 2"/>
          <p:cNvSpPr>
            <a:spLocks noRot="1" noChangeArrowheads="1" noTextEdit="1"/>
          </p:cNvSpPr>
          <p:nvPr>
            <p:ph type="sldImg"/>
          </p:nvPr>
        </p:nvSpPr>
        <p:spPr>
          <a:xfrm>
            <a:off x="1144588" y="685800"/>
            <a:ext cx="4570412" cy="3429000"/>
          </a:xfrm>
          <a:ln/>
        </p:spPr>
      </p:sp>
      <p:sp>
        <p:nvSpPr>
          <p:cNvPr id="183299" name="Rectangle 3"/>
          <p:cNvSpPr>
            <a:spLocks noGrp="1" noChangeArrowheads="1"/>
          </p:cNvSpPr>
          <p:nvPr>
            <p:ph type="body" idx="1"/>
          </p:nvPr>
        </p:nvSpPr>
        <p:spPr>
          <a:xfrm>
            <a:off x="913805" y="4343704"/>
            <a:ext cx="5030391" cy="4113892"/>
          </a:xfrm>
        </p:spPr>
        <p:txBody>
          <a:bodyPr/>
          <a:lstStyle/>
          <a:p>
            <a:pPr eaLnBrk="0" hangingPunct="0">
              <a:lnSpc>
                <a:spcPct val="90000"/>
              </a:lnSpc>
              <a:spcBef>
                <a:spcPct val="0"/>
              </a:spcBef>
            </a:pPr>
            <a:r>
              <a:rPr lang="en-US" i="1"/>
              <a:t>Rods and cones seen through a scanning electron microscope.  Each rod is about 1-2 microns in cross-section.</a:t>
            </a:r>
          </a:p>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9E5784-7B05-4C27-B000-DED001658416}" type="slidenum">
              <a:rPr lang="en-US"/>
              <a:pPr/>
              <a:t>34</a:t>
            </a:fld>
            <a:endParaRPr lang="en-US"/>
          </a:p>
        </p:txBody>
      </p:sp>
      <p:sp>
        <p:nvSpPr>
          <p:cNvPr id="177154" name="Rectangle 2"/>
          <p:cNvSpPr>
            <a:spLocks noRot="1" noChangeArrowheads="1" noTextEdit="1"/>
          </p:cNvSpPr>
          <p:nvPr>
            <p:ph type="sldImg"/>
          </p:nvPr>
        </p:nvSpPr>
        <p:spPr>
          <a:xfrm>
            <a:off x="1144588" y="685800"/>
            <a:ext cx="4570412" cy="3429000"/>
          </a:xfrm>
          <a:ln/>
        </p:spPr>
      </p:sp>
      <p:sp>
        <p:nvSpPr>
          <p:cNvPr id="177155" name="Rectangle 3"/>
          <p:cNvSpPr>
            <a:spLocks noGrp="1" noChangeArrowheads="1"/>
          </p:cNvSpPr>
          <p:nvPr>
            <p:ph type="body" idx="1"/>
          </p:nvPr>
        </p:nvSpPr>
        <p:spPr>
          <a:xfrm>
            <a:off x="913805" y="4343704"/>
            <a:ext cx="5030391" cy="4113892"/>
          </a:xfrm>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5502A2-79E1-4A14-A3C0-BA4EAB807089}" type="slidenum">
              <a:rPr lang="en-US"/>
              <a:pPr/>
              <a:t>35</a:t>
            </a:fld>
            <a:endParaRPr lang="en-US"/>
          </a:p>
        </p:txBody>
      </p:sp>
      <p:sp>
        <p:nvSpPr>
          <p:cNvPr id="195586" name="Rectangle 2"/>
          <p:cNvSpPr>
            <a:spLocks noRot="1" noChangeArrowheads="1" noTextEdit="1"/>
          </p:cNvSpPr>
          <p:nvPr>
            <p:ph type="sldImg"/>
          </p:nvPr>
        </p:nvSpPr>
        <p:spPr>
          <a:xfrm>
            <a:off x="1144588" y="685800"/>
            <a:ext cx="4570412" cy="3429000"/>
          </a:xfrm>
          <a:ln/>
        </p:spPr>
      </p:sp>
      <p:sp>
        <p:nvSpPr>
          <p:cNvPr id="195587" name="Rectangle 3"/>
          <p:cNvSpPr>
            <a:spLocks noGrp="1" noChangeArrowheads="1"/>
          </p:cNvSpPr>
          <p:nvPr>
            <p:ph type="body" idx="1"/>
          </p:nvPr>
        </p:nvSpPr>
        <p:spPr>
          <a:xfrm>
            <a:off x="913805" y="4343704"/>
            <a:ext cx="5030391" cy="4113892"/>
          </a:xfrm>
        </p:spPr>
        <p:txBody>
          <a:bodyPr/>
          <a:lstStyle/>
          <a:p>
            <a:pPr eaLnBrk="0" hangingPunct="0">
              <a:lnSpc>
                <a:spcPct val="90000"/>
              </a:lnSpc>
              <a:spcBef>
                <a:spcPct val="0"/>
              </a:spcBef>
            </a:pPr>
            <a:r>
              <a:rPr lang="en-US" i="1"/>
              <a:t>Rods and cones seen through a scanning electron microscope.  Each rod is about 1-2 microns in cross-section.</a:t>
            </a:r>
          </a:p>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F2BC85-58DF-4D69-9A6D-102E366DFF76}" type="slidenum">
              <a:rPr lang="en-US"/>
              <a:pPr/>
              <a:t>36</a:t>
            </a:fld>
            <a:endParaRPr lang="en-US"/>
          </a:p>
        </p:txBody>
      </p:sp>
      <p:sp>
        <p:nvSpPr>
          <p:cNvPr id="201730" name="Rectangle 2"/>
          <p:cNvSpPr>
            <a:spLocks noRot="1" noChangeArrowheads="1" noTextEdit="1"/>
          </p:cNvSpPr>
          <p:nvPr>
            <p:ph type="sldImg"/>
          </p:nvPr>
        </p:nvSpPr>
        <p:spPr>
          <a:ln/>
        </p:spPr>
      </p:sp>
      <p:sp>
        <p:nvSpPr>
          <p:cNvPr id="201731" name="Rectangle 3"/>
          <p:cNvSpPr>
            <a:spLocks noGrp="1" noChangeArrowheads="1"/>
          </p:cNvSpPr>
          <p:nvPr>
            <p:ph type="body" idx="1"/>
          </p:nvPr>
        </p:nvSpPr>
        <p:spPr/>
        <p:txBody>
          <a:bodyPr/>
          <a:lstStyle/>
          <a:p>
            <a:r>
              <a:rPr lang="en-US">
                <a:hlinkClick r:id="rId3"/>
              </a:rPr>
              <a:t>http://white.stanford.edu/~bob/darpa/fusi_task.mpg</a:t>
            </a:r>
            <a:r>
              <a:rPr lang="en-US"/>
              <a:t>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224E26-B47D-4323-A89E-C6AC38810636}" type="slidenum">
              <a:rPr lang="en-US"/>
              <a:pPr/>
              <a:t>37</a:t>
            </a:fld>
            <a:endParaRPr lang="en-US"/>
          </a:p>
        </p:txBody>
      </p:sp>
      <p:sp>
        <p:nvSpPr>
          <p:cNvPr id="113666" name="Rectangle 2"/>
          <p:cNvSpPr>
            <a:spLocks noRo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F1E2B4-0E26-4C58-960B-C22BAE8FA9B6}" type="slidenum">
              <a:rPr lang="en-US"/>
              <a:pPr/>
              <a:t>38</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5838" y="694171"/>
            <a:ext cx="4403912" cy="3405909"/>
          </a:xfrm>
        </p:spPr>
      </p:sp>
      <p:sp>
        <p:nvSpPr>
          <p:cNvPr id="3" name="Notes Placeholder 2"/>
          <p:cNvSpPr>
            <a:spLocks noGrp="1"/>
          </p:cNvSpPr>
          <p:nvPr>
            <p:ph type="body" idx="1"/>
          </p:nvPr>
        </p:nvSpPr>
        <p:spPr/>
        <p:txBody>
          <a:bodyPr/>
          <a:lstStyle/>
          <a:p>
            <a:pPr defTabSz="410291" eaLnBrk="0" hangingPunct="0">
              <a:buClr>
                <a:srgbClr val="000000"/>
              </a:buClr>
              <a:buSzPct val="100000"/>
              <a:defRPr/>
            </a:pPr>
            <a:r>
              <a:rPr lang="en-US" b="1" dirty="0" smtClean="0">
                <a:ea typeface="DejaVu Sans" charset="0"/>
                <a:cs typeface="DejaVu Sans" charset="0"/>
              </a:rPr>
              <a:t>Supplemental Figure 2.</a:t>
            </a:r>
          </a:p>
          <a:p>
            <a:endParaRPr lang="en-AU" dirty="0"/>
          </a:p>
        </p:txBody>
      </p:sp>
      <p:sp>
        <p:nvSpPr>
          <p:cNvPr id="4" name="Slide Number Placeholder 3"/>
          <p:cNvSpPr>
            <a:spLocks noGrp="1"/>
          </p:cNvSpPr>
          <p:nvPr>
            <p:ph type="sldNum" idx="10"/>
          </p:nvPr>
        </p:nvSpPr>
        <p:spPr/>
        <p:txBody>
          <a:bodyPr/>
          <a:lstStyle/>
          <a:p>
            <a:pPr>
              <a:defRPr/>
            </a:pPr>
            <a:fld id="{C81F4F3A-FB64-4F85-AE80-A20AC0E07B65}" type="slidenum">
              <a:rPr lang="en-US" smtClean="0"/>
              <a:pPr>
                <a:defRPr/>
              </a:pPr>
              <a:t>39</a:t>
            </a:fld>
            <a:endParaRPr lang="en-US"/>
          </a:p>
        </p:txBody>
      </p:sp>
    </p:spTree>
    <p:extLst>
      <p:ext uri="{BB962C8B-B14F-4D97-AF65-F5344CB8AC3E}">
        <p14:creationId xmlns:p14="http://schemas.microsoft.com/office/powerpoint/2010/main" val="13274109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CBB0C3-7E41-4530-84CB-8D28348F2975}" type="slidenum">
              <a:rPr lang="en-US"/>
              <a:pPr/>
              <a:t>40</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711DB8-6784-4E50-943D-294F88996B84}" type="slidenum">
              <a:rPr lang="en-US"/>
              <a:pPr/>
              <a:t>5</a:t>
            </a:fld>
            <a:endParaRPr lang="en-US"/>
          </a:p>
        </p:txBody>
      </p:sp>
      <p:sp>
        <p:nvSpPr>
          <p:cNvPr id="174082" name="Rectangle 2"/>
          <p:cNvSpPr>
            <a:spLocks noGrp="1" noRot="1" noChangeAspect="1" noChangeArrowheads="1" noTextEdit="1"/>
          </p:cNvSpPr>
          <p:nvPr>
            <p:ph type="sldImg"/>
          </p:nvPr>
        </p:nvSpPr>
        <p:spPr>
          <a:xfrm>
            <a:off x="1144588" y="685800"/>
            <a:ext cx="4572000" cy="3429000"/>
          </a:xfrm>
          <a:ln/>
        </p:spPr>
      </p:sp>
      <p:sp>
        <p:nvSpPr>
          <p:cNvPr id="174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CBB0C3-7E41-4530-84CB-8D28348F2975}" type="slidenum">
              <a:rPr lang="en-US"/>
              <a:pPr/>
              <a:t>41</a:t>
            </a:fld>
            <a:endParaRPr lang="en-US" dirty="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fld id="{D250E1E5-5ECC-479C-8D53-099E4FF6AB9A}" type="slidenum">
              <a:rPr lang="en-US"/>
              <a:pPr/>
              <a:t>42</a:t>
            </a:fld>
            <a:endParaRPr lang="en-US"/>
          </a:p>
        </p:txBody>
      </p:sp>
      <p:sp>
        <p:nvSpPr>
          <p:cNvPr id="217090" name="Rectangle 6"/>
          <p:cNvSpPr txBox="1">
            <a:spLocks noGrp="1" noChangeArrowheads="1"/>
          </p:cNvSpPr>
          <p:nvPr/>
        </p:nvSpPr>
        <p:spPr bwMode="auto">
          <a:xfrm>
            <a:off x="3881438" y="8685213"/>
            <a:ext cx="297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nchor="b"/>
          <a:lstStyle>
            <a:lvl1pPr defTabSz="409575">
              <a:tabLst>
                <a:tab pos="650875" algn="l"/>
                <a:tab pos="1298575" algn="l"/>
                <a:tab pos="1949450" algn="l"/>
                <a:tab pos="2597150" algn="l"/>
              </a:tabLst>
              <a:defRPr>
                <a:solidFill>
                  <a:schemeClr val="tx1"/>
                </a:solidFill>
                <a:latin typeface="Arial" charset="0"/>
                <a:cs typeface="Arial" charset="0"/>
              </a:defRPr>
            </a:lvl1pPr>
            <a:lvl2pPr marL="666750" indent="-257175" defTabSz="409575">
              <a:tabLst>
                <a:tab pos="650875" algn="l"/>
                <a:tab pos="1298575" algn="l"/>
                <a:tab pos="1949450" algn="l"/>
                <a:tab pos="2597150" algn="l"/>
              </a:tabLst>
              <a:defRPr>
                <a:solidFill>
                  <a:schemeClr val="tx1"/>
                </a:solidFill>
                <a:latin typeface="Arial" charset="0"/>
                <a:cs typeface="Arial" charset="0"/>
              </a:defRPr>
            </a:lvl2pPr>
            <a:lvl3pPr marL="1025525" indent="-206375" defTabSz="409575">
              <a:tabLst>
                <a:tab pos="650875" algn="l"/>
                <a:tab pos="1298575" algn="l"/>
                <a:tab pos="1949450" algn="l"/>
                <a:tab pos="2597150" algn="l"/>
              </a:tabLst>
              <a:defRPr>
                <a:solidFill>
                  <a:schemeClr val="tx1"/>
                </a:solidFill>
                <a:latin typeface="Arial" charset="0"/>
                <a:cs typeface="Arial" charset="0"/>
              </a:defRPr>
            </a:lvl3pPr>
            <a:lvl4pPr marL="1435100" indent="-203200" defTabSz="409575">
              <a:tabLst>
                <a:tab pos="650875" algn="l"/>
                <a:tab pos="1298575" algn="l"/>
                <a:tab pos="1949450" algn="l"/>
                <a:tab pos="2597150" algn="l"/>
              </a:tabLst>
              <a:defRPr>
                <a:solidFill>
                  <a:schemeClr val="tx1"/>
                </a:solidFill>
                <a:latin typeface="Arial" charset="0"/>
                <a:cs typeface="Arial" charset="0"/>
              </a:defRPr>
            </a:lvl4pPr>
            <a:lvl5pPr marL="1846263" indent="-204788" defTabSz="409575">
              <a:tabLst>
                <a:tab pos="650875" algn="l"/>
                <a:tab pos="1298575" algn="l"/>
                <a:tab pos="1949450" algn="l"/>
                <a:tab pos="2597150" algn="l"/>
              </a:tabLst>
              <a:defRPr>
                <a:solidFill>
                  <a:schemeClr val="tx1"/>
                </a:solidFill>
                <a:latin typeface="Arial" charset="0"/>
                <a:cs typeface="Arial" charset="0"/>
              </a:defRPr>
            </a:lvl5pPr>
            <a:lvl6pPr marL="23034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6pPr>
            <a:lvl7pPr marL="27606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7pPr>
            <a:lvl8pPr marL="32178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8pPr>
            <a:lvl9pPr marL="36750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9pPr>
          </a:lstStyle>
          <a:p>
            <a:pPr algn="r" hangingPunct="0">
              <a:lnSpc>
                <a:spcPct val="93000"/>
              </a:lnSpc>
              <a:buClr>
                <a:srgbClr val="000000"/>
              </a:buClr>
              <a:buSzPct val="100000"/>
              <a:buFont typeface="Times New Roman" pitchFamily="18" charset="0"/>
              <a:buNone/>
            </a:pPr>
            <a:fld id="{D8C3EB1C-5225-44D3-896C-83B882F1F7E8}" type="slidenum">
              <a:rPr lang="en-US" sz="1200">
                <a:solidFill>
                  <a:srgbClr val="000000"/>
                </a:solidFill>
                <a:latin typeface="Times New Roman" pitchFamily="18" charset="0"/>
              </a:rPr>
              <a:pPr algn="r" hangingPunct="0">
                <a:lnSpc>
                  <a:spcPct val="93000"/>
                </a:lnSpc>
                <a:buClr>
                  <a:srgbClr val="000000"/>
                </a:buClr>
                <a:buSzPct val="100000"/>
                <a:buFont typeface="Times New Roman" pitchFamily="18" charset="0"/>
                <a:buNone/>
              </a:pPr>
              <a:t>42</a:t>
            </a:fld>
            <a:endParaRPr lang="en-US" sz="1200">
              <a:solidFill>
                <a:srgbClr val="000000"/>
              </a:solidFill>
              <a:latin typeface="Times New Roman" pitchFamily="18" charset="0"/>
            </a:endParaRPr>
          </a:p>
        </p:txBody>
      </p:sp>
      <p:sp>
        <p:nvSpPr>
          <p:cNvPr id="217091" name="Text Box 1"/>
          <p:cNvSpPr txBox="1">
            <a:spLocks noChangeArrowheads="1"/>
          </p:cNvSpPr>
          <p:nvPr/>
        </p:nvSpPr>
        <p:spPr bwMode="auto">
          <a:xfrm>
            <a:off x="1143000" y="684213"/>
            <a:ext cx="4572000" cy="3429000"/>
          </a:xfrm>
          <a:prstGeom prst="rect">
            <a:avLst/>
          </a:prstGeom>
          <a:solidFill>
            <a:srgbClr val="FFFFFF"/>
          </a:solidFill>
          <a:ln w="9525">
            <a:solidFill>
              <a:srgbClr val="000000"/>
            </a:solidFill>
            <a:miter lim="800000"/>
            <a:headEnd/>
            <a:tailEnd/>
          </a:ln>
        </p:spPr>
        <p:txBody>
          <a:bodyPr wrap="none" lIns="82056" tIns="41028" rIns="82056" bIns="41028" anchor="ctr"/>
          <a:lstStyle>
            <a:lvl1pPr defTabSz="819150">
              <a:defRPr>
                <a:solidFill>
                  <a:schemeClr val="tx1"/>
                </a:solidFill>
                <a:latin typeface="Arial" charset="0"/>
                <a:cs typeface="Arial" charset="0"/>
              </a:defRPr>
            </a:lvl1pPr>
            <a:lvl2pPr marL="409575" defTabSz="819150">
              <a:defRPr>
                <a:solidFill>
                  <a:schemeClr val="tx1"/>
                </a:solidFill>
                <a:latin typeface="Arial" charset="0"/>
                <a:cs typeface="Arial" charset="0"/>
              </a:defRPr>
            </a:lvl2pPr>
            <a:lvl3pPr marL="819150" defTabSz="819150">
              <a:defRPr>
                <a:solidFill>
                  <a:schemeClr val="tx1"/>
                </a:solidFill>
                <a:latin typeface="Arial" charset="0"/>
                <a:cs typeface="Arial" charset="0"/>
              </a:defRPr>
            </a:lvl3pPr>
            <a:lvl4pPr marL="1231900" defTabSz="819150">
              <a:defRPr>
                <a:solidFill>
                  <a:schemeClr val="tx1"/>
                </a:solidFill>
                <a:latin typeface="Arial" charset="0"/>
                <a:cs typeface="Arial" charset="0"/>
              </a:defRPr>
            </a:lvl4pPr>
            <a:lvl5pPr marL="1641475" defTabSz="819150">
              <a:defRPr>
                <a:solidFill>
                  <a:schemeClr val="tx1"/>
                </a:solidFill>
                <a:latin typeface="Arial" charset="0"/>
                <a:cs typeface="Arial" charset="0"/>
              </a:defRPr>
            </a:lvl5pPr>
            <a:lvl6pPr marL="2098675" defTabSz="819150" fontAlgn="base">
              <a:spcBef>
                <a:spcPct val="0"/>
              </a:spcBef>
              <a:spcAft>
                <a:spcPct val="0"/>
              </a:spcAft>
              <a:defRPr>
                <a:solidFill>
                  <a:schemeClr val="tx1"/>
                </a:solidFill>
                <a:latin typeface="Arial" charset="0"/>
                <a:cs typeface="Arial" charset="0"/>
              </a:defRPr>
            </a:lvl6pPr>
            <a:lvl7pPr marL="2555875" defTabSz="819150" fontAlgn="base">
              <a:spcBef>
                <a:spcPct val="0"/>
              </a:spcBef>
              <a:spcAft>
                <a:spcPct val="0"/>
              </a:spcAft>
              <a:defRPr>
                <a:solidFill>
                  <a:schemeClr val="tx1"/>
                </a:solidFill>
                <a:latin typeface="Arial" charset="0"/>
                <a:cs typeface="Arial" charset="0"/>
              </a:defRPr>
            </a:lvl7pPr>
            <a:lvl8pPr marL="3013075" defTabSz="819150" fontAlgn="base">
              <a:spcBef>
                <a:spcPct val="0"/>
              </a:spcBef>
              <a:spcAft>
                <a:spcPct val="0"/>
              </a:spcAft>
              <a:defRPr>
                <a:solidFill>
                  <a:schemeClr val="tx1"/>
                </a:solidFill>
                <a:latin typeface="Arial" charset="0"/>
                <a:cs typeface="Arial" charset="0"/>
              </a:defRPr>
            </a:lvl8pPr>
            <a:lvl9pPr marL="3470275" defTabSz="819150" fontAlgn="base">
              <a:spcBef>
                <a:spcPct val="0"/>
              </a:spcBef>
              <a:spcAft>
                <a:spcPct val="0"/>
              </a:spcAft>
              <a:defRPr>
                <a:solidFill>
                  <a:schemeClr val="tx1"/>
                </a:solidFill>
                <a:latin typeface="Arial" charset="0"/>
                <a:cs typeface="Arial" charset="0"/>
              </a:defRPr>
            </a:lvl9pPr>
          </a:lstStyle>
          <a:p>
            <a:pPr hangingPunct="0">
              <a:lnSpc>
                <a:spcPct val="93000"/>
              </a:lnSpc>
              <a:buClr>
                <a:srgbClr val="000000"/>
              </a:buClr>
              <a:buSzPct val="100000"/>
              <a:buFont typeface="Times New Roman" pitchFamily="18" charset="0"/>
              <a:buNone/>
            </a:pPr>
            <a:endParaRPr lang="en-US" sz="1600"/>
          </a:p>
        </p:txBody>
      </p:sp>
      <p:sp>
        <p:nvSpPr>
          <p:cNvPr id="217092" name="Text Box 2"/>
          <p:cNvSpPr txBox="1">
            <a:spLocks noGrp="1" noChangeArrowheads="1"/>
          </p:cNvSpPr>
          <p:nvPr>
            <p:ph type="body"/>
          </p:nvPr>
        </p:nvSpPr>
        <p:spPr>
          <a:xfrm>
            <a:off x="685800" y="4341813"/>
            <a:ext cx="5487988" cy="4116387"/>
          </a:xfrm>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lvl1pPr defTabSz="457200">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1pPr>
            <a:lvl2pPr marL="742950" indent="-285750" defTabSz="457200">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2pPr>
            <a:lvl3pPr marL="1143000" indent="-228600" defTabSz="457200">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3pPr>
            <a:lvl4pPr marL="1600200" indent="-228600" defTabSz="457200">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4pPr>
            <a:lvl5pPr marL="2057400" indent="-228600" defTabSz="457200">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5pPr>
            <a:lvl6pPr marL="2514600" indent="-228600" defTabSz="457200" fontAlgn="base">
              <a:spcBef>
                <a:spcPct val="30000"/>
              </a:spcBef>
              <a:spcAft>
                <a:spcPct val="0"/>
              </a:spcAft>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6pPr>
            <a:lvl7pPr marL="2971800" indent="-228600" defTabSz="457200" fontAlgn="base">
              <a:spcBef>
                <a:spcPct val="30000"/>
              </a:spcBef>
              <a:spcAft>
                <a:spcPct val="0"/>
              </a:spcAft>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7pPr>
            <a:lvl8pPr marL="3429000" indent="-228600" defTabSz="457200" fontAlgn="base">
              <a:spcBef>
                <a:spcPct val="30000"/>
              </a:spcBef>
              <a:spcAft>
                <a:spcPct val="0"/>
              </a:spcAft>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8pPr>
            <a:lvl9pPr marL="3886200" indent="-228600" defTabSz="457200" fontAlgn="base">
              <a:spcBef>
                <a:spcPct val="30000"/>
              </a:spcBef>
              <a:spcAft>
                <a:spcPct val="0"/>
              </a:spcAft>
              <a:tabLst>
                <a:tab pos="723900" algn="l"/>
                <a:tab pos="1447800" algn="l"/>
                <a:tab pos="2171700" algn="l"/>
                <a:tab pos="2895600" algn="l"/>
                <a:tab pos="3619500" algn="l"/>
                <a:tab pos="4343400" algn="l"/>
                <a:tab pos="5067300" algn="l"/>
                <a:tab pos="5791200" algn="l"/>
              </a:tabLst>
              <a:defRPr sz="1200">
                <a:solidFill>
                  <a:schemeClr val="tx1"/>
                </a:solidFill>
                <a:latin typeface="Arial" charset="0"/>
                <a:cs typeface="Arial" charset="0"/>
              </a:defRPr>
            </a:lvl9pPr>
          </a:lstStyle>
          <a:p>
            <a:pPr>
              <a:spcBef>
                <a:spcPts val="450"/>
              </a:spcBef>
            </a:pPr>
            <a:r>
              <a:rPr lang="en-US" sz="1300" b="1"/>
              <a:t>Figure 1. </a:t>
            </a:r>
            <a:r>
              <a:rPr lang="en-US" sz="1300"/>
              <a:t>Position of key visual white matter pathways.  (A) Schematic showing key nerves and tracts of the visual pathways. (B) Estimated positions of the fiber bundles analyzed in this study.  These data are from one of the thirty subjects analyzed .</a:t>
            </a:r>
          </a:p>
        </p:txBody>
      </p:sp>
      <p:sp>
        <p:nvSpPr>
          <p:cNvPr id="217093" name="Text Box 3"/>
          <p:cNvSpPr txBox="1">
            <a:spLocks noChangeArrowheads="1"/>
          </p:cNvSpPr>
          <p:nvPr/>
        </p:nvSpPr>
        <p:spPr bwMode="auto">
          <a:xfrm>
            <a:off x="3884613"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80764" tIns="41997" rIns="80764" bIns="41997" anchor="b"/>
          <a:lstStyle>
            <a:lvl1pPr defTabSz="409575">
              <a:tabLst>
                <a:tab pos="650875" algn="l"/>
                <a:tab pos="1298575" algn="l"/>
                <a:tab pos="1949450" algn="l"/>
                <a:tab pos="2597150" algn="l"/>
              </a:tabLst>
              <a:defRPr>
                <a:solidFill>
                  <a:schemeClr val="tx1"/>
                </a:solidFill>
                <a:latin typeface="Arial" charset="0"/>
                <a:cs typeface="Arial" charset="0"/>
              </a:defRPr>
            </a:lvl1pPr>
            <a:lvl2pPr marL="666750" indent="-257175" defTabSz="409575">
              <a:tabLst>
                <a:tab pos="650875" algn="l"/>
                <a:tab pos="1298575" algn="l"/>
                <a:tab pos="1949450" algn="l"/>
                <a:tab pos="2597150" algn="l"/>
              </a:tabLst>
              <a:defRPr>
                <a:solidFill>
                  <a:schemeClr val="tx1"/>
                </a:solidFill>
                <a:latin typeface="Arial" charset="0"/>
                <a:cs typeface="Arial" charset="0"/>
              </a:defRPr>
            </a:lvl2pPr>
            <a:lvl3pPr marL="1025525" indent="-206375" defTabSz="409575">
              <a:tabLst>
                <a:tab pos="650875" algn="l"/>
                <a:tab pos="1298575" algn="l"/>
                <a:tab pos="1949450" algn="l"/>
                <a:tab pos="2597150" algn="l"/>
              </a:tabLst>
              <a:defRPr>
                <a:solidFill>
                  <a:schemeClr val="tx1"/>
                </a:solidFill>
                <a:latin typeface="Arial" charset="0"/>
                <a:cs typeface="Arial" charset="0"/>
              </a:defRPr>
            </a:lvl3pPr>
            <a:lvl4pPr marL="1435100" indent="-203200" defTabSz="409575">
              <a:tabLst>
                <a:tab pos="650875" algn="l"/>
                <a:tab pos="1298575" algn="l"/>
                <a:tab pos="1949450" algn="l"/>
                <a:tab pos="2597150" algn="l"/>
              </a:tabLst>
              <a:defRPr>
                <a:solidFill>
                  <a:schemeClr val="tx1"/>
                </a:solidFill>
                <a:latin typeface="Arial" charset="0"/>
                <a:cs typeface="Arial" charset="0"/>
              </a:defRPr>
            </a:lvl4pPr>
            <a:lvl5pPr marL="1846263" indent="-204788" defTabSz="409575">
              <a:tabLst>
                <a:tab pos="650875" algn="l"/>
                <a:tab pos="1298575" algn="l"/>
                <a:tab pos="1949450" algn="l"/>
                <a:tab pos="2597150" algn="l"/>
              </a:tabLst>
              <a:defRPr>
                <a:solidFill>
                  <a:schemeClr val="tx1"/>
                </a:solidFill>
                <a:latin typeface="Arial" charset="0"/>
                <a:cs typeface="Arial" charset="0"/>
              </a:defRPr>
            </a:lvl5pPr>
            <a:lvl6pPr marL="23034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6pPr>
            <a:lvl7pPr marL="27606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7pPr>
            <a:lvl8pPr marL="32178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8pPr>
            <a:lvl9pPr marL="3675063" indent="-204788" defTabSz="409575" fontAlgn="base">
              <a:spcBef>
                <a:spcPct val="0"/>
              </a:spcBef>
              <a:spcAft>
                <a:spcPct val="0"/>
              </a:spcAft>
              <a:tabLst>
                <a:tab pos="650875" algn="l"/>
                <a:tab pos="1298575" algn="l"/>
                <a:tab pos="1949450" algn="l"/>
                <a:tab pos="2597150" algn="l"/>
              </a:tabLst>
              <a:defRPr>
                <a:solidFill>
                  <a:schemeClr val="tx1"/>
                </a:solidFill>
                <a:latin typeface="Arial" charset="0"/>
                <a:cs typeface="Arial" charset="0"/>
              </a:defRPr>
            </a:lvl9pPr>
          </a:lstStyle>
          <a:p>
            <a:pPr algn="r">
              <a:buClr>
                <a:srgbClr val="000000"/>
              </a:buClr>
              <a:buSzPct val="100000"/>
              <a:buFont typeface="Times New Roman" pitchFamily="18" charset="0"/>
              <a:buNone/>
            </a:pPr>
            <a:fld id="{B06807AC-7BBC-48B2-99D4-C7381B15F04D}" type="slidenum">
              <a:rPr lang="en-US" sz="1000">
                <a:solidFill>
                  <a:srgbClr val="000000"/>
                </a:solidFill>
              </a:rPr>
              <a:pPr algn="r">
                <a:buClr>
                  <a:srgbClr val="000000"/>
                </a:buClr>
                <a:buSzPct val="100000"/>
                <a:buFont typeface="Times New Roman" pitchFamily="18" charset="0"/>
                <a:buNone/>
              </a:pPr>
              <a:t>42</a:t>
            </a:fld>
            <a:endParaRPr lang="en-US" sz="1000">
              <a:solidFill>
                <a:srgbClr val="000000"/>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B96CA-5204-4BA9-913F-B0DFA7A03D38}" type="slidenum">
              <a:rPr lang="en-US"/>
              <a:pPr/>
              <a:t>43</a:t>
            </a:fld>
            <a:endParaRPr lang="en-US"/>
          </a:p>
        </p:txBody>
      </p:sp>
      <p:sp>
        <p:nvSpPr>
          <p:cNvPr id="87042" name="Rectangle 2"/>
          <p:cNvSpPr>
            <a:spLocks noGrp="1" noRot="1" noChangeAspect="1" noChangeArrowheads="1" noTextEdit="1"/>
          </p:cNvSpPr>
          <p:nvPr>
            <p:ph type="sldImg"/>
          </p:nvPr>
        </p:nvSpPr>
        <p:spPr>
          <a:xfrm>
            <a:off x="1143000" y="695325"/>
            <a:ext cx="4570413" cy="3427413"/>
          </a:xfrm>
          <a:ln/>
        </p:spPr>
      </p:sp>
      <p:sp>
        <p:nvSpPr>
          <p:cNvPr id="87043" name="Rectangle 3"/>
          <p:cNvSpPr>
            <a:spLocks noGrp="1" noChangeArrowheads="1"/>
          </p:cNvSpPr>
          <p:nvPr>
            <p:ph type="body" idx="1"/>
          </p:nvPr>
        </p:nvSpPr>
        <p:spPr>
          <a:xfrm>
            <a:off x="503238" y="4316413"/>
            <a:ext cx="5846762" cy="4059237"/>
          </a:xfrm>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E6DBDF8-AA3A-45AC-944F-B9A09189C5DC}" type="slidenum">
              <a:rPr lang="en-US"/>
              <a:pPr/>
              <a:t>44</a:t>
            </a:fld>
            <a:endParaRPr lang="en-US"/>
          </a:p>
        </p:txBody>
      </p:sp>
      <p:sp>
        <p:nvSpPr>
          <p:cNvPr id="1816578" name="Rectangle 2"/>
          <p:cNvSpPr txBox="1">
            <a:spLocks noGrp="1" noRot="1" noChangeAspect="1" noChangeArrowheads="1" noTextEdit="1"/>
          </p:cNvSpPr>
          <p:nvPr>
            <p:ph type="sldImg"/>
          </p:nvPr>
        </p:nvSpPr>
        <p:spPr>
          <a:xfrm>
            <a:off x="1143000" y="695325"/>
            <a:ext cx="4570413" cy="3429000"/>
          </a:xfrm>
          <a:ln/>
        </p:spPr>
      </p:sp>
      <p:sp>
        <p:nvSpPr>
          <p:cNvPr id="1816579" name="Rectangle 3"/>
          <p:cNvSpPr txBox="1">
            <a:spLocks noGrp="1" noChangeArrowheads="1"/>
          </p:cNvSpPr>
          <p:nvPr>
            <p:ph type="body" idx="1"/>
          </p:nvPr>
        </p:nvSpPr>
        <p:spPr>
          <a:xfrm>
            <a:off x="503040" y="4316489"/>
            <a:ext cx="5848945" cy="3970262"/>
          </a:xfrm>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B96CA-5204-4BA9-913F-B0DFA7A03D38}" type="slidenum">
              <a:rPr lang="en-US"/>
              <a:pPr/>
              <a:t>45</a:t>
            </a:fld>
            <a:endParaRPr lang="en-US"/>
          </a:p>
        </p:txBody>
      </p:sp>
      <p:sp>
        <p:nvSpPr>
          <p:cNvPr id="87042" name="Rectangle 2"/>
          <p:cNvSpPr>
            <a:spLocks noGrp="1" noRot="1" noChangeAspect="1" noChangeArrowheads="1" noTextEdit="1"/>
          </p:cNvSpPr>
          <p:nvPr>
            <p:ph type="sldImg"/>
          </p:nvPr>
        </p:nvSpPr>
        <p:spPr>
          <a:xfrm>
            <a:off x="1143000" y="695325"/>
            <a:ext cx="4570413" cy="3427413"/>
          </a:xfrm>
          <a:ln/>
        </p:spPr>
      </p:sp>
      <p:sp>
        <p:nvSpPr>
          <p:cNvPr id="87043" name="Rectangle 3"/>
          <p:cNvSpPr>
            <a:spLocks noGrp="1" noChangeArrowheads="1"/>
          </p:cNvSpPr>
          <p:nvPr>
            <p:ph type="body" idx="1"/>
          </p:nvPr>
        </p:nvSpPr>
        <p:spPr>
          <a:xfrm>
            <a:off x="503238" y="4316413"/>
            <a:ext cx="5846762" cy="4059237"/>
          </a:xfrm>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41B652-829C-4CD3-B827-99F9933E6563}" type="slidenum">
              <a:rPr lang="en-US"/>
              <a:pPr/>
              <a:t>46</a:t>
            </a:fld>
            <a:endParaRPr lang="en-US"/>
          </a:p>
        </p:txBody>
      </p:sp>
      <p:sp>
        <p:nvSpPr>
          <p:cNvPr id="28674" name="Rectangle 2"/>
          <p:cNvSpPr>
            <a:spLocks noRot="1" noChangeArrowheads="1" noTextEdit="1"/>
          </p:cNvSpPr>
          <p:nvPr>
            <p:ph type="sldImg"/>
          </p:nvPr>
        </p:nvSpPr>
        <p:spPr>
          <a:xfrm>
            <a:off x="1144588" y="685800"/>
            <a:ext cx="4572000" cy="3429000"/>
          </a:xfrm>
          <a:ln/>
        </p:spPr>
      </p:sp>
      <p:sp>
        <p:nvSpPr>
          <p:cNvPr id="28675" name="Rectangle 3"/>
          <p:cNvSpPr>
            <a:spLocks noGrp="1" noChangeArrowheads="1"/>
          </p:cNvSpPr>
          <p:nvPr>
            <p:ph type="body" idx="1"/>
          </p:nvPr>
        </p:nvSpPr>
        <p:spPr>
          <a:xfrm>
            <a:off x="914400" y="4343400"/>
            <a:ext cx="5029200" cy="4114800"/>
          </a:xfrm>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D337D6-E6E0-4873-B21A-575690E637AB}" type="slidenum">
              <a:rPr lang="en-US"/>
              <a:pPr/>
              <a:t>6</a:t>
            </a:fld>
            <a:endParaRPr lang="en-US"/>
          </a:p>
        </p:txBody>
      </p:sp>
      <p:sp>
        <p:nvSpPr>
          <p:cNvPr id="182274"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82275" name="Text Box 3"/>
          <p:cNvSpPr txBox="1">
            <a:spLocks noGrp="1" noChangeArrowheads="1"/>
          </p:cNvSpPr>
          <p:nvPr>
            <p:ph type="body" idx="1"/>
          </p:nvPr>
        </p:nvSpPr>
        <p:spPr>
          <a:xfrm>
            <a:off x="914400" y="4343400"/>
            <a:ext cx="5029200" cy="4114800"/>
          </a:xfrm>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t>Lets examine another microscopic picture of an ideal fascicle chunk of tissue to get an explanation for the correlation between fascicle orientation and direction of maximal diffusion.  Along the length of the axon bundle, the water molecules mostly travel through the cytoskeletal fluid of the axons and have a large diffusivity constant.  We name this the longitudinal diffusivity.  Which we often discuss in the units of microns squared / ms.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BFB858-5A7F-48B2-98C8-338B9B4AB050}" type="slidenum">
              <a:rPr lang="en-US"/>
              <a:pPr/>
              <a:t>7</a:t>
            </a:fld>
            <a:endParaRPr lang="en-US"/>
          </a:p>
        </p:txBody>
      </p:sp>
      <p:sp>
        <p:nvSpPr>
          <p:cNvPr id="184322" name="Rectangle 2"/>
          <p:cNvSpPr>
            <a:spLocks noGrp="1" noRot="1" noChangeAspect="1" noChangeArrowheads="1" noTextEdit="1"/>
          </p:cNvSpPr>
          <p:nvPr>
            <p:ph type="sldImg"/>
          </p:nvPr>
        </p:nvSpPr>
        <p:spPr>
          <a:xfrm>
            <a:off x="1144588" y="685800"/>
            <a:ext cx="4572000" cy="3429000"/>
          </a:xfrm>
          <a:solidFill>
            <a:srgbClr val="FFFFFF"/>
          </a:solidFill>
          <a:ln/>
        </p:spPr>
      </p:sp>
      <p:sp>
        <p:nvSpPr>
          <p:cNvPr id="184323" name="Text Box 3"/>
          <p:cNvSpPr txBox="1">
            <a:spLocks noGrp="1" noChangeArrowheads="1"/>
          </p:cNvSpPr>
          <p:nvPr>
            <p:ph type="body" idx="1"/>
          </p:nvPr>
        </p:nvSpPr>
        <p:spPr>
          <a:xfrm>
            <a:off x="914400" y="4343400"/>
            <a:ext cx="5029200" cy="4114800"/>
          </a:xfrm>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t>Perpendicular to the length of the fascicle however, the water molecules face many more obstacles due to myelin insulation around axons and the tight packing of the coherent axons within the fascicles.  This smaller diffusivity constant is termed radial diffusivity.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65ECE49-9D1B-4C5B-8148-E874AB6BD8BE}" type="slidenum">
              <a:rPr lang="en-US"/>
              <a:pPr/>
              <a:t>8</a:t>
            </a:fld>
            <a:endParaRPr lang="en-US"/>
          </a:p>
        </p:txBody>
      </p:sp>
      <p:sp>
        <p:nvSpPr>
          <p:cNvPr id="1494018" name="Rectangle 2"/>
          <p:cNvSpPr>
            <a:spLocks noGrp="1" noRot="1" noChangeAspect="1" noChangeArrowheads="1" noTextEdit="1"/>
          </p:cNvSpPr>
          <p:nvPr>
            <p:ph type="sldImg"/>
          </p:nvPr>
        </p:nvSpPr>
        <p:spPr>
          <a:xfrm>
            <a:off x="1180207" y="686405"/>
            <a:ext cx="4500563" cy="3429000"/>
          </a:xfrm>
          <a:solidFill>
            <a:srgbClr val="FFFFFF"/>
          </a:solidFill>
          <a:ln/>
        </p:spPr>
      </p:sp>
      <p:sp>
        <p:nvSpPr>
          <p:cNvPr id="1494019" name="Text Box 3"/>
          <p:cNvSpPr txBox="1">
            <a:spLocks noGrp="1" noChangeArrowheads="1"/>
          </p:cNvSpPr>
          <p:nvPr>
            <p:ph type="body" idx="1"/>
          </p:nvPr>
        </p:nvSpPr>
        <p:spPr>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r>
              <a:rPr lang="en-US"/>
              <a:t>Now lets perform a DTI scan of this ideal fascicle chunk of tissue.  If we would scan along the longitudinal axis, we measure this large diffusion constant here.  Then in a radial direction we would get this radial diffusivity here.  And further directions we would receive some combination of the two diffusion amounts.  And we may try to model such a diffusion surface as an ellipsoid here, otherwise known as a tensor.  Note that the surface has a special meaning as the mean distance a typical…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19BBD3-1ABD-4B0B-9F35-DD8113508803}" type="slidenum">
              <a:rPr lang="en-US"/>
              <a:pPr/>
              <a:t>9</a:t>
            </a:fld>
            <a:endParaRPr lang="en-US"/>
          </a:p>
        </p:txBody>
      </p:sp>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5759D9-B4D4-4617-950D-305712A78F96}" type="slidenum">
              <a:rPr lang="en-US"/>
              <a:pPr/>
              <a:t>10</a:t>
            </a:fld>
            <a:endParaRPr lang="en-US"/>
          </a:p>
        </p:txBody>
      </p:sp>
      <p:sp>
        <p:nvSpPr>
          <p:cNvPr id="1618946" name="Rectangle 2"/>
          <p:cNvSpPr>
            <a:spLocks noChangeArrowheads="1" noTextEdit="1"/>
          </p:cNvSpPr>
          <p:nvPr>
            <p:ph type="sldImg"/>
          </p:nvPr>
        </p:nvSpPr>
        <p:spPr>
          <a:ln/>
        </p:spPr>
      </p:sp>
      <p:sp>
        <p:nvSpPr>
          <p:cNvPr id="1618947" name="Rectangle 3"/>
          <p:cNvSpPr>
            <a:spLocks noGrp="1" noChangeArrowheads="1"/>
          </p:cNvSpPr>
          <p:nvPr>
            <p:ph type="body" idx="1"/>
          </p:nvPr>
        </p:nvSpPr>
        <p:spPr>
          <a:xfrm>
            <a:off x="686098" y="4343704"/>
            <a:ext cx="5485805" cy="4113892"/>
          </a:xfrm>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r>
              <a:rPr lang="en-US"/>
              <a:t>Figure </a:t>
            </a:r>
            <a:fld id="{6C7C10F0-0518-4B8A-9B13-9AE70F0B1F01}" type="slidenum">
              <a:rPr lang="en-US"/>
              <a:pPr/>
              <a:t>‹#›</a:t>
            </a:fld>
            <a:endParaRPr lang="en-US"/>
          </a:p>
        </p:txBody>
      </p:sp>
    </p:spTree>
    <p:extLst>
      <p:ext uri="{BB962C8B-B14F-4D97-AF65-F5344CB8AC3E}">
        <p14:creationId xmlns:p14="http://schemas.microsoft.com/office/powerpoint/2010/main" val="25195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r>
              <a:rPr lang="en-US"/>
              <a:t>Figure </a:t>
            </a:r>
            <a:fld id="{308C673F-7B03-475D-BC03-525D97CF0537}" type="slidenum">
              <a:rPr lang="en-US"/>
              <a:pPr/>
              <a:t>‹#›</a:t>
            </a:fld>
            <a:endParaRPr lang="en-US"/>
          </a:p>
        </p:txBody>
      </p:sp>
    </p:spTree>
    <p:extLst>
      <p:ext uri="{BB962C8B-B14F-4D97-AF65-F5344CB8AC3E}">
        <p14:creationId xmlns:p14="http://schemas.microsoft.com/office/powerpoint/2010/main" val="350604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r>
              <a:rPr lang="en-US"/>
              <a:t>Figure </a:t>
            </a:r>
            <a:fld id="{20C130F5-DC94-42F0-BEA0-F5A0538A2DEB}" type="slidenum">
              <a:rPr lang="en-US"/>
              <a:pPr/>
              <a:t>‹#›</a:t>
            </a:fld>
            <a:endParaRPr lang="en-US"/>
          </a:p>
        </p:txBody>
      </p:sp>
    </p:spTree>
    <p:extLst>
      <p:ext uri="{BB962C8B-B14F-4D97-AF65-F5344CB8AC3E}">
        <p14:creationId xmlns:p14="http://schemas.microsoft.com/office/powerpoint/2010/main" val="2521667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r>
              <a:rPr lang="en-US"/>
              <a:t>Figure </a:t>
            </a:r>
            <a:fld id="{5DA54AF0-1F82-4607-A558-1AA4BB181AF6}" type="slidenum">
              <a:rPr lang="en-US"/>
              <a:pPr/>
              <a:t>‹#›</a:t>
            </a:fld>
            <a:endParaRPr lang="en-US"/>
          </a:p>
        </p:txBody>
      </p:sp>
    </p:spTree>
    <p:extLst>
      <p:ext uri="{BB962C8B-B14F-4D97-AF65-F5344CB8AC3E}">
        <p14:creationId xmlns:p14="http://schemas.microsoft.com/office/powerpoint/2010/main" val="187568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r>
              <a:rPr lang="en-US"/>
              <a:t>Figure </a:t>
            </a:r>
            <a:fld id="{BC97460D-F227-4978-8D15-84CFCB2F019C}" type="slidenum">
              <a:rPr lang="en-US"/>
              <a:pPr/>
              <a:t>‹#›</a:t>
            </a:fld>
            <a:endParaRPr lang="en-US"/>
          </a:p>
        </p:txBody>
      </p:sp>
    </p:spTree>
    <p:extLst>
      <p:ext uri="{BB962C8B-B14F-4D97-AF65-F5344CB8AC3E}">
        <p14:creationId xmlns:p14="http://schemas.microsoft.com/office/powerpoint/2010/main" val="379165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r>
              <a:rPr lang="en-US"/>
              <a:t>Figure </a:t>
            </a:r>
            <a:fld id="{CDF88339-3FA4-40C8-B76F-AD6DCE42666E}" type="slidenum">
              <a:rPr lang="en-US"/>
              <a:pPr/>
              <a:t>‹#›</a:t>
            </a:fld>
            <a:endParaRPr lang="en-US"/>
          </a:p>
        </p:txBody>
      </p:sp>
    </p:spTree>
    <p:extLst>
      <p:ext uri="{BB962C8B-B14F-4D97-AF65-F5344CB8AC3E}">
        <p14:creationId xmlns:p14="http://schemas.microsoft.com/office/powerpoint/2010/main" val="2587125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r>
              <a:rPr lang="en-US"/>
              <a:t>Figure </a:t>
            </a:r>
            <a:fld id="{94DED45A-8591-4500-A921-AB9AB91C86D0}" type="slidenum">
              <a:rPr lang="en-US"/>
              <a:pPr/>
              <a:t>‹#›</a:t>
            </a:fld>
            <a:endParaRPr lang="en-US"/>
          </a:p>
        </p:txBody>
      </p:sp>
    </p:spTree>
    <p:extLst>
      <p:ext uri="{BB962C8B-B14F-4D97-AF65-F5344CB8AC3E}">
        <p14:creationId xmlns:p14="http://schemas.microsoft.com/office/powerpoint/2010/main" val="2490362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r>
              <a:rPr lang="en-US"/>
              <a:t>Figure </a:t>
            </a:r>
            <a:fld id="{6F2FD70D-C7AC-433F-B75E-7DDDFD1B8335}" type="slidenum">
              <a:rPr lang="en-US"/>
              <a:pPr/>
              <a:t>‹#›</a:t>
            </a:fld>
            <a:endParaRPr lang="en-US"/>
          </a:p>
        </p:txBody>
      </p:sp>
    </p:spTree>
    <p:extLst>
      <p:ext uri="{BB962C8B-B14F-4D97-AF65-F5344CB8AC3E}">
        <p14:creationId xmlns:p14="http://schemas.microsoft.com/office/powerpoint/2010/main" val="126043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r>
              <a:rPr lang="en-US"/>
              <a:t>Figure </a:t>
            </a:r>
            <a:fld id="{5484968E-9ABB-46B0-A7A9-7FD9D84F8163}" type="slidenum">
              <a:rPr lang="en-US"/>
              <a:pPr/>
              <a:t>‹#›</a:t>
            </a:fld>
            <a:endParaRPr lang="en-US"/>
          </a:p>
        </p:txBody>
      </p:sp>
    </p:spTree>
    <p:extLst>
      <p:ext uri="{BB962C8B-B14F-4D97-AF65-F5344CB8AC3E}">
        <p14:creationId xmlns:p14="http://schemas.microsoft.com/office/powerpoint/2010/main" val="138467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r>
              <a:rPr lang="en-US"/>
              <a:t>Figure </a:t>
            </a:r>
            <a:fld id="{93DADD89-062C-405F-BB8E-ED76926E9863}" type="slidenum">
              <a:rPr lang="en-US"/>
              <a:pPr/>
              <a:t>‹#›</a:t>
            </a:fld>
            <a:endParaRPr lang="en-US"/>
          </a:p>
        </p:txBody>
      </p:sp>
    </p:spTree>
    <p:extLst>
      <p:ext uri="{BB962C8B-B14F-4D97-AF65-F5344CB8AC3E}">
        <p14:creationId xmlns:p14="http://schemas.microsoft.com/office/powerpoint/2010/main" val="299559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r>
              <a:rPr lang="en-US"/>
              <a:t>Figure </a:t>
            </a:r>
            <a:fld id="{8BFC8F9F-B4C0-461C-A6C0-DAEAE073DF5B}" type="slidenum">
              <a:rPr lang="en-US"/>
              <a:pPr/>
              <a:t>‹#›</a:t>
            </a:fld>
            <a:endParaRPr lang="en-US"/>
          </a:p>
        </p:txBody>
      </p:sp>
    </p:spTree>
    <p:extLst>
      <p:ext uri="{BB962C8B-B14F-4D97-AF65-F5344CB8AC3E}">
        <p14:creationId xmlns:p14="http://schemas.microsoft.com/office/powerpoint/2010/main" val="2685102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r>
              <a:rPr lang="en-US"/>
              <a:t>Figure </a:t>
            </a:r>
            <a:fld id="{E3FE819A-2CA6-4334-9AA2-5D3717931CA6}" type="slidenum">
              <a:rPr lang="en-US"/>
              <a:pPr/>
              <a:t>‹#›</a:t>
            </a:fld>
            <a:endParaRPr lang="en-US"/>
          </a:p>
        </p:txBody>
      </p:sp>
    </p:spTree>
    <p:extLst>
      <p:ext uri="{BB962C8B-B14F-4D97-AF65-F5344CB8AC3E}">
        <p14:creationId xmlns:p14="http://schemas.microsoft.com/office/powerpoint/2010/main" val="3800609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charset="0"/>
                <a:cs typeface="+mn-cs"/>
              </a:defRPr>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charset="0"/>
                <a:cs typeface="+mn-cs"/>
              </a:defRPr>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cs typeface="+mn-cs"/>
              </a:defRPr>
            </a:lvl1pPr>
          </a:lstStyle>
          <a:p>
            <a:r>
              <a:rPr lang="en-US"/>
              <a:t>Figure </a:t>
            </a:r>
            <a:fld id="{3ABEFEE9-FA3B-43EE-B763-9C5A24EADD6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fontAlgn="base">
        <a:spcBef>
          <a:spcPct val="0"/>
        </a:spcBef>
        <a:spcAft>
          <a:spcPct val="0"/>
        </a:spcAft>
        <a:defRPr sz="3200">
          <a:solidFill>
            <a:schemeClr val="tx2"/>
          </a:solidFill>
          <a:latin typeface="+mj-lt"/>
          <a:ea typeface="+mj-ea"/>
          <a:cs typeface="+mj-cs"/>
        </a:defRPr>
      </a:lvl1pPr>
      <a:lvl2pPr algn="ctr" rtl="0" fontAlgn="base">
        <a:spcBef>
          <a:spcPct val="0"/>
        </a:spcBef>
        <a:spcAft>
          <a:spcPct val="0"/>
        </a:spcAft>
        <a:defRPr sz="3200">
          <a:solidFill>
            <a:schemeClr val="tx2"/>
          </a:solidFill>
          <a:latin typeface="Georgia" pitchFamily="18" charset="0"/>
          <a:cs typeface="Arial" charset="0"/>
        </a:defRPr>
      </a:lvl2pPr>
      <a:lvl3pPr algn="ctr" rtl="0" fontAlgn="base">
        <a:spcBef>
          <a:spcPct val="0"/>
        </a:spcBef>
        <a:spcAft>
          <a:spcPct val="0"/>
        </a:spcAft>
        <a:defRPr sz="3200">
          <a:solidFill>
            <a:schemeClr val="tx2"/>
          </a:solidFill>
          <a:latin typeface="Georgia" pitchFamily="18" charset="0"/>
          <a:cs typeface="Arial" charset="0"/>
        </a:defRPr>
      </a:lvl3pPr>
      <a:lvl4pPr algn="ctr" rtl="0" fontAlgn="base">
        <a:spcBef>
          <a:spcPct val="0"/>
        </a:spcBef>
        <a:spcAft>
          <a:spcPct val="0"/>
        </a:spcAft>
        <a:defRPr sz="3200">
          <a:solidFill>
            <a:schemeClr val="tx2"/>
          </a:solidFill>
          <a:latin typeface="Georgia" pitchFamily="18" charset="0"/>
          <a:cs typeface="Arial" charset="0"/>
        </a:defRPr>
      </a:lvl4pPr>
      <a:lvl5pPr algn="ctr" rtl="0" fontAlgn="base">
        <a:spcBef>
          <a:spcPct val="0"/>
        </a:spcBef>
        <a:spcAft>
          <a:spcPct val="0"/>
        </a:spcAft>
        <a:defRPr sz="3200">
          <a:solidFill>
            <a:schemeClr val="tx2"/>
          </a:solidFill>
          <a:latin typeface="Georgia" pitchFamily="18" charset="0"/>
          <a:cs typeface="Arial" charset="0"/>
        </a:defRPr>
      </a:lvl5pPr>
      <a:lvl6pPr marL="457200" algn="ctr" rtl="0" fontAlgn="base">
        <a:spcBef>
          <a:spcPct val="0"/>
        </a:spcBef>
        <a:spcAft>
          <a:spcPct val="0"/>
        </a:spcAft>
        <a:defRPr sz="3200">
          <a:solidFill>
            <a:schemeClr val="tx2"/>
          </a:solidFill>
          <a:latin typeface="Georgia" pitchFamily="18" charset="0"/>
          <a:cs typeface="Arial" charset="0"/>
        </a:defRPr>
      </a:lvl6pPr>
      <a:lvl7pPr marL="914400" algn="ctr" rtl="0" fontAlgn="base">
        <a:spcBef>
          <a:spcPct val="0"/>
        </a:spcBef>
        <a:spcAft>
          <a:spcPct val="0"/>
        </a:spcAft>
        <a:defRPr sz="3200">
          <a:solidFill>
            <a:schemeClr val="tx2"/>
          </a:solidFill>
          <a:latin typeface="Georgia" pitchFamily="18" charset="0"/>
          <a:cs typeface="Arial" charset="0"/>
        </a:defRPr>
      </a:lvl7pPr>
      <a:lvl8pPr marL="1371600" algn="ctr" rtl="0" fontAlgn="base">
        <a:spcBef>
          <a:spcPct val="0"/>
        </a:spcBef>
        <a:spcAft>
          <a:spcPct val="0"/>
        </a:spcAft>
        <a:defRPr sz="3200">
          <a:solidFill>
            <a:schemeClr val="tx2"/>
          </a:solidFill>
          <a:latin typeface="Georgia" pitchFamily="18" charset="0"/>
          <a:cs typeface="Arial" charset="0"/>
        </a:defRPr>
      </a:lvl8pPr>
      <a:lvl9pPr marL="1828800" algn="ctr" rtl="0" fontAlgn="base">
        <a:spcBef>
          <a:spcPct val="0"/>
        </a:spcBef>
        <a:spcAft>
          <a:spcPct val="0"/>
        </a:spcAft>
        <a:defRPr sz="3200">
          <a:solidFill>
            <a:schemeClr val="tx2"/>
          </a:solidFill>
          <a:latin typeface="Georgia" pitchFamily="18"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9.xml"/><Relationship Id="rId7"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9.png"/><Relationship Id="rId4" Type="http://schemas.openxmlformats.org/officeDocument/2006/relationships/oleObject" Target="../embeddings/oleObject1.bin"/><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40.png"/><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55.png"/><Relationship Id="rId5" Type="http://schemas.openxmlformats.org/officeDocument/2006/relationships/oleObject" Target="../embeddings/oleObject4.bin"/><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61.wmf"/><Relationship Id="rId5" Type="http://schemas.openxmlformats.org/officeDocument/2006/relationships/image" Target="../media/image57.wmf"/><Relationship Id="rId4" Type="http://schemas.openxmlformats.org/officeDocument/2006/relationships/image" Target="../media/image60.wmf"/></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60.wmf"/><Relationship Id="rId5" Type="http://schemas.openxmlformats.org/officeDocument/2006/relationships/image" Target="../media/image62.png"/><Relationship Id="rId4" Type="http://schemas.openxmlformats.org/officeDocument/2006/relationships/oleObject" Target="../embeddings/oleObject5.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video" Target="file:///C:\u\brian\Admin\Grants\2008%20IBM-Darpa%20(Modha)\Meetings\20090211%20Hylton-IBM\SpikeMovie-Robot.wmv" TargetMode="External"/><Relationship Id="rId4" Type="http://schemas.openxmlformats.org/officeDocument/2006/relationships/image" Target="../media/image63.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65.png"/><Relationship Id="rId2" Type="http://schemas.openxmlformats.org/officeDocument/2006/relationships/video" Target="file:///C:\u\brian\Admin\Grants\2008%20IBM-Darpa%20(Modha)\Meetings\20090211%20Hylton-IBM\SpikeMovie-Jackal.wmv" TargetMode="External"/><Relationship Id="rId1" Type="http://schemas.openxmlformats.org/officeDocument/2006/relationships/vmlDrawing" Target="../drawings/vmlDrawing4.vml"/><Relationship Id="rId6" Type="http://schemas.openxmlformats.org/officeDocument/2006/relationships/image" Target="../media/image64.png"/><Relationship Id="rId5" Type="http://schemas.openxmlformats.org/officeDocument/2006/relationships/oleObject" Target="../embeddings/oleObject6.bin"/><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70.png"/><Relationship Id="rId4" Type="http://schemas.openxmlformats.org/officeDocument/2006/relationships/oleObject" Target="../embeddings/oleObject7.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s>
</file>

<file path=ppt/slides/_rels/slide43.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notesSlide" Target="../notesSlides/notesSlide42.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9.bin"/><Relationship Id="rId5" Type="http://schemas.openxmlformats.org/officeDocument/2006/relationships/image" Target="../media/image74.png"/><Relationship Id="rId4" Type="http://schemas.openxmlformats.org/officeDocument/2006/relationships/oleObject" Target="../embeddings/oleObject8.bin"/><Relationship Id="rId9" Type="http://schemas.openxmlformats.org/officeDocument/2006/relationships/image" Target="../media/image76.png"/></Relationships>
</file>

<file path=ppt/slides/_rels/slide4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image" Target="../media/image74.png"/><Relationship Id="rId4" Type="http://schemas.openxmlformats.org/officeDocument/2006/relationships/oleObject" Target="../embeddings/oleObject11.bin"/></Relationships>
</file>

<file path=ppt/slides/_rels/slide4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Rainbow-LakeLaguni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588"/>
            <a:ext cx="9144001" cy="6842126"/>
          </a:xfrm>
          <a:prstGeom prst="rect">
            <a:avLst/>
          </a:prstGeom>
          <a:noFill/>
          <a:extLst>
            <a:ext uri="{909E8E84-426E-40DD-AFC4-6F175D3DCCD1}">
              <a14:hiddenFill xmlns:a14="http://schemas.microsoft.com/office/drawing/2010/main">
                <a:solidFill>
                  <a:srgbClr val="FFFFFF"/>
                </a:solidFill>
              </a14:hiddenFill>
            </a:ext>
          </a:extLst>
        </p:spPr>
      </p:pic>
      <p:sp>
        <p:nvSpPr>
          <p:cNvPr id="166915" name="Rectangle 3"/>
          <p:cNvSpPr>
            <a:spLocks noGrp="1" noChangeArrowheads="1"/>
          </p:cNvSpPr>
          <p:nvPr>
            <p:ph type="title"/>
          </p:nvPr>
        </p:nvSpPr>
        <p:spPr>
          <a:xfrm>
            <a:off x="0" y="152400"/>
            <a:ext cx="9113838" cy="609600"/>
          </a:xfrm>
        </p:spPr>
        <p:txBody>
          <a:bodyPr/>
          <a:lstStyle/>
          <a:p>
            <a:r>
              <a:rPr lang="en-US" sz="2800" dirty="0" smtClean="0"/>
              <a:t> </a:t>
            </a:r>
            <a:r>
              <a:rPr lang="en-US" sz="2800" dirty="0"/>
              <a:t>The Human Visual Pathways: Maps, Tracts and Reading 	</a:t>
            </a:r>
          </a:p>
        </p:txBody>
      </p:sp>
      <p:sp>
        <p:nvSpPr>
          <p:cNvPr id="166916" name="Text Box 4"/>
          <p:cNvSpPr txBox="1">
            <a:spLocks noChangeArrowheads="1"/>
          </p:cNvSpPr>
          <p:nvPr/>
        </p:nvSpPr>
        <p:spPr bwMode="auto">
          <a:xfrm>
            <a:off x="0" y="765175"/>
            <a:ext cx="9144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sz="2000" dirty="0">
                <a:latin typeface="+mj-lt"/>
                <a:cs typeface="Arial" charset="0"/>
              </a:rPr>
              <a:t>Professor Brian Wandell</a:t>
            </a:r>
          </a:p>
          <a:p>
            <a:pPr algn="ctr" eaLnBrk="0" hangingPunct="0"/>
            <a:r>
              <a:rPr lang="en-US" sz="2000" dirty="0" smtClean="0">
                <a:latin typeface="+mj-lt"/>
                <a:cs typeface="Arial" charset="0"/>
              </a:rPr>
              <a:t>Stanford Center for Cognitive </a:t>
            </a:r>
            <a:r>
              <a:rPr lang="en-US" sz="2000" dirty="0">
                <a:latin typeface="+mj-lt"/>
                <a:cs typeface="Arial" charset="0"/>
              </a:rPr>
              <a:t>and Neurobiological </a:t>
            </a:r>
            <a:r>
              <a:rPr lang="en-US" sz="2000" dirty="0" smtClean="0">
                <a:latin typeface="+mj-lt"/>
                <a:cs typeface="Arial" charset="0"/>
              </a:rPr>
              <a:t>Imaging (CNI)</a:t>
            </a:r>
            <a:endParaRPr lang="en-US" sz="2000" dirty="0">
              <a:latin typeface="+mj-lt"/>
              <a:cs typeface="Arial" charset="0"/>
            </a:endParaRPr>
          </a:p>
          <a:p>
            <a:pPr algn="ctr" eaLnBrk="0" hangingPunct="0"/>
            <a:r>
              <a:rPr lang="en-US" sz="2000" dirty="0">
                <a:latin typeface="+mj-lt"/>
                <a:cs typeface="Arial" charset="0"/>
              </a:rPr>
              <a:t>Department of Psychology</a:t>
            </a:r>
          </a:p>
          <a:p>
            <a:pPr algn="ctr" eaLnBrk="0" hangingPunct="0"/>
            <a:r>
              <a:rPr lang="en-US" sz="2000" dirty="0">
                <a:latin typeface="+mj-lt"/>
                <a:cs typeface="Arial" charset="0"/>
              </a:rPr>
              <a:t>Stanford University</a:t>
            </a:r>
          </a:p>
        </p:txBody>
      </p:sp>
      <p:pic>
        <p:nvPicPr>
          <p:cNvPr id="166917" name="Picture 5" descr="File:Myelinated neuron.jpg"/>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43850" y="5675313"/>
            <a:ext cx="1169988" cy="1169987"/>
          </a:xfrm>
          <a:prstGeom prst="rect">
            <a:avLst/>
          </a:prstGeom>
          <a:noFill/>
          <a:extLst>
            <a:ext uri="{909E8E84-426E-40DD-AFC4-6F175D3DCCD1}">
              <a14:hiddenFill xmlns:a14="http://schemas.microsoft.com/office/drawing/2010/main">
                <a:solidFill>
                  <a:srgbClr val="FFFFFF"/>
                </a:solidFill>
              </a14:hiddenFill>
            </a:ext>
          </a:extLst>
        </p:spPr>
      </p:pic>
      <p:pic>
        <p:nvPicPr>
          <p:cNvPr id="166918" name="Picture 6"/>
          <p:cNvPicPr preferRelativeResize="0">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49450" y="5675313"/>
            <a:ext cx="1143000" cy="1169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6919" name="Picture 7"/>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1600" y="5675313"/>
            <a:ext cx="1217613" cy="1169987"/>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66920" name="Group 8"/>
          <p:cNvGrpSpPr>
            <a:grpSpLocks/>
          </p:cNvGrpSpPr>
          <p:nvPr/>
        </p:nvGrpSpPr>
        <p:grpSpPr bwMode="auto">
          <a:xfrm>
            <a:off x="5905500" y="5675313"/>
            <a:ext cx="1219200" cy="1169987"/>
            <a:chOff x="1170" y="2182"/>
            <a:chExt cx="982" cy="946"/>
          </a:xfrm>
        </p:grpSpPr>
        <p:pic>
          <p:nvPicPr>
            <p:cNvPr id="166921" name="Picture 9"/>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0" y="2192"/>
              <a:ext cx="952" cy="936"/>
            </a:xfrm>
            <a:prstGeom prst="rect">
              <a:avLst/>
            </a:prstGeom>
            <a:noFill/>
            <a:extLst>
              <a:ext uri="{909E8E84-426E-40DD-AFC4-6F175D3DCCD1}">
                <a14:hiddenFill xmlns:a14="http://schemas.microsoft.com/office/drawing/2010/main">
                  <a:solidFill>
                    <a:srgbClr val="FFFFFF"/>
                  </a:solidFill>
                </a14:hiddenFill>
              </a:ext>
            </a:extLst>
          </p:spPr>
        </p:pic>
        <p:sp>
          <p:nvSpPr>
            <p:cNvPr id="166922" name="Rectangle 10"/>
            <p:cNvSpPr>
              <a:spLocks noChangeArrowheads="1"/>
            </p:cNvSpPr>
            <p:nvPr/>
          </p:nvSpPr>
          <p:spPr bwMode="auto">
            <a:xfrm>
              <a:off x="1170" y="2182"/>
              <a:ext cx="852"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600" dirty="0">
                  <a:solidFill>
                    <a:schemeClr val="bg1"/>
                  </a:solidFill>
                  <a:latin typeface="Times New Roman" pitchFamily="18" charset="0"/>
                  <a:cs typeface="Arial" charset="0"/>
                </a:rPr>
                <a:t>single-unit</a:t>
              </a:r>
            </a:p>
          </p:txBody>
        </p:sp>
      </p:grpSp>
      <p:pic>
        <p:nvPicPr>
          <p:cNvPr id="166923"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11600" y="5675313"/>
            <a:ext cx="1290638" cy="1169987"/>
          </a:xfrm>
          <a:prstGeom prst="rect">
            <a:avLst/>
          </a:prstGeom>
          <a:noFill/>
          <a:extLst>
            <a:ext uri="{909E8E84-426E-40DD-AFC4-6F175D3DCCD1}">
              <a14:hiddenFill xmlns:a14="http://schemas.microsoft.com/office/drawing/2010/main">
                <a:solidFill>
                  <a:srgbClr val="FFFFFF"/>
                </a:solidFill>
              </a14:hiddenFill>
            </a:ext>
          </a:extLst>
        </p:spPr>
      </p:pic>
      <p:sp>
        <p:nvSpPr>
          <p:cNvPr id="166924" name="Text Box 12"/>
          <p:cNvSpPr txBox="1">
            <a:spLocks noChangeArrowheads="1"/>
          </p:cNvSpPr>
          <p:nvPr/>
        </p:nvSpPr>
        <p:spPr bwMode="auto">
          <a:xfrm>
            <a:off x="1116013" y="2420938"/>
            <a:ext cx="67691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spcBef>
                <a:spcPct val="50000"/>
              </a:spcBef>
            </a:pPr>
            <a:r>
              <a:rPr lang="en-US" sz="2000" i="1" dirty="0"/>
              <a:t>With </a:t>
            </a:r>
            <a:r>
              <a:rPr lang="en-US" sz="2000" i="1" dirty="0" smtClean="0"/>
              <a:t>J. Winawer, A</a:t>
            </a:r>
            <a:r>
              <a:rPr lang="en-US" sz="2000" i="1" dirty="0"/>
              <a:t>. Sherbondy</a:t>
            </a:r>
            <a:r>
              <a:rPr lang="en-US" sz="2000" i="1" dirty="0" smtClean="0"/>
              <a:t>,  S</a:t>
            </a:r>
            <a:r>
              <a:rPr lang="en-US" sz="2000" i="1" dirty="0"/>
              <a:t>. </a:t>
            </a:r>
            <a:r>
              <a:rPr lang="en-US" sz="2000" i="1" dirty="0" err="1"/>
              <a:t>Dumoulin</a:t>
            </a:r>
            <a:r>
              <a:rPr lang="en-US" sz="2000" i="1" dirty="0"/>
              <a:t>, </a:t>
            </a:r>
            <a:r>
              <a:rPr lang="en-US" sz="2000" i="1" dirty="0" smtClean="0"/>
              <a:t/>
            </a:r>
            <a:br>
              <a:rPr lang="en-US" sz="2000" i="1" dirty="0" smtClean="0"/>
            </a:br>
            <a:r>
              <a:rPr lang="en-US" sz="2000" i="1" dirty="0" smtClean="0"/>
              <a:t>A</a:t>
            </a:r>
            <a:r>
              <a:rPr lang="en-US" sz="2000" i="1" dirty="0"/>
              <a:t>. Brewer, </a:t>
            </a:r>
            <a:r>
              <a:rPr lang="en-US" sz="2000" i="1" dirty="0" smtClean="0"/>
              <a:t> M. Ben-Shachar, and J. Yeatman</a:t>
            </a:r>
            <a:br>
              <a:rPr lang="en-US" sz="2000" i="1" dirty="0" smtClean="0"/>
            </a:br>
            <a:r>
              <a:rPr lang="en-US" sz="2000" i="1" dirty="0" smtClean="0"/>
              <a:t>R</a:t>
            </a:r>
            <a:r>
              <a:rPr lang="en-US" sz="2000" i="1" dirty="0"/>
              <a:t>. Dougherty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22" name="Rectangle 2"/>
          <p:cNvSpPr>
            <a:spLocks noGrp="1" noChangeArrowheads="1"/>
          </p:cNvSpPr>
          <p:nvPr>
            <p:ph type="title"/>
          </p:nvPr>
        </p:nvSpPr>
        <p:spPr/>
        <p:txBody>
          <a:bodyPr/>
          <a:lstStyle/>
          <a:p>
            <a:r>
              <a:rPr lang="en-US"/>
              <a:t>White Matter Projectome - BlueMatter normalization</a:t>
            </a:r>
          </a:p>
        </p:txBody>
      </p:sp>
      <p:sp>
        <p:nvSpPr>
          <p:cNvPr id="1617923" name="Text Box 3"/>
          <p:cNvSpPr txBox="1">
            <a:spLocks noChangeArrowheads="1"/>
          </p:cNvSpPr>
          <p:nvPr/>
        </p:nvSpPr>
        <p:spPr bwMode="auto">
          <a:xfrm>
            <a:off x="152400" y="1828800"/>
            <a:ext cx="3581400" cy="411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buFontTx/>
              <a:buChar char="•"/>
            </a:pPr>
            <a:r>
              <a:rPr lang="en-US">
                <a:latin typeface="Georgia" pitchFamily="18" charset="0"/>
              </a:rPr>
              <a:t> Algorithms differ significantly – they can’t all be right</a:t>
            </a:r>
            <a:br>
              <a:rPr lang="en-US">
                <a:latin typeface="Georgia" pitchFamily="18" charset="0"/>
              </a:rPr>
            </a:br>
            <a:endParaRPr lang="en-US">
              <a:latin typeface="Georgia" pitchFamily="18" charset="0"/>
            </a:endParaRPr>
          </a:p>
          <a:p>
            <a:pPr>
              <a:lnSpc>
                <a:spcPct val="110000"/>
              </a:lnSpc>
              <a:buFontTx/>
              <a:buChar char="•"/>
            </a:pPr>
            <a:r>
              <a:rPr lang="en-US">
                <a:latin typeface="Georgia" pitchFamily="18" charset="0"/>
              </a:rPr>
              <a:t> Whole brain human DTI-Tractography requires external constraints (e.g. macaque, neurology)</a:t>
            </a:r>
            <a:br>
              <a:rPr lang="en-US">
                <a:latin typeface="Georgia" pitchFamily="18" charset="0"/>
              </a:rPr>
            </a:br>
            <a:endParaRPr lang="en-US">
              <a:latin typeface="Georgia" pitchFamily="18" charset="0"/>
            </a:endParaRPr>
          </a:p>
          <a:p>
            <a:pPr>
              <a:lnSpc>
                <a:spcPct val="110000"/>
              </a:lnSpc>
              <a:buFontTx/>
              <a:buChar char="•"/>
            </a:pPr>
            <a:r>
              <a:rPr lang="en-US">
                <a:latin typeface="Georgia" pitchFamily="18" charset="0"/>
              </a:rPr>
              <a:t> Constrained searches for target systems is a good way forward</a:t>
            </a:r>
          </a:p>
        </p:txBody>
      </p:sp>
      <p:graphicFrame>
        <p:nvGraphicFramePr>
          <p:cNvPr id="1617924" name="Object 4"/>
          <p:cNvGraphicFramePr>
            <a:graphicFrameLocks noChangeAspect="1"/>
          </p:cNvGraphicFramePr>
          <p:nvPr/>
        </p:nvGraphicFramePr>
        <p:xfrm>
          <a:off x="6337300" y="1498600"/>
          <a:ext cx="2741613" cy="2308225"/>
        </p:xfrm>
        <a:graphic>
          <a:graphicData uri="http://schemas.openxmlformats.org/presentationml/2006/ole">
            <mc:AlternateContent xmlns:mc="http://schemas.openxmlformats.org/markup-compatibility/2006">
              <mc:Choice xmlns:v="urn:schemas-microsoft-com:vml" Requires="v">
                <p:oleObj spid="_x0000_s319508" name="Image" r:id="rId4" imgW="5625397" imgH="4736508" progId="Photoshop.Image.10">
                  <p:embed/>
                </p:oleObj>
              </mc:Choice>
              <mc:Fallback>
                <p:oleObj name="Image" r:id="rId4" imgW="5625397" imgH="4736508" progId="Photoshop.Image.1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37300" y="1498600"/>
                        <a:ext cx="2741613" cy="23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17925" name="Object 5"/>
          <p:cNvGraphicFramePr>
            <a:graphicFrameLocks noChangeAspect="1"/>
          </p:cNvGraphicFramePr>
          <p:nvPr/>
        </p:nvGraphicFramePr>
        <p:xfrm>
          <a:off x="5956300" y="3733800"/>
          <a:ext cx="2741613" cy="2284413"/>
        </p:xfrm>
        <a:graphic>
          <a:graphicData uri="http://schemas.openxmlformats.org/presentationml/2006/ole">
            <mc:AlternateContent xmlns:mc="http://schemas.openxmlformats.org/markup-compatibility/2006">
              <mc:Choice xmlns:v="urn:schemas-microsoft-com:vml" Requires="v">
                <p:oleObj spid="_x0000_s319509" name="Image" r:id="rId6" imgW="5701587" imgH="4749206" progId="Photoshop.Image.10">
                  <p:embed/>
                </p:oleObj>
              </mc:Choice>
              <mc:Fallback>
                <p:oleObj name="Image" r:id="rId6" imgW="5701587" imgH="4749206" progId="Photoshop.Image.10">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56300" y="3733800"/>
                        <a:ext cx="2741613"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17926" name="Object 6"/>
          <p:cNvGraphicFramePr>
            <a:graphicFrameLocks noChangeAspect="1"/>
          </p:cNvGraphicFramePr>
          <p:nvPr/>
        </p:nvGraphicFramePr>
        <p:xfrm>
          <a:off x="3429000" y="2743200"/>
          <a:ext cx="2741613" cy="2212975"/>
        </p:xfrm>
        <a:graphic>
          <a:graphicData uri="http://schemas.openxmlformats.org/presentationml/2006/ole">
            <mc:AlternateContent xmlns:mc="http://schemas.openxmlformats.org/markup-compatibility/2006">
              <mc:Choice xmlns:v="urn:schemas-microsoft-com:vml" Requires="v">
                <p:oleObj spid="_x0000_s319510" name="Image" r:id="rId8" imgW="3555556" imgH="2869841" progId="Photoshop.Image.10">
                  <p:embed/>
                </p:oleObj>
              </mc:Choice>
              <mc:Fallback>
                <p:oleObj name="Image" r:id="rId8" imgW="3555556" imgH="2869841" progId="Photoshop.Image.10">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29000" y="2743200"/>
                        <a:ext cx="2741613" cy="221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17927" name="Text Box 7"/>
          <p:cNvSpPr txBox="1">
            <a:spLocks noChangeArrowheads="1"/>
          </p:cNvSpPr>
          <p:nvPr/>
        </p:nvSpPr>
        <p:spPr bwMode="auto">
          <a:xfrm>
            <a:off x="4724400" y="2452688"/>
            <a:ext cx="13335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latin typeface="Georgia" pitchFamily="18" charset="0"/>
              </a:rPr>
              <a:t>BlueMatter</a:t>
            </a:r>
          </a:p>
        </p:txBody>
      </p:sp>
      <p:sp>
        <p:nvSpPr>
          <p:cNvPr id="1617928" name="Text Box 8"/>
          <p:cNvSpPr txBox="1">
            <a:spLocks noChangeArrowheads="1"/>
          </p:cNvSpPr>
          <p:nvPr/>
        </p:nvSpPr>
        <p:spPr bwMode="auto">
          <a:xfrm>
            <a:off x="8548688" y="1371600"/>
            <a:ext cx="5953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latin typeface="Georgia" pitchFamily="18" charset="0"/>
              </a:rPr>
              <a:t>STT</a:t>
            </a:r>
          </a:p>
        </p:txBody>
      </p:sp>
      <p:sp>
        <p:nvSpPr>
          <p:cNvPr id="1617929" name="Text Box 9"/>
          <p:cNvSpPr txBox="1">
            <a:spLocks noChangeArrowheads="1"/>
          </p:cNvSpPr>
          <p:nvPr/>
        </p:nvSpPr>
        <p:spPr bwMode="auto">
          <a:xfrm>
            <a:off x="8323263" y="3581400"/>
            <a:ext cx="8207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800">
                <a:latin typeface="Georgia" pitchFamily="18" charset="0"/>
              </a:rPr>
              <a:t>TEND</a:t>
            </a:r>
          </a:p>
        </p:txBody>
      </p:sp>
    </p:spTree>
    <p:extLst>
      <p:ext uri="{BB962C8B-B14F-4D97-AF65-F5344CB8AC3E}">
        <p14:creationId xmlns:p14="http://schemas.microsoft.com/office/powerpoint/2010/main" val="1153781011"/>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381000" y="90488"/>
            <a:ext cx="8377238" cy="788987"/>
          </a:xfrm>
          <a:ln/>
        </p:spPr>
        <p:txBody>
          <a:bodyPr lIns="0" tIns="164880" rIns="0" bIns="0"/>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err="1" smtClean="0"/>
              <a:t>MicroTrack</a:t>
            </a:r>
            <a:r>
              <a:rPr lang="en-US" dirty="0" smtClean="0"/>
              <a:t>: Closing the loop</a:t>
            </a:r>
            <a:endParaRPr lang="en-US" dirty="0"/>
          </a:p>
        </p:txBody>
      </p:sp>
      <p:grpSp>
        <p:nvGrpSpPr>
          <p:cNvPr id="9" name="Group 8"/>
          <p:cNvGrpSpPr/>
          <p:nvPr/>
        </p:nvGrpSpPr>
        <p:grpSpPr>
          <a:xfrm>
            <a:off x="63962" y="2090923"/>
            <a:ext cx="3024336" cy="2928393"/>
            <a:chOff x="35496" y="1780893"/>
            <a:chExt cx="3344523" cy="3238423"/>
          </a:xfrm>
        </p:grpSpPr>
        <p:pic>
          <p:nvPicPr>
            <p:cNvPr id="7" name="Picture 2"/>
            <p:cNvPicPr>
              <a:picLocks noChangeAspect="1" noChangeArrowheads="1"/>
            </p:cNvPicPr>
            <p:nvPr/>
          </p:nvPicPr>
          <p:blipFill>
            <a:blip r:embed="rId3">
              <a:lum bright="50000" contrast="50000"/>
              <a:extLst>
                <a:ext uri="{28A0092B-C50C-407E-A947-70E740481C1C}">
                  <a14:useLocalDpi xmlns:a14="http://schemas.microsoft.com/office/drawing/2010/main" val="0"/>
                </a:ext>
              </a:extLst>
            </a:blip>
            <a:srcRect/>
            <a:stretch>
              <a:fillRect/>
            </a:stretch>
          </p:blipFill>
          <p:spPr bwMode="auto">
            <a:xfrm>
              <a:off x="35496" y="1780893"/>
              <a:ext cx="2491927" cy="2171784"/>
            </a:xfrm>
            <a:prstGeom prst="rect">
              <a:avLst/>
            </a:prstGeom>
            <a:noFill/>
            <a:ln>
              <a:noFill/>
            </a:ln>
            <a:effectLst/>
            <a:extLst>
              <a:ext uri="{909E8E84-426E-40DD-AFC4-6F175D3DCCD1}">
                <a14:hiddenFill xmlns:a14="http://schemas.microsoft.com/office/drawing/2010/main">
                  <a:blipFill dpi="0" rotWithShape="0">
                    <a:blip>
                      <a:lum bright="50000" contrast="50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2"/>
            <p:cNvPicPr>
              <a:picLocks noChangeAspect="1" noChangeArrowheads="1"/>
            </p:cNvPicPr>
            <p:nvPr/>
          </p:nvPicPr>
          <p:blipFill>
            <a:blip r:embed="rId4">
              <a:lum bright="-24000"/>
              <a:extLst>
                <a:ext uri="{28A0092B-C50C-407E-A947-70E740481C1C}">
                  <a14:useLocalDpi xmlns:a14="http://schemas.microsoft.com/office/drawing/2010/main" val="0"/>
                </a:ext>
              </a:extLst>
            </a:blip>
            <a:srcRect/>
            <a:stretch>
              <a:fillRect/>
            </a:stretch>
          </p:blipFill>
          <p:spPr bwMode="auto">
            <a:xfrm>
              <a:off x="467544" y="2348880"/>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6" name="Picture 2"/>
            <p:cNvPicPr>
              <a:picLocks noChangeAspect="1" noChangeArrowheads="1"/>
            </p:cNvPicPr>
            <p:nvPr/>
          </p:nvPicPr>
          <p:blipFill>
            <a:blip r:embed="rId5">
              <a:lum bright="-24000"/>
              <a:extLst>
                <a:ext uri="{28A0092B-C50C-407E-A947-70E740481C1C}">
                  <a14:useLocalDpi xmlns:a14="http://schemas.microsoft.com/office/drawing/2010/main" val="0"/>
                </a:ext>
              </a:extLst>
            </a:blip>
            <a:srcRect/>
            <a:stretch>
              <a:fillRect/>
            </a:stretch>
          </p:blipFill>
          <p:spPr bwMode="auto">
            <a:xfrm>
              <a:off x="888092" y="2847532"/>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 name="TextBox 9"/>
          <p:cNvSpPr txBox="1"/>
          <p:nvPr/>
        </p:nvSpPr>
        <p:spPr>
          <a:xfrm>
            <a:off x="110204" y="1551275"/>
            <a:ext cx="2480166" cy="461665"/>
          </a:xfrm>
          <a:prstGeom prst="rect">
            <a:avLst/>
          </a:prstGeom>
          <a:noFill/>
        </p:spPr>
        <p:txBody>
          <a:bodyPr wrap="none" rtlCol="0">
            <a:spAutoFit/>
          </a:bodyPr>
          <a:lstStyle/>
          <a:p>
            <a:pPr algn="ctr"/>
            <a:r>
              <a:rPr lang="en-US" sz="2400" dirty="0" smtClean="0"/>
              <a:t>Diffusion images</a:t>
            </a:r>
            <a:endParaRPr lang="en-US" sz="2400" dirty="0"/>
          </a:p>
        </p:txBody>
      </p:sp>
      <p:grpSp>
        <p:nvGrpSpPr>
          <p:cNvPr id="26" name="Group 25"/>
          <p:cNvGrpSpPr/>
          <p:nvPr/>
        </p:nvGrpSpPr>
        <p:grpSpPr>
          <a:xfrm>
            <a:off x="2831952" y="5013176"/>
            <a:ext cx="4476351" cy="1541785"/>
            <a:chOff x="2831952" y="5013176"/>
            <a:chExt cx="4476351" cy="1541785"/>
          </a:xfrm>
        </p:grpSpPr>
        <p:sp>
          <p:nvSpPr>
            <p:cNvPr id="14" name="Bent-Up Arrow 13"/>
            <p:cNvSpPr/>
            <p:nvPr/>
          </p:nvSpPr>
          <p:spPr bwMode="auto">
            <a:xfrm rot="16200000" flipH="1">
              <a:off x="4458060" y="3387068"/>
              <a:ext cx="1224136" cy="4476351"/>
            </a:xfrm>
            <a:prstGeom prst="bentUpArrow">
              <a:avLst>
                <a:gd name="adj1" fmla="val 15515"/>
                <a:gd name="adj2" fmla="val 20257"/>
                <a:gd name="adj3" fmla="val 32114"/>
              </a:avLst>
            </a:prstGeom>
            <a:solidFill>
              <a:srgbClr val="0070C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12" name="TextBox 11"/>
            <p:cNvSpPr txBox="1"/>
            <p:nvPr/>
          </p:nvSpPr>
          <p:spPr>
            <a:xfrm>
              <a:off x="4170116" y="6093296"/>
              <a:ext cx="1770036" cy="461665"/>
            </a:xfrm>
            <a:prstGeom prst="rect">
              <a:avLst/>
            </a:prstGeom>
            <a:noFill/>
          </p:spPr>
          <p:txBody>
            <a:bodyPr wrap="none" rtlCol="0">
              <a:spAutoFit/>
            </a:bodyPr>
            <a:lstStyle/>
            <a:p>
              <a:r>
                <a:rPr lang="en-US" sz="2400" dirty="0" err="1" smtClean="0"/>
                <a:t>MicroTrack</a:t>
              </a:r>
              <a:endParaRPr lang="en-US" sz="2400" dirty="0"/>
            </a:p>
          </p:txBody>
        </p:sp>
      </p:grpSp>
      <p:grpSp>
        <p:nvGrpSpPr>
          <p:cNvPr id="22" name="Group 21"/>
          <p:cNvGrpSpPr/>
          <p:nvPr/>
        </p:nvGrpSpPr>
        <p:grpSpPr>
          <a:xfrm>
            <a:off x="3131840" y="1556792"/>
            <a:ext cx="2705427" cy="4149465"/>
            <a:chOff x="3131840" y="1556792"/>
            <a:chExt cx="2705427" cy="4149465"/>
          </a:xfrm>
        </p:grpSpPr>
        <p:sp>
          <p:nvSpPr>
            <p:cNvPr id="6" name="Right Arrow 5"/>
            <p:cNvSpPr/>
            <p:nvPr/>
          </p:nvSpPr>
          <p:spPr bwMode="auto">
            <a:xfrm>
              <a:off x="3131840" y="3647139"/>
              <a:ext cx="757998" cy="432048"/>
            </a:xfrm>
            <a:prstGeom prst="rightArrow">
              <a:avLst/>
            </a:prstGeom>
            <a:solidFill>
              <a:srgbClr val="0070C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grpSp>
          <p:nvGrpSpPr>
            <p:cNvPr id="16" name="Group 15"/>
            <p:cNvGrpSpPr/>
            <p:nvPr/>
          </p:nvGrpSpPr>
          <p:grpSpPr>
            <a:xfrm>
              <a:off x="3563888" y="1556792"/>
              <a:ext cx="2273379" cy="4149465"/>
              <a:chOff x="3563888" y="1556792"/>
              <a:chExt cx="2273379" cy="4149465"/>
            </a:xfrm>
          </p:grpSpPr>
          <p:sp>
            <p:nvSpPr>
              <p:cNvPr id="18" name="TextBox 17"/>
              <p:cNvSpPr txBox="1"/>
              <p:nvPr/>
            </p:nvSpPr>
            <p:spPr>
              <a:xfrm>
                <a:off x="3563888" y="1556792"/>
                <a:ext cx="2273379" cy="461665"/>
              </a:xfrm>
              <a:prstGeom prst="rect">
                <a:avLst/>
              </a:prstGeom>
              <a:noFill/>
            </p:spPr>
            <p:txBody>
              <a:bodyPr wrap="none" rtlCol="0">
                <a:spAutoFit/>
              </a:bodyPr>
              <a:lstStyle/>
              <a:p>
                <a:pPr algn="ctr"/>
                <a:r>
                  <a:rPr lang="en-US" sz="2400" dirty="0" smtClean="0"/>
                  <a:t>Local modeling</a:t>
                </a:r>
                <a:endParaRPr lang="en-US" sz="2400" dirty="0"/>
              </a:p>
            </p:txBody>
          </p:sp>
          <p:grpSp>
            <p:nvGrpSpPr>
              <p:cNvPr id="15" name="Group 14"/>
              <p:cNvGrpSpPr/>
              <p:nvPr/>
            </p:nvGrpSpPr>
            <p:grpSpPr>
              <a:xfrm>
                <a:off x="3889838" y="2203123"/>
                <a:ext cx="1512168" cy="3503134"/>
                <a:chOff x="3889838" y="2203123"/>
                <a:chExt cx="1512168" cy="3503134"/>
              </a:xfrm>
            </p:grpSpPr>
            <p:grpSp>
              <p:nvGrpSpPr>
                <p:cNvPr id="4" name="Group 3"/>
                <p:cNvGrpSpPr/>
                <p:nvPr/>
              </p:nvGrpSpPr>
              <p:grpSpPr>
                <a:xfrm>
                  <a:off x="3889838" y="2203123"/>
                  <a:ext cx="1512168" cy="2954069"/>
                  <a:chOff x="3779912" y="1628800"/>
                  <a:chExt cx="1512168" cy="3952363"/>
                </a:xfrm>
                <a:solidFill>
                  <a:schemeClr val="bg2">
                    <a:lumMod val="40000"/>
                    <a:lumOff val="60000"/>
                  </a:schemeClr>
                </a:solidFill>
              </p:grpSpPr>
              <p:sp>
                <p:nvSpPr>
                  <p:cNvPr id="2" name="Rectangle 1"/>
                  <p:cNvSpPr/>
                  <p:nvPr/>
                </p:nvSpPr>
                <p:spPr bwMode="auto">
                  <a:xfrm>
                    <a:off x="3779912" y="1628800"/>
                    <a:ext cx="1512168" cy="3952363"/>
                  </a:xfrm>
                  <a:prstGeom prst="rect">
                    <a:avLst/>
                  </a:prstGeom>
                  <a:grpFill/>
                  <a:ln w="9525" cap="flat" cmpd="sng" algn="ctr">
                    <a:noFill/>
                    <a:prstDash val="solid"/>
                    <a:round/>
                    <a:headEnd type="none" w="med" len="med"/>
                    <a:tailEnd type="none" w="med" len="med"/>
                  </a:ln>
                  <a:effectLst>
                    <a:glow rad="304800">
                      <a:schemeClr val="accent4">
                        <a:satMod val="175000"/>
                        <a:alpha val="31000"/>
                      </a:schemeClr>
                    </a:glow>
                    <a:outerShdw dist="35921" dir="2700000" algn="ctr" rotWithShape="0">
                      <a:srgbClr val="808080"/>
                    </a:out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Georgia" pitchFamily="18" charset="0"/>
                      <a:cs typeface="Times New Roman" pitchFamily="18" charset="0"/>
                    </a:endParaRPr>
                  </a:p>
                </p:txBody>
              </p:sp>
              <p:sp>
                <p:nvSpPr>
                  <p:cNvPr id="3" name="TextBox 2"/>
                  <p:cNvSpPr txBox="1"/>
                  <p:nvPr/>
                </p:nvSpPr>
                <p:spPr>
                  <a:xfrm>
                    <a:off x="3779913" y="2641166"/>
                    <a:ext cx="1512167" cy="1605967"/>
                  </a:xfrm>
                  <a:prstGeom prst="rect">
                    <a:avLst/>
                  </a:prstGeom>
                  <a:grpFill/>
                </p:spPr>
                <p:txBody>
                  <a:bodyPr wrap="square" rtlCol="0">
                    <a:spAutoFit/>
                  </a:bodyPr>
                  <a:lstStyle/>
                  <a:p>
                    <a:pPr algn="ctr"/>
                    <a:r>
                      <a:rPr lang="en-US" dirty="0" smtClean="0"/>
                      <a:t>DTI</a:t>
                    </a:r>
                  </a:p>
                  <a:p>
                    <a:pPr algn="ctr"/>
                    <a:r>
                      <a:rPr lang="en-US" dirty="0" smtClean="0"/>
                      <a:t>HARDI</a:t>
                    </a:r>
                  </a:p>
                  <a:p>
                    <a:pPr algn="ctr"/>
                    <a:r>
                      <a:rPr lang="en-US" dirty="0" smtClean="0"/>
                      <a:t>DSI </a:t>
                    </a:r>
                  </a:p>
                  <a:p>
                    <a:pPr algn="ctr"/>
                    <a:r>
                      <a:rPr lang="en-US" dirty="0" smtClean="0"/>
                      <a:t>…</a:t>
                    </a:r>
                    <a:endParaRPr lang="en-US" dirty="0"/>
                  </a:p>
                </p:txBody>
              </p:sp>
            </p:grpSp>
            <p:pic>
              <p:nvPicPr>
                <p:cNvPr id="19" name="Picture 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09545" y="4693764"/>
                  <a:ext cx="455362" cy="1012493"/>
                </a:xfrm>
                <a:prstGeom prst="rect">
                  <a:avLst/>
                </a:prstGeom>
                <a:noFill/>
                <a:ln>
                  <a:noFill/>
                </a:ln>
                <a:effectLst>
                  <a:glow rad="63500">
                    <a:schemeClr val="accent2">
                      <a:satMod val="175000"/>
                      <a:alpha val="40000"/>
                    </a:schemeClr>
                  </a:glow>
                  <a:outerShdw blurRad="50800" dist="38100" dir="8100000" algn="tr" rotWithShape="0">
                    <a:prstClr val="black">
                      <a:alpha val="40000"/>
                    </a:prstClr>
                  </a:outerShdw>
                </a:effectLst>
                <a:scene3d>
                  <a:camera prst="orthographicFront"/>
                  <a:lightRig rig="threePt" dir="t"/>
                </a:scene3d>
                <a:sp3d extrusionH="76200">
                  <a:bevelT/>
                  <a:extrusionClr>
                    <a:schemeClr val="bg1">
                      <a:lumMod val="50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grpSp>
      <p:grpSp>
        <p:nvGrpSpPr>
          <p:cNvPr id="23" name="Group 22"/>
          <p:cNvGrpSpPr/>
          <p:nvPr/>
        </p:nvGrpSpPr>
        <p:grpSpPr>
          <a:xfrm>
            <a:off x="5418945" y="1412776"/>
            <a:ext cx="2898595" cy="3210050"/>
            <a:chOff x="5360889" y="1412776"/>
            <a:chExt cx="2898595" cy="3210050"/>
          </a:xfrm>
        </p:grpSpPr>
        <p:grpSp>
          <p:nvGrpSpPr>
            <p:cNvPr id="20" name="Group 19"/>
            <p:cNvGrpSpPr/>
            <p:nvPr/>
          </p:nvGrpSpPr>
          <p:grpSpPr>
            <a:xfrm>
              <a:off x="6099244" y="1412776"/>
              <a:ext cx="2160240" cy="3210050"/>
              <a:chOff x="6012160" y="1412776"/>
              <a:chExt cx="2160240" cy="3210050"/>
            </a:xfrm>
          </p:grpSpPr>
          <p:pic>
            <p:nvPicPr>
              <p:cNvPr id="11" name="Picture 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12160" y="2420888"/>
                <a:ext cx="2160240" cy="22019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TextBox 16"/>
              <p:cNvSpPr txBox="1"/>
              <p:nvPr/>
            </p:nvSpPr>
            <p:spPr>
              <a:xfrm>
                <a:off x="6118887" y="1412776"/>
                <a:ext cx="2053513" cy="830997"/>
              </a:xfrm>
              <a:prstGeom prst="rect">
                <a:avLst/>
              </a:prstGeom>
              <a:noFill/>
            </p:spPr>
            <p:txBody>
              <a:bodyPr wrap="square" rtlCol="0">
                <a:spAutoFit/>
              </a:bodyPr>
              <a:lstStyle/>
              <a:p>
                <a:pPr algn="ctr"/>
                <a:r>
                  <a:rPr lang="en-US" sz="2400" dirty="0" smtClean="0"/>
                  <a:t>Tractography model</a:t>
                </a:r>
                <a:endParaRPr lang="en-US" sz="2400" dirty="0"/>
              </a:p>
            </p:txBody>
          </p:sp>
        </p:grpSp>
        <p:sp>
          <p:nvSpPr>
            <p:cNvPr id="24" name="Right Arrow 23"/>
            <p:cNvSpPr/>
            <p:nvPr/>
          </p:nvSpPr>
          <p:spPr bwMode="auto">
            <a:xfrm>
              <a:off x="5360889" y="3647139"/>
              <a:ext cx="757998" cy="432048"/>
            </a:xfrm>
            <a:prstGeom prst="rightArrow">
              <a:avLst/>
            </a:prstGeom>
            <a:solidFill>
              <a:srgbClr val="0070C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grpSp>
      <p:sp>
        <p:nvSpPr>
          <p:cNvPr id="25" name="Right Arrow 24"/>
          <p:cNvSpPr/>
          <p:nvPr/>
        </p:nvSpPr>
        <p:spPr bwMode="auto">
          <a:xfrm>
            <a:off x="8317540" y="3647139"/>
            <a:ext cx="757998" cy="432048"/>
          </a:xfrm>
          <a:prstGeom prst="rightArrow">
            <a:avLst/>
          </a:prstGeom>
          <a:solidFill>
            <a:srgbClr val="0070C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Tree>
    <p:extLst>
      <p:ext uri="{BB962C8B-B14F-4D97-AF65-F5344CB8AC3E}">
        <p14:creationId xmlns:p14="http://schemas.microsoft.com/office/powerpoint/2010/main" val="13189576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right)">
                                      <p:cBhvr>
                                        <p:cTn id="22"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381000" y="90488"/>
            <a:ext cx="8377238" cy="788987"/>
          </a:xfrm>
          <a:ln/>
        </p:spPr>
        <p:txBody>
          <a:bodyPr lIns="0" tIns="164880" rIns="0" bIns="0"/>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err="1" smtClean="0"/>
              <a:t>MicroTrack</a:t>
            </a:r>
            <a:r>
              <a:rPr lang="en-US" dirty="0" smtClean="0"/>
              <a:t>: Hypothesis testing</a:t>
            </a:r>
            <a:endParaRPr lang="en-US" dirty="0"/>
          </a:p>
        </p:txBody>
      </p:sp>
      <p:grpSp>
        <p:nvGrpSpPr>
          <p:cNvPr id="9" name="Group 8"/>
          <p:cNvGrpSpPr/>
          <p:nvPr/>
        </p:nvGrpSpPr>
        <p:grpSpPr>
          <a:xfrm>
            <a:off x="107504" y="2090923"/>
            <a:ext cx="3024336" cy="2928393"/>
            <a:chOff x="35496" y="1780893"/>
            <a:chExt cx="3344523" cy="3238423"/>
          </a:xfrm>
        </p:grpSpPr>
        <p:pic>
          <p:nvPicPr>
            <p:cNvPr id="7" name="Picture 2"/>
            <p:cNvPicPr>
              <a:picLocks noChangeAspect="1" noChangeArrowheads="1"/>
            </p:cNvPicPr>
            <p:nvPr/>
          </p:nvPicPr>
          <p:blipFill>
            <a:blip r:embed="rId3">
              <a:lum bright="50000" contrast="50000"/>
              <a:extLst>
                <a:ext uri="{28A0092B-C50C-407E-A947-70E740481C1C}">
                  <a14:useLocalDpi xmlns:a14="http://schemas.microsoft.com/office/drawing/2010/main" val="0"/>
                </a:ext>
              </a:extLst>
            </a:blip>
            <a:srcRect/>
            <a:stretch>
              <a:fillRect/>
            </a:stretch>
          </p:blipFill>
          <p:spPr bwMode="auto">
            <a:xfrm>
              <a:off x="35496" y="1780893"/>
              <a:ext cx="2491927" cy="2171784"/>
            </a:xfrm>
            <a:prstGeom prst="rect">
              <a:avLst/>
            </a:prstGeom>
            <a:noFill/>
            <a:ln>
              <a:noFill/>
            </a:ln>
            <a:effectLst/>
            <a:extLst>
              <a:ext uri="{909E8E84-426E-40DD-AFC4-6F175D3DCCD1}">
                <a14:hiddenFill xmlns:a14="http://schemas.microsoft.com/office/drawing/2010/main">
                  <a:blipFill dpi="0" rotWithShape="0">
                    <a:blip>
                      <a:lum bright="50000" contrast="50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2"/>
            <p:cNvPicPr>
              <a:picLocks noChangeAspect="1" noChangeArrowheads="1"/>
            </p:cNvPicPr>
            <p:nvPr/>
          </p:nvPicPr>
          <p:blipFill>
            <a:blip r:embed="rId4">
              <a:lum bright="-24000"/>
              <a:extLst>
                <a:ext uri="{28A0092B-C50C-407E-A947-70E740481C1C}">
                  <a14:useLocalDpi xmlns:a14="http://schemas.microsoft.com/office/drawing/2010/main" val="0"/>
                </a:ext>
              </a:extLst>
            </a:blip>
            <a:srcRect/>
            <a:stretch>
              <a:fillRect/>
            </a:stretch>
          </p:blipFill>
          <p:spPr bwMode="auto">
            <a:xfrm>
              <a:off x="467544" y="2348880"/>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6" name="Picture 2"/>
            <p:cNvPicPr>
              <a:picLocks noChangeAspect="1" noChangeArrowheads="1"/>
            </p:cNvPicPr>
            <p:nvPr/>
          </p:nvPicPr>
          <p:blipFill>
            <a:blip r:embed="rId5">
              <a:lum bright="-24000"/>
              <a:extLst>
                <a:ext uri="{28A0092B-C50C-407E-A947-70E740481C1C}">
                  <a14:useLocalDpi xmlns:a14="http://schemas.microsoft.com/office/drawing/2010/main" val="0"/>
                </a:ext>
              </a:extLst>
            </a:blip>
            <a:srcRect/>
            <a:stretch>
              <a:fillRect/>
            </a:stretch>
          </p:blipFill>
          <p:spPr bwMode="auto">
            <a:xfrm>
              <a:off x="888092" y="2847532"/>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11" name="Picture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30126" y="1327389"/>
            <a:ext cx="2160240" cy="22019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Box 9"/>
          <p:cNvSpPr txBox="1"/>
          <p:nvPr/>
        </p:nvSpPr>
        <p:spPr>
          <a:xfrm>
            <a:off x="110202" y="1551275"/>
            <a:ext cx="2480166" cy="461665"/>
          </a:xfrm>
          <a:prstGeom prst="rect">
            <a:avLst/>
          </a:prstGeom>
          <a:noFill/>
        </p:spPr>
        <p:txBody>
          <a:bodyPr wrap="none" rtlCol="0">
            <a:spAutoFit/>
          </a:bodyPr>
          <a:lstStyle/>
          <a:p>
            <a:pPr algn="ctr"/>
            <a:r>
              <a:rPr lang="en-US" sz="2400" dirty="0" smtClean="0"/>
              <a:t>Diffusion images</a:t>
            </a:r>
            <a:endParaRPr lang="en-US" sz="2400" dirty="0"/>
          </a:p>
        </p:txBody>
      </p:sp>
      <p:sp>
        <p:nvSpPr>
          <p:cNvPr id="12" name="TextBox 11"/>
          <p:cNvSpPr txBox="1"/>
          <p:nvPr/>
        </p:nvSpPr>
        <p:spPr>
          <a:xfrm>
            <a:off x="3666060" y="4263479"/>
            <a:ext cx="1770036" cy="461665"/>
          </a:xfrm>
          <a:prstGeom prst="rect">
            <a:avLst/>
          </a:prstGeom>
          <a:noFill/>
        </p:spPr>
        <p:txBody>
          <a:bodyPr wrap="none" rtlCol="0">
            <a:spAutoFit/>
          </a:bodyPr>
          <a:lstStyle/>
          <a:p>
            <a:r>
              <a:rPr lang="en-US" sz="2400" dirty="0" err="1" smtClean="0"/>
              <a:t>MicroTrack</a:t>
            </a:r>
            <a:endParaRPr lang="en-US" sz="2400" dirty="0"/>
          </a:p>
        </p:txBody>
      </p:sp>
      <p:pic>
        <p:nvPicPr>
          <p:cNvPr id="19" name="Picture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30126" y="4251398"/>
            <a:ext cx="2160240" cy="22019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Box 12"/>
          <p:cNvSpPr txBox="1"/>
          <p:nvPr/>
        </p:nvSpPr>
        <p:spPr>
          <a:xfrm>
            <a:off x="6568441" y="903651"/>
            <a:ext cx="1303562" cy="369332"/>
          </a:xfrm>
          <a:prstGeom prst="rect">
            <a:avLst/>
          </a:prstGeom>
          <a:noFill/>
        </p:spPr>
        <p:txBody>
          <a:bodyPr wrap="none" rtlCol="0">
            <a:spAutoFit/>
          </a:bodyPr>
          <a:lstStyle/>
          <a:p>
            <a:pPr algn="ctr"/>
            <a:r>
              <a:rPr lang="en-US" dirty="0" smtClean="0"/>
              <a:t>Fascicles A</a:t>
            </a:r>
            <a:endParaRPr lang="en-US" dirty="0"/>
          </a:p>
        </p:txBody>
      </p:sp>
      <p:sp>
        <p:nvSpPr>
          <p:cNvPr id="20" name="TextBox 19"/>
          <p:cNvSpPr txBox="1"/>
          <p:nvPr/>
        </p:nvSpPr>
        <p:spPr>
          <a:xfrm>
            <a:off x="6615436" y="3923764"/>
            <a:ext cx="1354858" cy="369332"/>
          </a:xfrm>
          <a:prstGeom prst="rect">
            <a:avLst/>
          </a:prstGeom>
          <a:noFill/>
        </p:spPr>
        <p:txBody>
          <a:bodyPr wrap="none" rtlCol="0">
            <a:spAutoFit/>
          </a:bodyPr>
          <a:lstStyle/>
          <a:p>
            <a:pPr algn="ctr"/>
            <a:r>
              <a:rPr lang="en-US" dirty="0" smtClean="0"/>
              <a:t>Fascicles B </a:t>
            </a:r>
          </a:p>
        </p:txBody>
      </p:sp>
      <p:sp>
        <p:nvSpPr>
          <p:cNvPr id="15" name="Left Arrow 14"/>
          <p:cNvSpPr/>
          <p:nvPr/>
        </p:nvSpPr>
        <p:spPr bwMode="auto">
          <a:xfrm>
            <a:off x="3666060" y="3733940"/>
            <a:ext cx="1770036" cy="471087"/>
          </a:xfrm>
          <a:prstGeom prst="leftArrow">
            <a:avLst/>
          </a:prstGeom>
          <a:solidFill>
            <a:srgbClr val="0070C0"/>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16" name="TextBox 15"/>
          <p:cNvSpPr txBox="1"/>
          <p:nvPr/>
        </p:nvSpPr>
        <p:spPr>
          <a:xfrm>
            <a:off x="3450036" y="1929843"/>
            <a:ext cx="2274092" cy="1631216"/>
          </a:xfrm>
          <a:prstGeom prst="rect">
            <a:avLst/>
          </a:prstGeom>
          <a:noFill/>
        </p:spPr>
        <p:txBody>
          <a:bodyPr wrap="square" rtlCol="0">
            <a:spAutoFit/>
          </a:bodyPr>
          <a:lstStyle/>
          <a:p>
            <a:pPr marL="285750" indent="-285750">
              <a:buFont typeface="Arial" pitchFamily="34" charset="0"/>
              <a:buChar char="•"/>
            </a:pPr>
            <a:r>
              <a:rPr lang="en-US" sz="2000" dirty="0" smtClean="0"/>
              <a:t>Volume regularization</a:t>
            </a:r>
            <a:br>
              <a:rPr lang="en-US" sz="2000" dirty="0" smtClean="0"/>
            </a:br>
            <a:endParaRPr lang="en-US" sz="2000" dirty="0" smtClean="0"/>
          </a:p>
          <a:p>
            <a:pPr marL="285750" indent="-285750">
              <a:buFont typeface="Arial" pitchFamily="34" charset="0"/>
              <a:buChar char="•"/>
            </a:pPr>
            <a:r>
              <a:rPr lang="en-US" sz="2000" dirty="0" smtClean="0"/>
              <a:t>Diffusion predictions</a:t>
            </a:r>
            <a:endParaRPr lang="en-US" sz="2000" dirty="0"/>
          </a:p>
        </p:txBody>
      </p:sp>
    </p:spTree>
    <p:extLst>
      <p:ext uri="{BB962C8B-B14F-4D97-AF65-F5344CB8AC3E}">
        <p14:creationId xmlns:p14="http://schemas.microsoft.com/office/powerpoint/2010/main" val="431423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381000" y="90488"/>
            <a:ext cx="8377238" cy="788987"/>
          </a:xfrm>
          <a:ln/>
        </p:spPr>
        <p:txBody>
          <a:bodyPr lIns="0" tIns="164880" rIns="0" bIns="0"/>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err="1" smtClean="0"/>
              <a:t>MicroTrack</a:t>
            </a:r>
            <a:r>
              <a:rPr lang="en-US" dirty="0" smtClean="0"/>
              <a:t>: Error measures</a:t>
            </a:r>
            <a:endParaRPr lang="en-US" dirty="0"/>
          </a:p>
        </p:txBody>
      </p:sp>
      <p:grpSp>
        <p:nvGrpSpPr>
          <p:cNvPr id="9" name="Group 8"/>
          <p:cNvGrpSpPr/>
          <p:nvPr/>
        </p:nvGrpSpPr>
        <p:grpSpPr>
          <a:xfrm>
            <a:off x="7085921" y="4559470"/>
            <a:ext cx="1955915" cy="1893866"/>
            <a:chOff x="35496" y="1780893"/>
            <a:chExt cx="3344523" cy="3238423"/>
          </a:xfrm>
        </p:grpSpPr>
        <p:pic>
          <p:nvPicPr>
            <p:cNvPr id="7" name="Picture 2"/>
            <p:cNvPicPr>
              <a:picLocks noChangeAspect="1" noChangeArrowheads="1"/>
            </p:cNvPicPr>
            <p:nvPr/>
          </p:nvPicPr>
          <p:blipFill>
            <a:blip r:embed="rId3" cstate="print">
              <a:lum bright="50000" contrast="50000"/>
              <a:extLst>
                <a:ext uri="{28A0092B-C50C-407E-A947-70E740481C1C}">
                  <a14:useLocalDpi xmlns:a14="http://schemas.microsoft.com/office/drawing/2010/main" val="0"/>
                </a:ext>
              </a:extLst>
            </a:blip>
            <a:srcRect/>
            <a:stretch>
              <a:fillRect/>
            </a:stretch>
          </p:blipFill>
          <p:spPr bwMode="auto">
            <a:xfrm>
              <a:off x="35496" y="1780893"/>
              <a:ext cx="2491927" cy="2171784"/>
            </a:xfrm>
            <a:prstGeom prst="rect">
              <a:avLst/>
            </a:prstGeom>
            <a:noFill/>
            <a:ln>
              <a:noFill/>
            </a:ln>
            <a:effectLst/>
            <a:extLst>
              <a:ext uri="{909E8E84-426E-40DD-AFC4-6F175D3DCCD1}">
                <a14:hiddenFill xmlns:a14="http://schemas.microsoft.com/office/drawing/2010/main">
                  <a:blipFill dpi="0" rotWithShape="0">
                    <a:blip>
                      <a:lum bright="50000" contrast="50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2"/>
            <p:cNvPicPr>
              <a:picLocks noChangeAspect="1" noChangeArrowheads="1"/>
            </p:cNvPicPr>
            <p:nvPr/>
          </p:nvPicPr>
          <p:blipFill>
            <a:blip r:embed="rId4" cstate="print">
              <a:lum bright="-24000"/>
              <a:extLst>
                <a:ext uri="{28A0092B-C50C-407E-A947-70E740481C1C}">
                  <a14:useLocalDpi xmlns:a14="http://schemas.microsoft.com/office/drawing/2010/main" val="0"/>
                </a:ext>
              </a:extLst>
            </a:blip>
            <a:srcRect/>
            <a:stretch>
              <a:fillRect/>
            </a:stretch>
          </p:blipFill>
          <p:spPr bwMode="auto">
            <a:xfrm>
              <a:off x="467544" y="2348880"/>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1746" name="Picture 2"/>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a:stretch>
              <a:fillRect/>
            </a:stretch>
          </p:blipFill>
          <p:spPr bwMode="auto">
            <a:xfrm>
              <a:off x="888092" y="2847532"/>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11" name="Picture 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83760" y="1496752"/>
            <a:ext cx="2160240" cy="22019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19488" name="TextBox 319487"/>
          <p:cNvSpPr txBox="1"/>
          <p:nvPr/>
        </p:nvSpPr>
        <p:spPr>
          <a:xfrm>
            <a:off x="7126158" y="4155748"/>
            <a:ext cx="1478290" cy="400110"/>
          </a:xfrm>
          <a:prstGeom prst="rect">
            <a:avLst/>
          </a:prstGeom>
          <a:noFill/>
        </p:spPr>
        <p:txBody>
          <a:bodyPr wrap="none" rtlCol="0">
            <a:spAutoFit/>
          </a:bodyPr>
          <a:lstStyle/>
          <a:p>
            <a:r>
              <a:rPr lang="en-US" sz="2000" dirty="0" smtClean="0"/>
              <a:t>Target data</a:t>
            </a:r>
            <a:endParaRPr lang="en-US" sz="2000" dirty="0"/>
          </a:p>
        </p:txBody>
      </p:sp>
      <p:pic>
        <p:nvPicPr>
          <p:cNvPr id="23"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496" y="2113023"/>
            <a:ext cx="6909708" cy="3623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6982983" y="877757"/>
            <a:ext cx="2053513" cy="707886"/>
          </a:xfrm>
          <a:prstGeom prst="rect">
            <a:avLst/>
          </a:prstGeom>
          <a:noFill/>
        </p:spPr>
        <p:txBody>
          <a:bodyPr wrap="square" rtlCol="0">
            <a:spAutoFit/>
          </a:bodyPr>
          <a:lstStyle/>
          <a:p>
            <a:pPr algn="ctr"/>
            <a:r>
              <a:rPr lang="en-US" sz="2000" dirty="0" smtClean="0"/>
              <a:t>Tractography model</a:t>
            </a:r>
            <a:endParaRPr lang="en-US" sz="2000" dirty="0"/>
          </a:p>
        </p:txBody>
      </p:sp>
      <p:sp>
        <p:nvSpPr>
          <p:cNvPr id="2" name="TextBox 1"/>
          <p:cNvSpPr txBox="1"/>
          <p:nvPr/>
        </p:nvSpPr>
        <p:spPr>
          <a:xfrm>
            <a:off x="1547664" y="1788698"/>
            <a:ext cx="4286751" cy="523220"/>
          </a:xfrm>
          <a:prstGeom prst="rect">
            <a:avLst/>
          </a:prstGeom>
          <a:noFill/>
        </p:spPr>
        <p:txBody>
          <a:bodyPr wrap="none" rtlCol="0">
            <a:spAutoFit/>
          </a:bodyPr>
          <a:lstStyle/>
          <a:p>
            <a:r>
              <a:rPr lang="en-US" sz="2800" dirty="0" smtClean="0"/>
              <a:t>Diffusion prediction error</a:t>
            </a:r>
            <a:endParaRPr lang="en-US" sz="2800" dirty="0"/>
          </a:p>
        </p:txBody>
      </p:sp>
    </p:spTree>
    <p:extLst>
      <p:ext uri="{BB962C8B-B14F-4D97-AF65-F5344CB8AC3E}">
        <p14:creationId xmlns:p14="http://schemas.microsoft.com/office/powerpoint/2010/main" val="2390906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a:xfrm>
            <a:off x="381000" y="90488"/>
            <a:ext cx="8377238" cy="788987"/>
          </a:xfrm>
          <a:ln/>
        </p:spPr>
        <p:txBody>
          <a:bodyPr lIns="0" tIns="164880" rIns="0" bIns="0"/>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err="1" smtClean="0"/>
              <a:t>MicroTrack</a:t>
            </a:r>
            <a:r>
              <a:rPr lang="en-US" dirty="0" smtClean="0"/>
              <a:t>: Error measures</a:t>
            </a:r>
            <a:endParaRPr lang="en-US" dirty="0"/>
          </a:p>
        </p:txBody>
      </p:sp>
      <p:pic>
        <p:nvPicPr>
          <p:cNvPr id="3194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79511"/>
            <a:ext cx="5127000" cy="3782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1" name="Group 30"/>
          <p:cNvGrpSpPr/>
          <p:nvPr/>
        </p:nvGrpSpPr>
        <p:grpSpPr>
          <a:xfrm>
            <a:off x="3315713" y="4891635"/>
            <a:ext cx="2952328" cy="1939746"/>
            <a:chOff x="6084168" y="4738325"/>
            <a:chExt cx="2952328" cy="1939746"/>
          </a:xfrm>
        </p:grpSpPr>
        <p:sp>
          <p:nvSpPr>
            <p:cNvPr id="27" name="Rectangle 26"/>
            <p:cNvSpPr/>
            <p:nvPr/>
          </p:nvSpPr>
          <p:spPr bwMode="auto">
            <a:xfrm>
              <a:off x="7979363" y="6179800"/>
              <a:ext cx="255544" cy="273536"/>
            </a:xfrm>
            <a:prstGeom prst="rect">
              <a:avLst/>
            </a:prstGeom>
            <a:solidFill>
              <a:srgbClr val="3366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20" name="TextBox 19"/>
            <p:cNvSpPr txBox="1"/>
            <p:nvPr/>
          </p:nvSpPr>
          <p:spPr>
            <a:xfrm>
              <a:off x="6358389" y="6093296"/>
              <a:ext cx="1506300" cy="584775"/>
            </a:xfrm>
            <a:prstGeom prst="rect">
              <a:avLst/>
            </a:prstGeom>
            <a:noFill/>
          </p:spPr>
          <p:txBody>
            <a:bodyPr wrap="square" rtlCol="0">
              <a:spAutoFit/>
            </a:bodyPr>
            <a:lstStyle/>
            <a:p>
              <a:pPr algn="ctr"/>
              <a:r>
                <a:rPr lang="en-US" sz="1600" dirty="0" smtClean="0"/>
                <a:t>After normalization</a:t>
              </a:r>
              <a:endParaRPr lang="en-US" sz="1600" dirty="0"/>
            </a:p>
          </p:txBody>
        </p:sp>
        <p:sp>
          <p:nvSpPr>
            <p:cNvPr id="13" name="Rectangle 12"/>
            <p:cNvSpPr/>
            <p:nvPr/>
          </p:nvSpPr>
          <p:spPr bwMode="auto">
            <a:xfrm>
              <a:off x="7967257" y="5107657"/>
              <a:ext cx="238621" cy="255421"/>
            </a:xfrm>
            <a:prstGeom prst="rect">
              <a:avLst/>
            </a:prstGeom>
            <a:solidFill>
              <a:srgbClr val="FFCC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smtClean="0">
                <a:ln>
                  <a:noFill/>
                </a:ln>
                <a:effectLst/>
                <a:latin typeface="Georgia" pitchFamily="18" charset="0"/>
                <a:cs typeface="Times New Roman" pitchFamily="18" charset="0"/>
              </a:endParaRPr>
            </a:p>
          </p:txBody>
        </p:sp>
        <p:sp>
          <p:nvSpPr>
            <p:cNvPr id="22" name="Rectangle 21"/>
            <p:cNvSpPr/>
            <p:nvPr/>
          </p:nvSpPr>
          <p:spPr bwMode="auto">
            <a:xfrm>
              <a:off x="7967257" y="5531800"/>
              <a:ext cx="238621" cy="255421"/>
            </a:xfrm>
            <a:prstGeom prst="rect">
              <a:avLst/>
            </a:prstGeom>
            <a:solidFill>
              <a:srgbClr val="FF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b="0" i="0" u="none" strike="noStrike" cap="none" normalizeH="0" baseline="0" smtClean="0">
                <a:ln>
                  <a:noFill/>
                </a:ln>
                <a:effectLst/>
                <a:latin typeface="Georgia" pitchFamily="18" charset="0"/>
                <a:cs typeface="Times New Roman" pitchFamily="18" charset="0"/>
              </a:endParaRPr>
            </a:p>
          </p:txBody>
        </p:sp>
        <p:sp>
          <p:nvSpPr>
            <p:cNvPr id="15" name="TextBox 14"/>
            <p:cNvSpPr txBox="1"/>
            <p:nvPr/>
          </p:nvSpPr>
          <p:spPr>
            <a:xfrm>
              <a:off x="8389548" y="5088679"/>
              <a:ext cx="429926" cy="369332"/>
            </a:xfrm>
            <a:prstGeom prst="rect">
              <a:avLst/>
            </a:prstGeom>
            <a:noFill/>
          </p:spPr>
          <p:txBody>
            <a:bodyPr wrap="none" rtlCol="0">
              <a:spAutoFit/>
            </a:bodyPr>
            <a:lstStyle/>
            <a:p>
              <a:r>
                <a:rPr lang="en-US" dirty="0" smtClean="0"/>
                <a:t>2x</a:t>
              </a:r>
              <a:endParaRPr lang="en-US" dirty="0"/>
            </a:p>
          </p:txBody>
        </p:sp>
        <p:sp>
          <p:nvSpPr>
            <p:cNvPr id="25" name="TextBox 24"/>
            <p:cNvSpPr txBox="1"/>
            <p:nvPr/>
          </p:nvSpPr>
          <p:spPr>
            <a:xfrm>
              <a:off x="8390350" y="5512822"/>
              <a:ext cx="428322" cy="369332"/>
            </a:xfrm>
            <a:prstGeom prst="rect">
              <a:avLst/>
            </a:prstGeom>
            <a:noFill/>
          </p:spPr>
          <p:txBody>
            <a:bodyPr wrap="none" rtlCol="0">
              <a:spAutoFit/>
            </a:bodyPr>
            <a:lstStyle/>
            <a:p>
              <a:r>
                <a:rPr lang="en-US" dirty="0" smtClean="0"/>
                <a:t>3x</a:t>
              </a:r>
              <a:endParaRPr lang="en-US" dirty="0"/>
            </a:p>
          </p:txBody>
        </p:sp>
        <p:sp>
          <p:nvSpPr>
            <p:cNvPr id="28" name="Rectangle 27"/>
            <p:cNvSpPr/>
            <p:nvPr/>
          </p:nvSpPr>
          <p:spPr>
            <a:xfrm>
              <a:off x="6084168" y="5301208"/>
              <a:ext cx="2054742" cy="338554"/>
            </a:xfrm>
            <a:prstGeom prst="rect">
              <a:avLst/>
            </a:prstGeom>
          </p:spPr>
          <p:txBody>
            <a:bodyPr wrap="square">
              <a:spAutoFit/>
            </a:bodyPr>
            <a:lstStyle/>
            <a:p>
              <a:pPr algn="ctr"/>
              <a:r>
                <a:rPr lang="en-US" sz="1600" dirty="0" err="1" smtClean="0"/>
                <a:t>Tensorline</a:t>
              </a:r>
              <a:endParaRPr lang="en-US" sz="1600" dirty="0"/>
            </a:p>
          </p:txBody>
        </p:sp>
        <p:sp>
          <p:nvSpPr>
            <p:cNvPr id="29" name="Rectangle 28"/>
            <p:cNvSpPr/>
            <p:nvPr/>
          </p:nvSpPr>
          <p:spPr>
            <a:xfrm>
              <a:off x="8083991" y="4738325"/>
              <a:ext cx="952505" cy="369332"/>
            </a:xfrm>
            <a:prstGeom prst="rect">
              <a:avLst/>
            </a:prstGeom>
          </p:spPr>
          <p:txBody>
            <a:bodyPr wrap="none">
              <a:spAutoFit/>
            </a:bodyPr>
            <a:lstStyle/>
            <a:p>
              <a:r>
                <a:rPr lang="en-US" dirty="0" smtClean="0"/>
                <a:t>Overfill</a:t>
              </a:r>
              <a:endParaRPr lang="en-US" dirty="0"/>
            </a:p>
          </p:txBody>
        </p:sp>
        <p:sp>
          <p:nvSpPr>
            <p:cNvPr id="30" name="Rectangle 29"/>
            <p:cNvSpPr/>
            <p:nvPr/>
          </p:nvSpPr>
          <p:spPr>
            <a:xfrm>
              <a:off x="8389548" y="6093296"/>
              <a:ext cx="429926" cy="369332"/>
            </a:xfrm>
            <a:prstGeom prst="rect">
              <a:avLst/>
            </a:prstGeom>
          </p:spPr>
          <p:txBody>
            <a:bodyPr wrap="none">
              <a:spAutoFit/>
            </a:bodyPr>
            <a:lstStyle/>
            <a:p>
              <a:r>
                <a:rPr lang="en-US" dirty="0"/>
                <a:t>2x</a:t>
              </a:r>
            </a:p>
          </p:txBody>
        </p:sp>
      </p:grpSp>
      <p:sp>
        <p:nvSpPr>
          <p:cNvPr id="2" name="TextBox 1"/>
          <p:cNvSpPr txBox="1"/>
          <p:nvPr/>
        </p:nvSpPr>
        <p:spPr>
          <a:xfrm>
            <a:off x="1615035" y="1263609"/>
            <a:ext cx="1415772" cy="523220"/>
          </a:xfrm>
          <a:prstGeom prst="rect">
            <a:avLst/>
          </a:prstGeom>
          <a:noFill/>
        </p:spPr>
        <p:txBody>
          <a:bodyPr wrap="none" rtlCol="0">
            <a:spAutoFit/>
          </a:bodyPr>
          <a:lstStyle/>
          <a:p>
            <a:r>
              <a:rPr lang="en-US" sz="2800" dirty="0" smtClean="0"/>
              <a:t>Volume</a:t>
            </a:r>
            <a:endParaRPr lang="en-US" sz="2800" dirty="0"/>
          </a:p>
        </p:txBody>
      </p:sp>
      <p:grpSp>
        <p:nvGrpSpPr>
          <p:cNvPr id="23" name="Group 22"/>
          <p:cNvGrpSpPr/>
          <p:nvPr/>
        </p:nvGrpSpPr>
        <p:grpSpPr>
          <a:xfrm>
            <a:off x="7085921" y="4559470"/>
            <a:ext cx="1955915" cy="1893866"/>
            <a:chOff x="35496" y="1780893"/>
            <a:chExt cx="3344523" cy="3238423"/>
          </a:xfrm>
        </p:grpSpPr>
        <p:pic>
          <p:nvPicPr>
            <p:cNvPr id="24" name="Picture 2"/>
            <p:cNvPicPr>
              <a:picLocks noChangeAspect="1" noChangeArrowheads="1"/>
            </p:cNvPicPr>
            <p:nvPr/>
          </p:nvPicPr>
          <p:blipFill>
            <a:blip r:embed="rId4" cstate="print">
              <a:lum bright="50000" contrast="50000"/>
              <a:extLst>
                <a:ext uri="{28A0092B-C50C-407E-A947-70E740481C1C}">
                  <a14:useLocalDpi xmlns:a14="http://schemas.microsoft.com/office/drawing/2010/main" val="0"/>
                </a:ext>
              </a:extLst>
            </a:blip>
            <a:srcRect/>
            <a:stretch>
              <a:fillRect/>
            </a:stretch>
          </p:blipFill>
          <p:spPr bwMode="auto">
            <a:xfrm>
              <a:off x="35496" y="1780893"/>
              <a:ext cx="2491927" cy="2171784"/>
            </a:xfrm>
            <a:prstGeom prst="rect">
              <a:avLst/>
            </a:prstGeom>
            <a:noFill/>
            <a:ln>
              <a:noFill/>
            </a:ln>
            <a:effectLst/>
            <a:extLst>
              <a:ext uri="{909E8E84-426E-40DD-AFC4-6F175D3DCCD1}">
                <a14:hiddenFill xmlns:a14="http://schemas.microsoft.com/office/drawing/2010/main">
                  <a:blipFill dpi="0" rotWithShape="0">
                    <a:blip>
                      <a:lum bright="50000" contrast="50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2"/>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a:stretch>
              <a:fillRect/>
            </a:stretch>
          </p:blipFill>
          <p:spPr bwMode="auto">
            <a:xfrm>
              <a:off x="467544" y="2348880"/>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 name="Picture 2"/>
            <p:cNvPicPr>
              <a:picLocks noChangeAspect="1" noChangeArrowheads="1"/>
            </p:cNvPicPr>
            <p:nvPr/>
          </p:nvPicPr>
          <p:blipFill>
            <a:blip r:embed="rId6" cstate="print">
              <a:lum bright="-24000"/>
              <a:extLst>
                <a:ext uri="{28A0092B-C50C-407E-A947-70E740481C1C}">
                  <a14:useLocalDpi xmlns:a14="http://schemas.microsoft.com/office/drawing/2010/main" val="0"/>
                </a:ext>
              </a:extLst>
            </a:blip>
            <a:srcRect/>
            <a:stretch>
              <a:fillRect/>
            </a:stretch>
          </p:blipFill>
          <p:spPr bwMode="auto">
            <a:xfrm>
              <a:off x="888092" y="2847532"/>
              <a:ext cx="2491927" cy="2171784"/>
            </a:xfrm>
            <a:prstGeom prst="rect">
              <a:avLst/>
            </a:prstGeom>
            <a:noFill/>
            <a:ln>
              <a:noFill/>
            </a:ln>
            <a:effectLst/>
            <a:extLst>
              <a:ext uri="{909E8E84-426E-40DD-AFC4-6F175D3DCCD1}">
                <a14:hiddenFill xmlns:a14="http://schemas.microsoft.com/office/drawing/2010/main">
                  <a:blipFill dpi="0" rotWithShape="0">
                    <a:blip>
                      <a:lum bright="-2400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pic>
        <p:nvPicPr>
          <p:cNvPr id="33" name="Picture 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83760" y="1496752"/>
            <a:ext cx="2160240" cy="22019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4" name="TextBox 33"/>
          <p:cNvSpPr txBox="1"/>
          <p:nvPr/>
        </p:nvSpPr>
        <p:spPr>
          <a:xfrm>
            <a:off x="7126158" y="4155748"/>
            <a:ext cx="1478290" cy="400110"/>
          </a:xfrm>
          <a:prstGeom prst="rect">
            <a:avLst/>
          </a:prstGeom>
          <a:noFill/>
        </p:spPr>
        <p:txBody>
          <a:bodyPr wrap="none" rtlCol="0">
            <a:spAutoFit/>
          </a:bodyPr>
          <a:lstStyle/>
          <a:p>
            <a:r>
              <a:rPr lang="en-US" sz="2000" dirty="0" smtClean="0"/>
              <a:t>Target data</a:t>
            </a:r>
            <a:endParaRPr lang="en-US" sz="2000" dirty="0"/>
          </a:p>
        </p:txBody>
      </p:sp>
      <p:sp>
        <p:nvSpPr>
          <p:cNvPr id="35" name="TextBox 34"/>
          <p:cNvSpPr txBox="1"/>
          <p:nvPr/>
        </p:nvSpPr>
        <p:spPr>
          <a:xfrm>
            <a:off x="6982983" y="877757"/>
            <a:ext cx="2053513" cy="707886"/>
          </a:xfrm>
          <a:prstGeom prst="rect">
            <a:avLst/>
          </a:prstGeom>
          <a:noFill/>
        </p:spPr>
        <p:txBody>
          <a:bodyPr wrap="square" rtlCol="0">
            <a:spAutoFit/>
          </a:bodyPr>
          <a:lstStyle/>
          <a:p>
            <a:pPr algn="ctr"/>
            <a:r>
              <a:rPr lang="en-US" sz="2000" dirty="0" smtClean="0"/>
              <a:t>Tractography model</a:t>
            </a:r>
            <a:endParaRPr lang="en-US" sz="2000" dirty="0"/>
          </a:p>
        </p:txBody>
      </p:sp>
    </p:spTree>
    <p:extLst>
      <p:ext uri="{BB962C8B-B14F-4D97-AF65-F5344CB8AC3E}">
        <p14:creationId xmlns:p14="http://schemas.microsoft.com/office/powerpoint/2010/main" val="780723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5874" name="Rectangle 2"/>
          <p:cNvSpPr>
            <a:spLocks noGrp="1" noChangeArrowheads="1"/>
          </p:cNvSpPr>
          <p:nvPr>
            <p:ph type="title"/>
          </p:nvPr>
        </p:nvSpPr>
        <p:spPr/>
        <p:txBody>
          <a:bodyPr/>
          <a:lstStyle/>
          <a:p>
            <a:r>
              <a:rPr lang="en-US"/>
              <a:t>White Matter Projectome – BlueMatter normalization</a:t>
            </a:r>
          </a:p>
        </p:txBody>
      </p:sp>
      <p:sp>
        <p:nvSpPr>
          <p:cNvPr id="1615875" name="Rectangle 3"/>
          <p:cNvSpPr>
            <a:spLocks noChangeArrowheads="1"/>
          </p:cNvSpPr>
          <p:nvPr/>
        </p:nvSpPr>
        <p:spPr bwMode="gray">
          <a:xfrm>
            <a:off x="2438400" y="1981200"/>
            <a:ext cx="42672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lnSpc>
                <a:spcPct val="110000"/>
              </a:lnSpc>
              <a:spcBef>
                <a:spcPct val="20000"/>
              </a:spcBef>
              <a:buClr>
                <a:schemeClr val="accent1"/>
              </a:buClr>
              <a:buFont typeface="Wingdings" pitchFamily="2" charset="2"/>
              <a:buChar char="§"/>
            </a:pPr>
            <a:r>
              <a:rPr lang="en-US" sz="1800">
                <a:latin typeface="Georgia" pitchFamily="18" charset="0"/>
                <a:cs typeface="Arial" charset="0"/>
              </a:rPr>
              <a:t>Used Blue Gene to achieve search through 180B fibers; 1000x &gt; other projectome analyses</a:t>
            </a:r>
          </a:p>
          <a:p>
            <a:pPr marL="463550" lvl="1" indent="-185738">
              <a:lnSpc>
                <a:spcPct val="110000"/>
              </a:lnSpc>
              <a:spcBef>
                <a:spcPct val="20000"/>
              </a:spcBef>
              <a:buClr>
                <a:schemeClr val="accent1"/>
              </a:buClr>
              <a:buFont typeface="Arial" charset="0"/>
              <a:buChar char="–"/>
            </a:pPr>
            <a:r>
              <a:rPr lang="en-US" sz="1600">
                <a:latin typeface="Georgia" pitchFamily="18" charset="0"/>
                <a:cs typeface="Arial" charset="0"/>
              </a:rPr>
              <a:t>Space-filling (improving on STT)</a:t>
            </a:r>
          </a:p>
          <a:p>
            <a:pPr marL="463550" lvl="1" indent="-185738">
              <a:lnSpc>
                <a:spcPct val="110000"/>
              </a:lnSpc>
              <a:spcBef>
                <a:spcPct val="20000"/>
              </a:spcBef>
              <a:buClr>
                <a:schemeClr val="accent1"/>
              </a:buClr>
              <a:buFont typeface="Arial" charset="0"/>
              <a:buChar char="–"/>
            </a:pPr>
            <a:r>
              <a:rPr lang="en-US" sz="1600">
                <a:latin typeface="Georgia" pitchFamily="18" charset="0"/>
                <a:cs typeface="Arial" charset="0"/>
              </a:rPr>
              <a:t>Density normalized (improving on TEND)</a:t>
            </a:r>
          </a:p>
          <a:p>
            <a:pPr marL="192088" indent="-192088">
              <a:lnSpc>
                <a:spcPct val="110000"/>
              </a:lnSpc>
              <a:spcBef>
                <a:spcPct val="20000"/>
              </a:spcBef>
              <a:buClr>
                <a:schemeClr val="accent1"/>
              </a:buClr>
              <a:buFont typeface="Wingdings" pitchFamily="2" charset="2"/>
              <a:buChar char="§"/>
            </a:pPr>
            <a:r>
              <a:rPr lang="en-US">
                <a:latin typeface="Georgia" pitchFamily="18" charset="0"/>
                <a:cs typeface="Arial" charset="0"/>
              </a:rPr>
              <a:t>Evaluation</a:t>
            </a:r>
          </a:p>
          <a:p>
            <a:pPr marL="463550" lvl="1" indent="-185738">
              <a:lnSpc>
                <a:spcPct val="110000"/>
              </a:lnSpc>
              <a:spcBef>
                <a:spcPct val="20000"/>
              </a:spcBef>
              <a:buClr>
                <a:schemeClr val="accent1"/>
              </a:buClr>
              <a:buFont typeface="Arial" charset="0"/>
              <a:buChar char="–"/>
            </a:pPr>
            <a:r>
              <a:rPr lang="en-US" sz="1600">
                <a:latin typeface="Georgia" pitchFamily="18" charset="0"/>
                <a:cs typeface="Arial" charset="0"/>
              </a:rPr>
              <a:t>Fit to diffusion data as good or better than other algorithms</a:t>
            </a:r>
          </a:p>
          <a:p>
            <a:pPr marL="463550" lvl="1" indent="-185738">
              <a:lnSpc>
                <a:spcPct val="110000"/>
              </a:lnSpc>
              <a:spcBef>
                <a:spcPct val="20000"/>
              </a:spcBef>
              <a:buClr>
                <a:schemeClr val="accent1"/>
              </a:buClr>
              <a:buFont typeface="Arial" charset="0"/>
              <a:buChar char="–"/>
            </a:pPr>
            <a:r>
              <a:rPr lang="en-US" sz="1600">
                <a:latin typeface="Georgia" pitchFamily="18" charset="0"/>
                <a:cs typeface="Arial" charset="0"/>
              </a:rPr>
              <a:t>Identifies several key known pathways that are missed by other algorithms</a:t>
            </a:r>
          </a:p>
        </p:txBody>
      </p:sp>
      <p:sp>
        <p:nvSpPr>
          <p:cNvPr id="1615876" name="TextBox 6"/>
          <p:cNvSpPr txBox="1">
            <a:spLocks noChangeArrowheads="1"/>
          </p:cNvSpPr>
          <p:nvPr/>
        </p:nvSpPr>
        <p:spPr bwMode="auto">
          <a:xfrm>
            <a:off x="838200" y="481965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fontAlgn="base">
              <a:spcBef>
                <a:spcPct val="0"/>
              </a:spcBef>
              <a:spcAft>
                <a:spcPct val="0"/>
              </a:spcAft>
              <a:defRPr sz="2400">
                <a:solidFill>
                  <a:schemeClr val="tx1"/>
                </a:solidFill>
                <a:latin typeface="Times New Roman" pitchFamily="18" charset="0"/>
              </a:defRPr>
            </a:lvl6pPr>
            <a:lvl7pPr marL="2971800" indent="-228600" fontAlgn="base">
              <a:spcBef>
                <a:spcPct val="0"/>
              </a:spcBef>
              <a:spcAft>
                <a:spcPct val="0"/>
              </a:spcAft>
              <a:defRPr sz="2400">
                <a:solidFill>
                  <a:schemeClr val="tx1"/>
                </a:solidFill>
                <a:latin typeface="Times New Roman" pitchFamily="18" charset="0"/>
              </a:defRPr>
            </a:lvl7pPr>
            <a:lvl8pPr marL="3429000" indent="-228600" fontAlgn="base">
              <a:spcBef>
                <a:spcPct val="0"/>
              </a:spcBef>
              <a:spcAft>
                <a:spcPct val="0"/>
              </a:spcAft>
              <a:defRPr sz="2400">
                <a:solidFill>
                  <a:schemeClr val="tx1"/>
                </a:solidFill>
                <a:latin typeface="Times New Roman" pitchFamily="18" charset="0"/>
              </a:defRPr>
            </a:lvl8pPr>
            <a:lvl9pPr marL="3886200" indent="-228600" fontAlgn="base">
              <a:spcBef>
                <a:spcPct val="0"/>
              </a:spcBef>
              <a:spcAft>
                <a:spcPct val="0"/>
              </a:spcAft>
              <a:defRPr sz="2400">
                <a:solidFill>
                  <a:schemeClr val="tx1"/>
                </a:solidFill>
                <a:latin typeface="Times New Roman" pitchFamily="18" charset="0"/>
              </a:defRPr>
            </a:lvl9pPr>
          </a:lstStyle>
          <a:p>
            <a:endParaRPr lang="en-US" sz="1800">
              <a:latin typeface="Calibri" pitchFamily="34" charset="0"/>
            </a:endParaRPr>
          </a:p>
        </p:txBody>
      </p:sp>
      <p:pic>
        <p:nvPicPr>
          <p:cNvPr id="1615877" name="Picture 3" descr="dens_colorbar.png"/>
          <p:cNvPicPr>
            <a:picLocks noChangeAspect="1"/>
          </p:cNvPicPr>
          <p:nvPr/>
        </p:nvPicPr>
        <p:blipFill>
          <a:blip r:embed="rId3">
            <a:extLst>
              <a:ext uri="{28A0092B-C50C-407E-A947-70E740481C1C}">
                <a14:useLocalDpi xmlns:a14="http://schemas.microsoft.com/office/drawing/2010/main" val="0"/>
              </a:ext>
            </a:extLst>
          </a:blip>
          <a:srcRect b="37546"/>
          <a:stretch>
            <a:fillRect/>
          </a:stretch>
        </p:blipFill>
        <p:spPr bwMode="auto">
          <a:xfrm>
            <a:off x="2743200" y="5410200"/>
            <a:ext cx="3657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15878" name="Group 6"/>
          <p:cNvGrpSpPr>
            <a:grpSpLocks/>
          </p:cNvGrpSpPr>
          <p:nvPr/>
        </p:nvGrpSpPr>
        <p:grpSpPr bwMode="auto">
          <a:xfrm>
            <a:off x="152400" y="1981200"/>
            <a:ext cx="2160588" cy="3844925"/>
            <a:chOff x="96" y="1429"/>
            <a:chExt cx="1361" cy="2422"/>
          </a:xfrm>
        </p:grpSpPr>
        <p:sp>
          <p:nvSpPr>
            <p:cNvPr id="1615879" name="Text Box 7"/>
            <p:cNvSpPr txBox="1">
              <a:spLocks noChangeArrowheads="1"/>
            </p:cNvSpPr>
            <p:nvPr/>
          </p:nvSpPr>
          <p:spPr bwMode="auto">
            <a:xfrm>
              <a:off x="96" y="1429"/>
              <a:ext cx="136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CC0000"/>
                  </a:solidFill>
                  <a:latin typeface="Georgia" pitchFamily="18" charset="0"/>
                </a:rPr>
                <a:t>No normalization</a:t>
              </a:r>
            </a:p>
          </p:txBody>
        </p:sp>
        <p:pic>
          <p:nvPicPr>
            <p:cNvPr id="1615880" name="Picture 1" descr="STT_AxialDensity.png"/>
            <p:cNvPicPr>
              <a:picLocks noChangeAspect="1"/>
            </p:cNvPicPr>
            <p:nvPr/>
          </p:nvPicPr>
          <p:blipFill>
            <a:blip r:embed="rId4">
              <a:extLst>
                <a:ext uri="{28A0092B-C50C-407E-A947-70E740481C1C}">
                  <a14:useLocalDpi xmlns:a14="http://schemas.microsoft.com/office/drawing/2010/main" val="0"/>
                </a:ext>
              </a:extLst>
            </a:blip>
            <a:srcRect l="16875" t="13750" r="60001" b="45625"/>
            <a:stretch>
              <a:fillRect/>
            </a:stretch>
          </p:blipFill>
          <p:spPr bwMode="auto">
            <a:xfrm>
              <a:off x="110" y="1776"/>
              <a:ext cx="1332" cy="1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5881" name="Text Box 9"/>
            <p:cNvSpPr txBox="1">
              <a:spLocks noChangeArrowheads="1"/>
            </p:cNvSpPr>
            <p:nvPr/>
          </p:nvSpPr>
          <p:spPr bwMode="auto">
            <a:xfrm>
              <a:off x="337" y="3601"/>
              <a:ext cx="87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Georgia" pitchFamily="18" charset="0"/>
                </a:rPr>
                <a:t>Peak ~ 12x</a:t>
              </a:r>
            </a:p>
          </p:txBody>
        </p:sp>
      </p:grpSp>
      <p:grpSp>
        <p:nvGrpSpPr>
          <p:cNvPr id="1615882" name="Group 10"/>
          <p:cNvGrpSpPr>
            <a:grpSpLocks/>
          </p:cNvGrpSpPr>
          <p:nvPr/>
        </p:nvGrpSpPr>
        <p:grpSpPr bwMode="auto">
          <a:xfrm>
            <a:off x="6877050" y="1981200"/>
            <a:ext cx="2114550" cy="3844925"/>
            <a:chOff x="4332" y="1429"/>
            <a:chExt cx="1332" cy="2422"/>
          </a:xfrm>
        </p:grpSpPr>
        <p:sp>
          <p:nvSpPr>
            <p:cNvPr id="1615883" name="Text Box 11"/>
            <p:cNvSpPr txBox="1">
              <a:spLocks noChangeArrowheads="1"/>
            </p:cNvSpPr>
            <p:nvPr/>
          </p:nvSpPr>
          <p:spPr bwMode="auto">
            <a:xfrm>
              <a:off x="4427" y="1429"/>
              <a:ext cx="114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solidFill>
                    <a:srgbClr val="CC0000"/>
                  </a:solidFill>
                  <a:latin typeface="Georgia" pitchFamily="18" charset="0"/>
                </a:rPr>
                <a:t>Normalization</a:t>
              </a:r>
            </a:p>
          </p:txBody>
        </p:sp>
        <p:pic>
          <p:nvPicPr>
            <p:cNvPr id="1615884" name="Picture 2" descr="NFT_AxialDensity.png"/>
            <p:cNvPicPr>
              <a:picLocks noChangeAspect="1"/>
            </p:cNvPicPr>
            <p:nvPr/>
          </p:nvPicPr>
          <p:blipFill>
            <a:blip r:embed="rId5">
              <a:extLst>
                <a:ext uri="{28A0092B-C50C-407E-A947-70E740481C1C}">
                  <a14:useLocalDpi xmlns:a14="http://schemas.microsoft.com/office/drawing/2010/main" val="0"/>
                </a:ext>
              </a:extLst>
            </a:blip>
            <a:srcRect l="16875" t="13750" r="60001" b="45625"/>
            <a:stretch>
              <a:fillRect/>
            </a:stretch>
          </p:blipFill>
          <p:spPr bwMode="auto">
            <a:xfrm>
              <a:off x="4332" y="1776"/>
              <a:ext cx="1332" cy="1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15885" name="Text Box 13"/>
            <p:cNvSpPr txBox="1">
              <a:spLocks noChangeArrowheads="1"/>
            </p:cNvSpPr>
            <p:nvPr/>
          </p:nvSpPr>
          <p:spPr bwMode="auto">
            <a:xfrm>
              <a:off x="4594" y="3601"/>
              <a:ext cx="80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Georgia" pitchFamily="18" charset="0"/>
                </a:rPr>
                <a:t>Peak ~ 3x</a:t>
              </a:r>
            </a:p>
          </p:txBody>
        </p:sp>
      </p:grpSp>
    </p:spTree>
    <p:extLst>
      <p:ext uri="{BB962C8B-B14F-4D97-AF65-F5344CB8AC3E}">
        <p14:creationId xmlns:p14="http://schemas.microsoft.com/office/powerpoint/2010/main" val="3555682970"/>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4978"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3350" y="1096963"/>
            <a:ext cx="6048375" cy="571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9"/>
          <p:cNvPicPr>
            <a:picLocks noChangeAspect="1" noChangeArrowheads="1"/>
          </p:cNvPicPr>
          <p:nvPr/>
        </p:nvPicPr>
        <p:blipFill>
          <a:blip r:embed="rId4"/>
          <a:srcRect/>
          <a:stretch>
            <a:fillRect/>
          </a:stretch>
        </p:blipFill>
        <p:spPr bwMode="auto">
          <a:xfrm>
            <a:off x="2268538" y="1628775"/>
            <a:ext cx="4522787" cy="4608513"/>
          </a:xfrm>
          <a:prstGeom prst="rect">
            <a:avLst/>
          </a:prstGeom>
          <a:noFill/>
          <a:ln w="28575">
            <a:solidFill>
              <a:schemeClr val="bg1">
                <a:lumMod val="95000"/>
              </a:schemeClr>
            </a:solidFill>
            <a:miter lim="800000"/>
            <a:headEnd/>
            <a:tailEnd/>
          </a:ln>
          <a:effectLst/>
        </p:spPr>
      </p:pic>
      <p:sp>
        <p:nvSpPr>
          <p:cNvPr id="254980" name="Rectangle 4"/>
          <p:cNvSpPr>
            <a:spLocks noGrp="1" noChangeArrowheads="1"/>
          </p:cNvSpPr>
          <p:nvPr>
            <p:ph type="title"/>
          </p:nvPr>
        </p:nvSpPr>
        <p:spPr/>
        <p:txBody>
          <a:bodyPr/>
          <a:lstStyle/>
          <a:p>
            <a:r>
              <a:rPr lang="en-US"/>
              <a:t>Optic Tract: Chiasm to Thalamus</a:t>
            </a:r>
          </a:p>
        </p:txBody>
      </p:sp>
    </p:spTree>
    <p:extLst>
      <p:ext uri="{BB962C8B-B14F-4D97-AF65-F5344CB8AC3E}">
        <p14:creationId xmlns:p14="http://schemas.microsoft.com/office/powerpoint/2010/main" val="45440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0">
                                          <p:val>
                                            <p:fltVal val="0"/>
                                          </p:val>
                                        </p:tav>
                                        <p:tav tm="100000">
                                          <p:val>
                                            <p:strVal val="#ppt_w"/>
                                          </p:val>
                                        </p:tav>
                                      </p:tavLst>
                                    </p:anim>
                                    <p:anim calcmode="lin" valueType="num">
                                      <p:cBhvr>
                                        <p:cTn id="8" dur="2000" fill="hold"/>
                                        <p:tgtEl>
                                          <p:spTgt spid="9"/>
                                        </p:tgtEl>
                                        <p:attrNameLst>
                                          <p:attrName>ppt_h</p:attrName>
                                        </p:attrNameLst>
                                      </p:cBhvr>
                                      <p:tavLst>
                                        <p:tav tm="0">
                                          <p:val>
                                            <p:fltVal val="0"/>
                                          </p:val>
                                        </p:tav>
                                        <p:tav tm="100000">
                                          <p:val>
                                            <p:strVal val="#ppt_h"/>
                                          </p:val>
                                        </p:tav>
                                      </p:tavLst>
                                    </p:anim>
                                    <p:animEffect transition="in" filter="fade">
                                      <p:cBhvr>
                                        <p:cTn id="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2450" name="Group 2"/>
          <p:cNvGrpSpPr>
            <a:grpSpLocks/>
          </p:cNvGrpSpPr>
          <p:nvPr/>
        </p:nvGrpSpPr>
        <p:grpSpPr bwMode="auto">
          <a:xfrm>
            <a:off x="4343400" y="5918200"/>
            <a:ext cx="4360863" cy="336550"/>
            <a:chOff x="2736" y="3456"/>
            <a:chExt cx="2747" cy="212"/>
          </a:xfrm>
        </p:grpSpPr>
        <p:sp>
          <p:nvSpPr>
            <p:cNvPr id="232451" name="Text Box 7"/>
            <p:cNvSpPr txBox="1">
              <a:spLocks noChangeArrowheads="1"/>
            </p:cNvSpPr>
            <p:nvPr/>
          </p:nvSpPr>
          <p:spPr bwMode="auto">
            <a:xfrm>
              <a:off x="2736" y="3456"/>
              <a:ext cx="38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600">
                  <a:latin typeface="Georgia" pitchFamily="18" charset="0"/>
                  <a:cs typeface="Times New Roman" pitchFamily="18" charset="0"/>
                </a:rPr>
                <a:t>LGN</a:t>
              </a:r>
            </a:p>
          </p:txBody>
        </p:sp>
        <p:sp>
          <p:nvSpPr>
            <p:cNvPr id="232452" name="Text Box 8"/>
            <p:cNvSpPr txBox="1">
              <a:spLocks noChangeArrowheads="1"/>
            </p:cNvSpPr>
            <p:nvPr/>
          </p:nvSpPr>
          <p:spPr bwMode="auto">
            <a:xfrm>
              <a:off x="4939" y="3456"/>
              <a:ext cx="54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600">
                  <a:latin typeface="Georgia" pitchFamily="18" charset="0"/>
                  <a:cs typeface="Times New Roman" pitchFamily="18" charset="0"/>
                </a:rPr>
                <a:t>Chiasm</a:t>
              </a:r>
            </a:p>
          </p:txBody>
        </p:sp>
      </p:grpSp>
      <p:pic>
        <p:nvPicPr>
          <p:cNvPr id="232459" name="Picture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346200"/>
            <a:ext cx="4257675"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61" name="TextBox 7"/>
          <p:cNvSpPr txBox="1">
            <a:spLocks noChangeArrowheads="1"/>
          </p:cNvSpPr>
          <p:nvPr/>
        </p:nvSpPr>
        <p:spPr bwMode="auto">
          <a:xfrm>
            <a:off x="4267200" y="1574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3</a:t>
            </a:r>
          </a:p>
        </p:txBody>
      </p:sp>
      <p:sp>
        <p:nvSpPr>
          <p:cNvPr id="232462" name="TextBox 7"/>
          <p:cNvSpPr txBox="1">
            <a:spLocks noChangeArrowheads="1"/>
          </p:cNvSpPr>
          <p:nvPr/>
        </p:nvSpPr>
        <p:spPr bwMode="auto">
          <a:xfrm>
            <a:off x="4267200" y="11938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4</a:t>
            </a:r>
          </a:p>
        </p:txBody>
      </p:sp>
      <p:sp>
        <p:nvSpPr>
          <p:cNvPr id="232463" name="TextBox 7"/>
          <p:cNvSpPr txBox="1">
            <a:spLocks noChangeArrowheads="1"/>
          </p:cNvSpPr>
          <p:nvPr/>
        </p:nvSpPr>
        <p:spPr bwMode="auto">
          <a:xfrm>
            <a:off x="4267200" y="20288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2</a:t>
            </a:r>
          </a:p>
        </p:txBody>
      </p:sp>
      <p:sp>
        <p:nvSpPr>
          <p:cNvPr id="232464" name="TextBox 7"/>
          <p:cNvSpPr txBox="1">
            <a:spLocks noChangeArrowheads="1"/>
          </p:cNvSpPr>
          <p:nvPr/>
        </p:nvSpPr>
        <p:spPr bwMode="auto">
          <a:xfrm>
            <a:off x="4267200" y="24098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1</a:t>
            </a:r>
          </a:p>
        </p:txBody>
      </p:sp>
      <p:sp>
        <p:nvSpPr>
          <p:cNvPr id="232465" name="TextBox 7"/>
          <p:cNvSpPr txBox="1">
            <a:spLocks noChangeArrowheads="1"/>
          </p:cNvSpPr>
          <p:nvPr/>
        </p:nvSpPr>
        <p:spPr bwMode="auto">
          <a:xfrm>
            <a:off x="4267200" y="27908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0</a:t>
            </a:r>
          </a:p>
        </p:txBody>
      </p:sp>
      <p:sp>
        <p:nvSpPr>
          <p:cNvPr id="67" name="TextBox 66"/>
          <p:cNvSpPr txBox="1"/>
          <p:nvPr/>
        </p:nvSpPr>
        <p:spPr bwMode="auto">
          <a:xfrm>
            <a:off x="2513365" y="1498878"/>
            <a:ext cx="3277684" cy="338459"/>
          </a:xfrm>
          <a:prstGeom prst="rect">
            <a:avLst/>
          </a:prstGeom>
          <a:noFill/>
          <a:scene3d>
            <a:camera prst="orthographicFront">
              <a:rot lat="0" lon="0" rev="5400000"/>
            </a:camera>
            <a:lightRig rig="threePt" dir="t"/>
          </a:scene3d>
        </p:spPr>
        <p:txBody>
          <a:bodyPr>
            <a:spAutoFit/>
          </a:bodyPr>
          <a:lstStyle/>
          <a:p>
            <a:pPr>
              <a:defRPr/>
            </a:pPr>
            <a:r>
              <a:rPr lang="en-US" sz="1600" dirty="0">
                <a:cs typeface="Arial" charset="0"/>
              </a:rPr>
              <a:t>Diffusivity (µm</a:t>
            </a:r>
            <a:r>
              <a:rPr lang="en-US" sz="1600" baseline="30000" dirty="0">
                <a:cs typeface="Arial" charset="0"/>
              </a:rPr>
              <a:t>2</a:t>
            </a:r>
            <a:r>
              <a:rPr lang="en-US" sz="1600" dirty="0">
                <a:cs typeface="Arial" charset="0"/>
              </a:rPr>
              <a:t>/</a:t>
            </a:r>
            <a:r>
              <a:rPr lang="en-US" sz="1600" dirty="0" err="1">
                <a:cs typeface="Arial" charset="0"/>
              </a:rPr>
              <a:t>msec</a:t>
            </a:r>
            <a:r>
              <a:rPr lang="en-US" sz="1600" dirty="0">
                <a:cs typeface="Arial" charset="0"/>
              </a:rPr>
              <a:t>)</a:t>
            </a:r>
          </a:p>
        </p:txBody>
      </p:sp>
      <p:pic>
        <p:nvPicPr>
          <p:cNvPr id="232468" name="Picture 3"/>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4165600"/>
            <a:ext cx="4257675" cy="167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2470" name="TextBox 7"/>
          <p:cNvSpPr txBox="1">
            <a:spLocks noChangeArrowheads="1"/>
          </p:cNvSpPr>
          <p:nvPr/>
        </p:nvSpPr>
        <p:spPr bwMode="auto">
          <a:xfrm>
            <a:off x="4267200" y="4394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3</a:t>
            </a:r>
          </a:p>
        </p:txBody>
      </p:sp>
      <p:sp>
        <p:nvSpPr>
          <p:cNvPr id="232471" name="TextBox 7"/>
          <p:cNvSpPr txBox="1">
            <a:spLocks noChangeArrowheads="1"/>
          </p:cNvSpPr>
          <p:nvPr/>
        </p:nvSpPr>
        <p:spPr bwMode="auto">
          <a:xfrm>
            <a:off x="4267200" y="40132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4</a:t>
            </a:r>
          </a:p>
        </p:txBody>
      </p:sp>
      <p:sp>
        <p:nvSpPr>
          <p:cNvPr id="232472" name="TextBox 7"/>
          <p:cNvSpPr txBox="1">
            <a:spLocks noChangeArrowheads="1"/>
          </p:cNvSpPr>
          <p:nvPr/>
        </p:nvSpPr>
        <p:spPr bwMode="auto">
          <a:xfrm>
            <a:off x="4267200" y="48482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2</a:t>
            </a:r>
          </a:p>
        </p:txBody>
      </p:sp>
      <p:sp>
        <p:nvSpPr>
          <p:cNvPr id="232473" name="TextBox 7"/>
          <p:cNvSpPr txBox="1">
            <a:spLocks noChangeArrowheads="1"/>
          </p:cNvSpPr>
          <p:nvPr/>
        </p:nvSpPr>
        <p:spPr bwMode="auto">
          <a:xfrm>
            <a:off x="4267200" y="52292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1</a:t>
            </a:r>
          </a:p>
        </p:txBody>
      </p:sp>
      <p:sp>
        <p:nvSpPr>
          <p:cNvPr id="232474" name="TextBox 7"/>
          <p:cNvSpPr txBox="1">
            <a:spLocks noChangeArrowheads="1"/>
          </p:cNvSpPr>
          <p:nvPr/>
        </p:nvSpPr>
        <p:spPr bwMode="auto">
          <a:xfrm>
            <a:off x="4267200" y="56102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400">
                <a:latin typeface="Times New Roman" pitchFamily="18" charset="0"/>
                <a:cs typeface="Times New Roman" pitchFamily="18" charset="0"/>
              </a:rPr>
              <a:t>0</a:t>
            </a:r>
          </a:p>
        </p:txBody>
      </p:sp>
      <p:sp>
        <p:nvSpPr>
          <p:cNvPr id="68" name="TextBox 67"/>
          <p:cNvSpPr txBox="1"/>
          <p:nvPr/>
        </p:nvSpPr>
        <p:spPr bwMode="auto">
          <a:xfrm>
            <a:off x="2513365" y="4394478"/>
            <a:ext cx="3277684" cy="338459"/>
          </a:xfrm>
          <a:prstGeom prst="rect">
            <a:avLst/>
          </a:prstGeom>
          <a:noFill/>
          <a:scene3d>
            <a:camera prst="orthographicFront">
              <a:rot lat="0" lon="0" rev="5400000"/>
            </a:camera>
            <a:lightRig rig="threePt" dir="t"/>
          </a:scene3d>
        </p:spPr>
        <p:txBody>
          <a:bodyPr>
            <a:spAutoFit/>
          </a:bodyPr>
          <a:lstStyle/>
          <a:p>
            <a:pPr>
              <a:defRPr/>
            </a:pPr>
            <a:r>
              <a:rPr lang="en-US" sz="1600" dirty="0">
                <a:cs typeface="Arial" charset="0"/>
              </a:rPr>
              <a:t>Diffusivity (µm</a:t>
            </a:r>
            <a:r>
              <a:rPr lang="en-US" sz="1600" baseline="30000" dirty="0">
                <a:cs typeface="Arial" charset="0"/>
              </a:rPr>
              <a:t>2</a:t>
            </a:r>
            <a:r>
              <a:rPr lang="en-US" sz="1600" dirty="0">
                <a:cs typeface="Arial" charset="0"/>
              </a:rPr>
              <a:t>/</a:t>
            </a:r>
            <a:r>
              <a:rPr lang="en-US" sz="1600" dirty="0" err="1">
                <a:cs typeface="Arial" charset="0"/>
              </a:rPr>
              <a:t>msec</a:t>
            </a:r>
            <a:r>
              <a:rPr lang="en-US" sz="1600" dirty="0">
                <a:cs typeface="Arial" charset="0"/>
              </a:rPr>
              <a:t>)</a:t>
            </a:r>
          </a:p>
        </p:txBody>
      </p:sp>
      <p:sp>
        <p:nvSpPr>
          <p:cNvPr id="232476" name="TextBox 49"/>
          <p:cNvSpPr txBox="1">
            <a:spLocks noChangeArrowheads="1"/>
          </p:cNvSpPr>
          <p:nvPr/>
        </p:nvSpPr>
        <p:spPr bwMode="auto">
          <a:xfrm>
            <a:off x="7239000" y="660400"/>
            <a:ext cx="2667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a:latin typeface="Times New Roman" pitchFamily="18" charset="0"/>
                <a:cs typeface="Times New Roman" pitchFamily="18" charset="0"/>
              </a:rPr>
              <a:t>Longitudinal</a:t>
            </a:r>
          </a:p>
          <a:p>
            <a:r>
              <a:rPr lang="en-US">
                <a:latin typeface="Times New Roman" pitchFamily="18" charset="0"/>
                <a:cs typeface="Times New Roman" pitchFamily="18" charset="0"/>
              </a:rPr>
              <a:t>Radial</a:t>
            </a:r>
          </a:p>
        </p:txBody>
      </p:sp>
      <p:cxnSp>
        <p:nvCxnSpPr>
          <p:cNvPr id="54" name="Straight Connector 53"/>
          <p:cNvCxnSpPr/>
          <p:nvPr/>
        </p:nvCxnSpPr>
        <p:spPr>
          <a:xfrm>
            <a:off x="6858000" y="855663"/>
            <a:ext cx="381000" cy="158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858000" y="1122363"/>
            <a:ext cx="381000" cy="1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2479" name="TextBox 55"/>
          <p:cNvSpPr txBox="1">
            <a:spLocks noChangeArrowheads="1"/>
          </p:cNvSpPr>
          <p:nvPr/>
        </p:nvSpPr>
        <p:spPr bwMode="auto">
          <a:xfrm>
            <a:off x="7315200" y="3584575"/>
            <a:ext cx="2667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a:latin typeface="Times New Roman" pitchFamily="18" charset="0"/>
                <a:cs typeface="Times New Roman" pitchFamily="18" charset="0"/>
              </a:rPr>
              <a:t>Longitudinal</a:t>
            </a:r>
          </a:p>
          <a:p>
            <a:r>
              <a:rPr lang="en-US">
                <a:latin typeface="Times New Roman" pitchFamily="18" charset="0"/>
                <a:cs typeface="Times New Roman" pitchFamily="18" charset="0"/>
              </a:rPr>
              <a:t>Radial</a:t>
            </a:r>
          </a:p>
        </p:txBody>
      </p:sp>
      <p:cxnSp>
        <p:nvCxnSpPr>
          <p:cNvPr id="57" name="Straight Connector 56"/>
          <p:cNvCxnSpPr/>
          <p:nvPr/>
        </p:nvCxnSpPr>
        <p:spPr>
          <a:xfrm>
            <a:off x="6934200" y="3783013"/>
            <a:ext cx="381000" cy="1587"/>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6934200" y="4060825"/>
            <a:ext cx="381000" cy="1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32507" name="Group 59"/>
          <p:cNvGrpSpPr>
            <a:grpSpLocks/>
          </p:cNvGrpSpPr>
          <p:nvPr/>
        </p:nvGrpSpPr>
        <p:grpSpPr bwMode="auto">
          <a:xfrm>
            <a:off x="252413" y="1989138"/>
            <a:ext cx="2879725" cy="3097212"/>
            <a:chOff x="295" y="1253"/>
            <a:chExt cx="1814" cy="1951"/>
          </a:xfrm>
        </p:grpSpPr>
        <p:pic>
          <p:nvPicPr>
            <p:cNvPr id="3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 y="1842"/>
              <a:ext cx="1494" cy="826"/>
            </a:xfrm>
            <a:prstGeom prst="rect">
              <a:avLst/>
            </a:prstGeom>
            <a:noFill/>
            <a:extLst>
              <a:ext uri="{909E8E84-426E-40DD-AFC4-6F175D3DCCD1}">
                <a14:hiddenFill xmlns:a14="http://schemas.microsoft.com/office/drawing/2010/main">
                  <a:solidFill>
                    <a:srgbClr val="FFFFFF"/>
                  </a:solidFill>
                </a14:hiddenFill>
              </a:ext>
            </a:extLst>
          </p:spPr>
        </p:pic>
        <p:sp>
          <p:nvSpPr>
            <p:cNvPr id="232485" name="TextBox 32"/>
            <p:cNvSpPr txBox="1">
              <a:spLocks noChangeArrowheads="1"/>
            </p:cNvSpPr>
            <p:nvPr/>
          </p:nvSpPr>
          <p:spPr bwMode="auto">
            <a:xfrm rot="-21600000">
              <a:off x="1066" y="1253"/>
              <a:ext cx="862" cy="4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n-US">
                  <a:latin typeface="Georgia" pitchFamily="18" charset="0"/>
                  <a:cs typeface="Times New Roman" pitchFamily="18" charset="0"/>
                </a:rPr>
                <a:t>Optic</a:t>
              </a:r>
            </a:p>
            <a:p>
              <a:pPr algn="ctr"/>
              <a:r>
                <a:rPr lang="en-US">
                  <a:latin typeface="Georgia" pitchFamily="18" charset="0"/>
                  <a:cs typeface="Times New Roman" pitchFamily="18" charset="0"/>
                </a:rPr>
                <a:t>chiasm</a:t>
              </a:r>
            </a:p>
          </p:txBody>
        </p:sp>
        <p:sp>
          <p:nvSpPr>
            <p:cNvPr id="232486" name="TextBox 33"/>
            <p:cNvSpPr txBox="1">
              <a:spLocks noChangeArrowheads="1"/>
            </p:cNvSpPr>
            <p:nvPr/>
          </p:nvSpPr>
          <p:spPr bwMode="auto">
            <a:xfrm rot="-21600000">
              <a:off x="1247" y="2973"/>
              <a:ext cx="8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n-US">
                  <a:latin typeface="Georgia" pitchFamily="18" charset="0"/>
                  <a:cs typeface="Times New Roman" pitchFamily="18" charset="0"/>
                </a:rPr>
                <a:t>Right LGN</a:t>
              </a:r>
            </a:p>
          </p:txBody>
        </p:sp>
        <p:sp>
          <p:nvSpPr>
            <p:cNvPr id="232487" name="TextBox 39"/>
            <p:cNvSpPr txBox="1">
              <a:spLocks noChangeArrowheads="1"/>
            </p:cNvSpPr>
            <p:nvPr/>
          </p:nvSpPr>
          <p:spPr bwMode="auto">
            <a:xfrm rot="-21600000">
              <a:off x="295" y="2973"/>
              <a:ext cx="725"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pPr algn="ctr"/>
              <a:r>
                <a:rPr lang="en-US">
                  <a:latin typeface="Georgia" pitchFamily="18" charset="0"/>
                  <a:cs typeface="Times New Roman" pitchFamily="18" charset="0"/>
                </a:rPr>
                <a:t>Left LGN</a:t>
              </a:r>
            </a:p>
          </p:txBody>
        </p:sp>
        <p:sp>
          <p:nvSpPr>
            <p:cNvPr id="232489" name="AutoShape 41"/>
            <p:cNvSpPr>
              <a:spLocks noChangeArrowheads="1"/>
            </p:cNvSpPr>
            <p:nvPr/>
          </p:nvSpPr>
          <p:spPr bwMode="auto">
            <a:xfrm rot="15333358">
              <a:off x="1451" y="2680"/>
              <a:ext cx="363" cy="136"/>
            </a:xfrm>
            <a:prstGeom prst="rightArrow">
              <a:avLst>
                <a:gd name="adj1" fmla="val 50000"/>
                <a:gd name="adj2" fmla="val 66728"/>
              </a:avLst>
            </a:prstGeom>
            <a:solidFill>
              <a:srgbClr val="4D4D4D"/>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232490" name="AutoShape 42"/>
            <p:cNvSpPr>
              <a:spLocks noChangeArrowheads="1"/>
            </p:cNvSpPr>
            <p:nvPr/>
          </p:nvSpPr>
          <p:spPr bwMode="auto">
            <a:xfrm rot="17735151">
              <a:off x="498" y="2679"/>
              <a:ext cx="363" cy="136"/>
            </a:xfrm>
            <a:prstGeom prst="rightArrow">
              <a:avLst>
                <a:gd name="adj1" fmla="val 50000"/>
                <a:gd name="adj2" fmla="val 66728"/>
              </a:avLst>
            </a:prstGeom>
            <a:solidFill>
              <a:srgbClr val="4D4D4D"/>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232491" name="AutoShape 43"/>
            <p:cNvSpPr>
              <a:spLocks noChangeArrowheads="1"/>
            </p:cNvSpPr>
            <p:nvPr/>
          </p:nvSpPr>
          <p:spPr bwMode="auto">
            <a:xfrm rot="29478669">
              <a:off x="1133" y="1748"/>
              <a:ext cx="363" cy="136"/>
            </a:xfrm>
            <a:prstGeom prst="rightArrow">
              <a:avLst>
                <a:gd name="adj1" fmla="val 50000"/>
                <a:gd name="adj2" fmla="val 66728"/>
              </a:avLst>
            </a:prstGeom>
            <a:solidFill>
              <a:srgbClr val="4D4D4D"/>
            </a:solid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grpSp>
        <p:nvGrpSpPr>
          <p:cNvPr id="232492" name="Group 44"/>
          <p:cNvGrpSpPr>
            <a:grpSpLocks/>
          </p:cNvGrpSpPr>
          <p:nvPr/>
        </p:nvGrpSpPr>
        <p:grpSpPr bwMode="auto">
          <a:xfrm>
            <a:off x="4500563" y="2997200"/>
            <a:ext cx="4360862" cy="336550"/>
            <a:chOff x="2736" y="3456"/>
            <a:chExt cx="2747" cy="212"/>
          </a:xfrm>
        </p:grpSpPr>
        <p:sp>
          <p:nvSpPr>
            <p:cNvPr id="232493" name="Text Box 7"/>
            <p:cNvSpPr txBox="1">
              <a:spLocks noChangeArrowheads="1"/>
            </p:cNvSpPr>
            <p:nvPr/>
          </p:nvSpPr>
          <p:spPr bwMode="auto">
            <a:xfrm>
              <a:off x="2736" y="3456"/>
              <a:ext cx="38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600">
                  <a:latin typeface="Georgia" pitchFamily="18" charset="0"/>
                  <a:cs typeface="Times New Roman" pitchFamily="18" charset="0"/>
                </a:rPr>
                <a:t>LGN</a:t>
              </a:r>
            </a:p>
          </p:txBody>
        </p:sp>
        <p:sp>
          <p:nvSpPr>
            <p:cNvPr id="232494" name="Text Box 8"/>
            <p:cNvSpPr txBox="1">
              <a:spLocks noChangeArrowheads="1"/>
            </p:cNvSpPr>
            <p:nvPr/>
          </p:nvSpPr>
          <p:spPr bwMode="auto">
            <a:xfrm>
              <a:off x="4939" y="3456"/>
              <a:ext cx="54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sz="1600">
                  <a:latin typeface="Georgia" pitchFamily="18" charset="0"/>
                  <a:cs typeface="Times New Roman" pitchFamily="18" charset="0"/>
                </a:rPr>
                <a:t>Chiasm</a:t>
              </a:r>
            </a:p>
          </p:txBody>
        </p:sp>
      </p:grpSp>
      <p:grpSp>
        <p:nvGrpSpPr>
          <p:cNvPr id="232505" name="Group 57"/>
          <p:cNvGrpSpPr>
            <a:grpSpLocks/>
          </p:cNvGrpSpPr>
          <p:nvPr/>
        </p:nvGrpSpPr>
        <p:grpSpPr bwMode="auto">
          <a:xfrm>
            <a:off x="5176838" y="4013200"/>
            <a:ext cx="1376362" cy="2133600"/>
            <a:chOff x="3261" y="2256"/>
            <a:chExt cx="867" cy="1344"/>
          </a:xfrm>
        </p:grpSpPr>
        <p:sp>
          <p:nvSpPr>
            <p:cNvPr id="232469" name="Rectangle 20"/>
            <p:cNvSpPr>
              <a:spLocks noChangeArrowheads="1"/>
            </p:cNvSpPr>
            <p:nvPr/>
          </p:nvSpPr>
          <p:spPr bwMode="auto">
            <a:xfrm>
              <a:off x="3264" y="2256"/>
              <a:ext cx="864" cy="1344"/>
            </a:xfrm>
            <a:prstGeom prst="rect">
              <a:avLst/>
            </a:prstGeom>
            <a:solidFill>
              <a:srgbClr val="DDDDDD">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Times New Roman" pitchFamily="18" charset="0"/>
              </a:endParaRPr>
            </a:p>
          </p:txBody>
        </p:sp>
        <p:sp>
          <p:nvSpPr>
            <p:cNvPr id="232498" name="AutoShape 50"/>
            <p:cNvSpPr>
              <a:spLocks noChangeArrowheads="1"/>
            </p:cNvSpPr>
            <p:nvPr/>
          </p:nvSpPr>
          <p:spPr bwMode="auto">
            <a:xfrm>
              <a:off x="3261" y="2659"/>
              <a:ext cx="862" cy="136"/>
            </a:xfrm>
            <a:prstGeom prst="leftRightArrow">
              <a:avLst>
                <a:gd name="adj1" fmla="val 50000"/>
                <a:gd name="adj2" fmla="val 126765"/>
              </a:avLst>
            </a:prstGeom>
            <a:solidFill>
              <a:srgbClr val="EAEAEA"/>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232504" name="Group 56"/>
          <p:cNvGrpSpPr>
            <a:grpSpLocks/>
          </p:cNvGrpSpPr>
          <p:nvPr/>
        </p:nvGrpSpPr>
        <p:grpSpPr bwMode="auto">
          <a:xfrm>
            <a:off x="5148263" y="1193800"/>
            <a:ext cx="1395412" cy="2133600"/>
            <a:chOff x="3243" y="480"/>
            <a:chExt cx="879" cy="1344"/>
          </a:xfrm>
        </p:grpSpPr>
        <p:sp>
          <p:nvSpPr>
            <p:cNvPr id="232460" name="Rectangle 20"/>
            <p:cNvSpPr>
              <a:spLocks noChangeArrowheads="1"/>
            </p:cNvSpPr>
            <p:nvPr/>
          </p:nvSpPr>
          <p:spPr bwMode="auto">
            <a:xfrm>
              <a:off x="3258" y="480"/>
              <a:ext cx="864" cy="1344"/>
            </a:xfrm>
            <a:prstGeom prst="rect">
              <a:avLst/>
            </a:prstGeom>
            <a:solidFill>
              <a:srgbClr val="DDDDDD">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atin typeface="Times New Roman" pitchFamily="18" charset="0"/>
              </a:endParaRPr>
            </a:p>
          </p:txBody>
        </p:sp>
        <p:sp>
          <p:nvSpPr>
            <p:cNvPr id="232499" name="AutoShape 51"/>
            <p:cNvSpPr>
              <a:spLocks noChangeArrowheads="1"/>
            </p:cNvSpPr>
            <p:nvPr/>
          </p:nvSpPr>
          <p:spPr bwMode="auto">
            <a:xfrm>
              <a:off x="3243" y="935"/>
              <a:ext cx="862" cy="136"/>
            </a:xfrm>
            <a:prstGeom prst="leftRightArrow">
              <a:avLst>
                <a:gd name="adj1" fmla="val 50000"/>
                <a:gd name="adj2" fmla="val 126765"/>
              </a:avLst>
            </a:prstGeom>
            <a:solidFill>
              <a:srgbClr val="EAEAEA"/>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32500" name="Text Box 52"/>
          <p:cNvSpPr txBox="1">
            <a:spLocks noChangeArrowheads="1"/>
          </p:cNvSpPr>
          <p:nvPr/>
        </p:nvSpPr>
        <p:spPr bwMode="auto">
          <a:xfrm>
            <a:off x="5940425" y="6092825"/>
            <a:ext cx="989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30 mm</a:t>
            </a:r>
          </a:p>
        </p:txBody>
      </p:sp>
      <p:sp>
        <p:nvSpPr>
          <p:cNvPr id="232501" name="Line 53"/>
          <p:cNvSpPr>
            <a:spLocks noChangeShapeType="1"/>
          </p:cNvSpPr>
          <p:nvPr/>
        </p:nvSpPr>
        <p:spPr bwMode="auto">
          <a:xfrm>
            <a:off x="4643438" y="6524625"/>
            <a:ext cx="4105275" cy="0"/>
          </a:xfrm>
          <a:prstGeom prst="line">
            <a:avLst/>
          </a:prstGeom>
          <a:noFill/>
          <a:ln w="381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32502" name="Text Box 54"/>
          <p:cNvSpPr txBox="1">
            <a:spLocks noChangeArrowheads="1"/>
          </p:cNvSpPr>
          <p:nvPr/>
        </p:nvSpPr>
        <p:spPr bwMode="auto">
          <a:xfrm>
            <a:off x="5535613" y="981075"/>
            <a:ext cx="739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t>Right</a:t>
            </a:r>
          </a:p>
        </p:txBody>
      </p:sp>
      <p:sp>
        <p:nvSpPr>
          <p:cNvPr id="232503" name="Text Box 55"/>
          <p:cNvSpPr txBox="1">
            <a:spLocks noChangeArrowheads="1"/>
          </p:cNvSpPr>
          <p:nvPr/>
        </p:nvSpPr>
        <p:spPr bwMode="auto">
          <a:xfrm>
            <a:off x="5535613" y="3840163"/>
            <a:ext cx="5873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t>Left</a:t>
            </a:r>
          </a:p>
        </p:txBody>
      </p:sp>
      <p:sp>
        <p:nvSpPr>
          <p:cNvPr id="232506" name="Rectangle 58"/>
          <p:cNvSpPr>
            <a:spLocks noGrp="1" noChangeArrowheads="1"/>
          </p:cNvSpPr>
          <p:nvPr>
            <p:ph type="title"/>
          </p:nvPr>
        </p:nvSpPr>
        <p:spPr>
          <a:xfrm>
            <a:off x="457200" y="44450"/>
            <a:ext cx="8229600" cy="936625"/>
          </a:xfrm>
        </p:spPr>
        <p:txBody>
          <a:bodyPr/>
          <a:lstStyle/>
          <a:p>
            <a:r>
              <a:rPr lang="en-US"/>
              <a:t>Optic tract:  Diffusivity</a:t>
            </a:r>
          </a:p>
        </p:txBody>
      </p:sp>
    </p:spTree>
    <p:extLst>
      <p:ext uri="{BB962C8B-B14F-4D97-AF65-F5344CB8AC3E}">
        <p14:creationId xmlns:p14="http://schemas.microsoft.com/office/powerpoint/2010/main" val="146743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32505"/>
                                        </p:tgtEl>
                                        <p:attrNameLst>
                                          <p:attrName>style.visibility</p:attrName>
                                        </p:attrNameLst>
                                      </p:cBhvr>
                                      <p:to>
                                        <p:strVal val="visible"/>
                                      </p:to>
                                    </p:set>
                                    <p:animEffect transition="in" filter="fade">
                                      <p:cBhvr>
                                        <p:cTn id="7" dur="1000"/>
                                        <p:tgtEl>
                                          <p:spTgt spid="232505"/>
                                        </p:tgtEl>
                                      </p:cBhvr>
                                    </p:animEffect>
                                  </p:childTnLst>
                                </p:cTn>
                              </p:par>
                              <p:par>
                                <p:cTn id="8" presetID="10" presetClass="entr" presetSubtype="0" fill="hold" nodeType="withEffect">
                                  <p:stCondLst>
                                    <p:cond delay="0"/>
                                  </p:stCondLst>
                                  <p:childTnLst>
                                    <p:set>
                                      <p:cBhvr>
                                        <p:cTn id="9" dur="1" fill="hold">
                                          <p:stCondLst>
                                            <p:cond delay="0"/>
                                          </p:stCondLst>
                                        </p:cTn>
                                        <p:tgtEl>
                                          <p:spTgt spid="232504"/>
                                        </p:tgtEl>
                                        <p:attrNameLst>
                                          <p:attrName>style.visibility</p:attrName>
                                        </p:attrNameLst>
                                      </p:cBhvr>
                                      <p:to>
                                        <p:strVal val="visible"/>
                                      </p:to>
                                    </p:set>
                                    <p:animEffect transition="in" filter="fade">
                                      <p:cBhvr>
                                        <p:cTn id="10" dur="1000"/>
                                        <p:tgtEl>
                                          <p:spTgt spid="232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354" name="Group 2"/>
          <p:cNvGrpSpPr>
            <a:grpSpLocks/>
          </p:cNvGrpSpPr>
          <p:nvPr/>
        </p:nvGrpSpPr>
        <p:grpSpPr bwMode="auto">
          <a:xfrm>
            <a:off x="250825" y="2205038"/>
            <a:ext cx="4248150" cy="3816350"/>
            <a:chOff x="298" y="783"/>
            <a:chExt cx="4476" cy="3240"/>
          </a:xfrm>
        </p:grpSpPr>
        <p:pic>
          <p:nvPicPr>
            <p:cNvPr id="2283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 y="783"/>
              <a:ext cx="4476" cy="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 name="Parallelogram 173"/>
            <p:cNvSpPr/>
            <p:nvPr/>
          </p:nvSpPr>
          <p:spPr>
            <a:xfrm>
              <a:off x="2986" y="1887"/>
              <a:ext cx="432" cy="432"/>
            </a:xfrm>
            <a:prstGeom prst="parallelogram">
              <a:avLst/>
            </a:prstGeom>
            <a:solidFill>
              <a:schemeClr val="bg1">
                <a:alpha val="18000"/>
              </a:schemeClr>
            </a:solidFill>
            <a:ln w="25400" cap="flat" cmpd="sng" algn="ctr">
              <a:solidFill>
                <a:schemeClr val="tx1">
                  <a:alpha val="69000"/>
                </a:schemeClr>
              </a:solidFill>
              <a:prstDash val="sysDot"/>
              <a:round/>
              <a:headEnd type="none" w="med" len="med"/>
              <a:tailEnd type="triangle" w="med" len="med"/>
            </a:ln>
            <a:effectLst/>
            <a:scene3d>
              <a:camera prst="orthographicFront">
                <a:rot lat="0" lon="21599994" rev="17700000"/>
              </a:camera>
              <a:lightRig rig="threePt" dir="t"/>
            </a:scene3d>
            <a:sp3d>
              <a:bevelT/>
            </a:sp3d>
          </p:spPr>
          <p:style>
            <a:lnRef idx="2">
              <a:schemeClr val="accent1"/>
            </a:lnRef>
            <a:fillRef idx="0">
              <a:schemeClr val="accent1"/>
            </a:fillRef>
            <a:effectRef idx="1">
              <a:schemeClr val="accent1"/>
            </a:effectRef>
            <a:fontRef idx="minor">
              <a:schemeClr val="tx1"/>
            </a:fontRef>
          </p:style>
          <p:txBody>
            <a:bodyPr anchor="ctr"/>
            <a:lstStyle/>
            <a:p>
              <a:pPr algn="ctr">
                <a:defRPr/>
              </a:pPr>
              <a:endParaRPr kumimoji="1" lang="en-US" b="1" i="1">
                <a:cs typeface="Arial" charset="0"/>
              </a:endParaRPr>
            </a:p>
          </p:txBody>
        </p:sp>
      </p:grpSp>
      <p:sp>
        <p:nvSpPr>
          <p:cNvPr id="228357" name="Text Box 5"/>
          <p:cNvSpPr txBox="1">
            <a:spLocks noChangeArrowheads="1"/>
          </p:cNvSpPr>
          <p:nvPr/>
        </p:nvSpPr>
        <p:spPr bwMode="auto">
          <a:xfrm>
            <a:off x="250825" y="1700213"/>
            <a:ext cx="57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A</a:t>
            </a:r>
          </a:p>
        </p:txBody>
      </p:sp>
      <p:sp>
        <p:nvSpPr>
          <p:cNvPr id="228358" name="Text Box 6"/>
          <p:cNvSpPr txBox="1">
            <a:spLocks noChangeArrowheads="1"/>
          </p:cNvSpPr>
          <p:nvPr/>
        </p:nvSpPr>
        <p:spPr bwMode="auto">
          <a:xfrm>
            <a:off x="4859338" y="1700213"/>
            <a:ext cx="576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B</a:t>
            </a:r>
          </a:p>
        </p:txBody>
      </p:sp>
      <p:grpSp>
        <p:nvGrpSpPr>
          <p:cNvPr id="228359" name="Group 7"/>
          <p:cNvGrpSpPr>
            <a:grpSpLocks/>
          </p:cNvGrpSpPr>
          <p:nvPr/>
        </p:nvGrpSpPr>
        <p:grpSpPr bwMode="auto">
          <a:xfrm>
            <a:off x="5075238" y="836613"/>
            <a:ext cx="4105275" cy="5184775"/>
            <a:chOff x="3514" y="-244"/>
            <a:chExt cx="2360" cy="3004"/>
          </a:xfrm>
        </p:grpSpPr>
        <p:sp>
          <p:nvSpPr>
            <p:cNvPr id="228360" name="Text Box 9"/>
            <p:cNvSpPr txBox="1">
              <a:spLocks noChangeArrowheads="1"/>
            </p:cNvSpPr>
            <p:nvPr/>
          </p:nvSpPr>
          <p:spPr bwMode="auto">
            <a:xfrm>
              <a:off x="3686" y="1959"/>
              <a:ext cx="36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a:t>CSF</a:t>
              </a:r>
            </a:p>
          </p:txBody>
        </p:sp>
        <p:grpSp>
          <p:nvGrpSpPr>
            <p:cNvPr id="228361" name="Group 57"/>
            <p:cNvGrpSpPr>
              <a:grpSpLocks/>
            </p:cNvGrpSpPr>
            <p:nvPr/>
          </p:nvGrpSpPr>
          <p:grpSpPr bwMode="auto">
            <a:xfrm>
              <a:off x="4990" y="1281"/>
              <a:ext cx="492" cy="738"/>
              <a:chOff x="480" y="2784"/>
              <a:chExt cx="672" cy="1008"/>
            </a:xfrm>
          </p:grpSpPr>
          <p:grpSp>
            <p:nvGrpSpPr>
              <p:cNvPr id="228362" name="Group 58"/>
              <p:cNvGrpSpPr>
                <a:grpSpLocks/>
              </p:cNvGrpSpPr>
              <p:nvPr/>
            </p:nvGrpSpPr>
            <p:grpSpPr bwMode="auto">
              <a:xfrm>
                <a:off x="480" y="2784"/>
                <a:ext cx="336" cy="1008"/>
                <a:chOff x="480" y="2784"/>
                <a:chExt cx="336" cy="1008"/>
              </a:xfrm>
            </p:grpSpPr>
            <p:sp>
              <p:nvSpPr>
                <p:cNvPr id="228363" name="Rectangle 59"/>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4" name="Rectangle 60"/>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5" name="Rectangle 61"/>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66" name="Group 62"/>
              <p:cNvGrpSpPr>
                <a:grpSpLocks/>
              </p:cNvGrpSpPr>
              <p:nvPr/>
            </p:nvGrpSpPr>
            <p:grpSpPr bwMode="auto">
              <a:xfrm>
                <a:off x="816" y="2784"/>
                <a:ext cx="336" cy="1008"/>
                <a:chOff x="480" y="2784"/>
                <a:chExt cx="336" cy="1008"/>
              </a:xfrm>
            </p:grpSpPr>
            <p:sp>
              <p:nvSpPr>
                <p:cNvPr id="228367" name="Rectangle 63"/>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8" name="Rectangle 64"/>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9" name="Rectangle 65"/>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sp>
          <p:nvSpPr>
            <p:cNvPr id="228370" name="Oval 106"/>
            <p:cNvSpPr>
              <a:spLocks noChangeArrowheads="1"/>
            </p:cNvSpPr>
            <p:nvPr/>
          </p:nvSpPr>
          <p:spPr bwMode="auto">
            <a:xfrm>
              <a:off x="4570" y="66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grpSp>
          <p:nvGrpSpPr>
            <p:cNvPr id="228371" name="Group 177"/>
            <p:cNvGrpSpPr>
              <a:grpSpLocks/>
            </p:cNvGrpSpPr>
            <p:nvPr/>
          </p:nvGrpSpPr>
          <p:grpSpPr bwMode="auto">
            <a:xfrm>
              <a:off x="3514" y="543"/>
              <a:ext cx="1968" cy="2217"/>
              <a:chOff x="1584" y="1368"/>
              <a:chExt cx="1968" cy="2217"/>
            </a:xfrm>
          </p:grpSpPr>
          <p:grpSp>
            <p:nvGrpSpPr>
              <p:cNvPr id="228372" name="Group 11"/>
              <p:cNvGrpSpPr>
                <a:grpSpLocks/>
              </p:cNvGrpSpPr>
              <p:nvPr/>
            </p:nvGrpSpPr>
            <p:grpSpPr bwMode="auto">
              <a:xfrm>
                <a:off x="1584" y="1368"/>
                <a:ext cx="984" cy="1476"/>
                <a:chOff x="480" y="1776"/>
                <a:chExt cx="1344" cy="2016"/>
              </a:xfrm>
            </p:grpSpPr>
            <p:grpSp>
              <p:nvGrpSpPr>
                <p:cNvPr id="228373" name="Group 12"/>
                <p:cNvGrpSpPr>
                  <a:grpSpLocks/>
                </p:cNvGrpSpPr>
                <p:nvPr/>
              </p:nvGrpSpPr>
              <p:grpSpPr bwMode="auto">
                <a:xfrm>
                  <a:off x="480" y="2784"/>
                  <a:ext cx="672" cy="1008"/>
                  <a:chOff x="480" y="2784"/>
                  <a:chExt cx="672" cy="1008"/>
                </a:xfrm>
              </p:grpSpPr>
              <p:grpSp>
                <p:nvGrpSpPr>
                  <p:cNvPr id="228374" name="Group 13"/>
                  <p:cNvGrpSpPr>
                    <a:grpSpLocks/>
                  </p:cNvGrpSpPr>
                  <p:nvPr/>
                </p:nvGrpSpPr>
                <p:grpSpPr bwMode="auto">
                  <a:xfrm>
                    <a:off x="480" y="2784"/>
                    <a:ext cx="336" cy="1008"/>
                    <a:chOff x="480" y="2784"/>
                    <a:chExt cx="336" cy="1008"/>
                  </a:xfrm>
                </p:grpSpPr>
                <p:sp>
                  <p:nvSpPr>
                    <p:cNvPr id="228375" name="Rectangle 14"/>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76" name="Rectangle 15"/>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77" name="Rectangle 16"/>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78" name="Group 17"/>
                  <p:cNvGrpSpPr>
                    <a:grpSpLocks/>
                  </p:cNvGrpSpPr>
                  <p:nvPr/>
                </p:nvGrpSpPr>
                <p:grpSpPr bwMode="auto">
                  <a:xfrm>
                    <a:off x="816" y="2784"/>
                    <a:ext cx="336" cy="1008"/>
                    <a:chOff x="480" y="2784"/>
                    <a:chExt cx="336" cy="1008"/>
                  </a:xfrm>
                </p:grpSpPr>
                <p:sp>
                  <p:nvSpPr>
                    <p:cNvPr id="228379" name="Rectangle 18"/>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0" name="Rectangle 19"/>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1" name="Rectangle 20"/>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382" name="Group 21"/>
                <p:cNvGrpSpPr>
                  <a:grpSpLocks/>
                </p:cNvGrpSpPr>
                <p:nvPr/>
              </p:nvGrpSpPr>
              <p:grpSpPr bwMode="auto">
                <a:xfrm>
                  <a:off x="1152" y="2784"/>
                  <a:ext cx="672" cy="1008"/>
                  <a:chOff x="480" y="2784"/>
                  <a:chExt cx="672" cy="1008"/>
                </a:xfrm>
              </p:grpSpPr>
              <p:grpSp>
                <p:nvGrpSpPr>
                  <p:cNvPr id="228383" name="Group 22"/>
                  <p:cNvGrpSpPr>
                    <a:grpSpLocks/>
                  </p:cNvGrpSpPr>
                  <p:nvPr/>
                </p:nvGrpSpPr>
                <p:grpSpPr bwMode="auto">
                  <a:xfrm>
                    <a:off x="480" y="2784"/>
                    <a:ext cx="336" cy="1008"/>
                    <a:chOff x="480" y="2784"/>
                    <a:chExt cx="336" cy="1008"/>
                  </a:xfrm>
                </p:grpSpPr>
                <p:sp>
                  <p:nvSpPr>
                    <p:cNvPr id="228384" name="Rectangle 23"/>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5" name="Rectangle 24"/>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6" name="Rectangle 25"/>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87" name="Group 26"/>
                  <p:cNvGrpSpPr>
                    <a:grpSpLocks/>
                  </p:cNvGrpSpPr>
                  <p:nvPr/>
                </p:nvGrpSpPr>
                <p:grpSpPr bwMode="auto">
                  <a:xfrm>
                    <a:off x="816" y="2784"/>
                    <a:ext cx="336" cy="1008"/>
                    <a:chOff x="480" y="2784"/>
                    <a:chExt cx="336" cy="1008"/>
                  </a:xfrm>
                </p:grpSpPr>
                <p:sp>
                  <p:nvSpPr>
                    <p:cNvPr id="228388" name="Rectangle 27"/>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9" name="Rectangle 28"/>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0" name="Rectangle 29"/>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391" name="Group 30"/>
                <p:cNvGrpSpPr>
                  <a:grpSpLocks/>
                </p:cNvGrpSpPr>
                <p:nvPr/>
              </p:nvGrpSpPr>
              <p:grpSpPr bwMode="auto">
                <a:xfrm>
                  <a:off x="480" y="1776"/>
                  <a:ext cx="672" cy="1008"/>
                  <a:chOff x="480" y="2784"/>
                  <a:chExt cx="672" cy="1008"/>
                </a:xfrm>
              </p:grpSpPr>
              <p:grpSp>
                <p:nvGrpSpPr>
                  <p:cNvPr id="228392" name="Group 31"/>
                  <p:cNvGrpSpPr>
                    <a:grpSpLocks/>
                  </p:cNvGrpSpPr>
                  <p:nvPr/>
                </p:nvGrpSpPr>
                <p:grpSpPr bwMode="auto">
                  <a:xfrm>
                    <a:off x="480" y="2784"/>
                    <a:ext cx="336" cy="1008"/>
                    <a:chOff x="480" y="2784"/>
                    <a:chExt cx="336" cy="1008"/>
                  </a:xfrm>
                </p:grpSpPr>
                <p:sp>
                  <p:nvSpPr>
                    <p:cNvPr id="228393" name="Rectangle 32"/>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4" name="Rectangle 33"/>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5" name="Rectangle 34"/>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96" name="Group 35"/>
                  <p:cNvGrpSpPr>
                    <a:grpSpLocks/>
                  </p:cNvGrpSpPr>
                  <p:nvPr/>
                </p:nvGrpSpPr>
                <p:grpSpPr bwMode="auto">
                  <a:xfrm>
                    <a:off x="816" y="2784"/>
                    <a:ext cx="336" cy="1008"/>
                    <a:chOff x="480" y="2784"/>
                    <a:chExt cx="336" cy="1008"/>
                  </a:xfrm>
                </p:grpSpPr>
                <p:sp>
                  <p:nvSpPr>
                    <p:cNvPr id="228397" name="Rectangle 36"/>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8" name="Rectangle 37"/>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9" name="Rectangle 38"/>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00" name="Group 39"/>
                <p:cNvGrpSpPr>
                  <a:grpSpLocks/>
                </p:cNvGrpSpPr>
                <p:nvPr/>
              </p:nvGrpSpPr>
              <p:grpSpPr bwMode="auto">
                <a:xfrm>
                  <a:off x="1152" y="1776"/>
                  <a:ext cx="672" cy="1008"/>
                  <a:chOff x="480" y="2784"/>
                  <a:chExt cx="672" cy="1008"/>
                </a:xfrm>
              </p:grpSpPr>
              <p:grpSp>
                <p:nvGrpSpPr>
                  <p:cNvPr id="228401" name="Group 40"/>
                  <p:cNvGrpSpPr>
                    <a:grpSpLocks/>
                  </p:cNvGrpSpPr>
                  <p:nvPr/>
                </p:nvGrpSpPr>
                <p:grpSpPr bwMode="auto">
                  <a:xfrm>
                    <a:off x="480" y="2784"/>
                    <a:ext cx="336" cy="1008"/>
                    <a:chOff x="480" y="2784"/>
                    <a:chExt cx="336" cy="1008"/>
                  </a:xfrm>
                </p:grpSpPr>
                <p:sp>
                  <p:nvSpPr>
                    <p:cNvPr id="228402" name="Rectangle 41"/>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3" name="Rectangle 42"/>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4" name="Rectangle 43"/>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05" name="Group 44"/>
                  <p:cNvGrpSpPr>
                    <a:grpSpLocks/>
                  </p:cNvGrpSpPr>
                  <p:nvPr/>
                </p:nvGrpSpPr>
                <p:grpSpPr bwMode="auto">
                  <a:xfrm>
                    <a:off x="816" y="2784"/>
                    <a:ext cx="336" cy="1008"/>
                    <a:chOff x="480" y="2784"/>
                    <a:chExt cx="336" cy="1008"/>
                  </a:xfrm>
                </p:grpSpPr>
                <p:sp>
                  <p:nvSpPr>
                    <p:cNvPr id="228406" name="Rectangle 45"/>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7" name="Rectangle 46"/>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8" name="Rectangle 47"/>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grpSp>
            <p:nvGrpSpPr>
              <p:cNvPr id="228409" name="Group 66"/>
              <p:cNvGrpSpPr>
                <a:grpSpLocks/>
              </p:cNvGrpSpPr>
              <p:nvPr/>
            </p:nvGrpSpPr>
            <p:grpSpPr bwMode="auto">
              <a:xfrm>
                <a:off x="2568" y="1368"/>
                <a:ext cx="492" cy="738"/>
                <a:chOff x="480" y="2784"/>
                <a:chExt cx="672" cy="1008"/>
              </a:xfrm>
            </p:grpSpPr>
            <p:grpSp>
              <p:nvGrpSpPr>
                <p:cNvPr id="228410" name="Group 67"/>
                <p:cNvGrpSpPr>
                  <a:grpSpLocks/>
                </p:cNvGrpSpPr>
                <p:nvPr/>
              </p:nvGrpSpPr>
              <p:grpSpPr bwMode="auto">
                <a:xfrm>
                  <a:off x="480" y="2784"/>
                  <a:ext cx="336" cy="1008"/>
                  <a:chOff x="480" y="2784"/>
                  <a:chExt cx="336" cy="1008"/>
                </a:xfrm>
              </p:grpSpPr>
              <p:sp>
                <p:nvSpPr>
                  <p:cNvPr id="228411" name="Rectangle 68"/>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2" name="Rectangle 69"/>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3" name="Rectangle 70"/>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14" name="Group 71"/>
                <p:cNvGrpSpPr>
                  <a:grpSpLocks/>
                </p:cNvGrpSpPr>
                <p:nvPr/>
              </p:nvGrpSpPr>
              <p:grpSpPr bwMode="auto">
                <a:xfrm>
                  <a:off x="816" y="2784"/>
                  <a:ext cx="336" cy="1008"/>
                  <a:chOff x="480" y="2784"/>
                  <a:chExt cx="336" cy="1008"/>
                </a:xfrm>
              </p:grpSpPr>
              <p:sp>
                <p:nvSpPr>
                  <p:cNvPr id="228415" name="Rectangle 72"/>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6" name="Rectangle 73"/>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7" name="Rectangle 74"/>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18" name="Group 75"/>
              <p:cNvGrpSpPr>
                <a:grpSpLocks/>
              </p:cNvGrpSpPr>
              <p:nvPr/>
            </p:nvGrpSpPr>
            <p:grpSpPr bwMode="auto">
              <a:xfrm>
                <a:off x="3060" y="1368"/>
                <a:ext cx="492" cy="738"/>
                <a:chOff x="480" y="2784"/>
                <a:chExt cx="672" cy="1008"/>
              </a:xfrm>
            </p:grpSpPr>
            <p:grpSp>
              <p:nvGrpSpPr>
                <p:cNvPr id="228419" name="Group 76"/>
                <p:cNvGrpSpPr>
                  <a:grpSpLocks/>
                </p:cNvGrpSpPr>
                <p:nvPr/>
              </p:nvGrpSpPr>
              <p:grpSpPr bwMode="auto">
                <a:xfrm>
                  <a:off x="480" y="2784"/>
                  <a:ext cx="336" cy="1008"/>
                  <a:chOff x="480" y="2784"/>
                  <a:chExt cx="336" cy="1008"/>
                </a:xfrm>
              </p:grpSpPr>
              <p:sp>
                <p:nvSpPr>
                  <p:cNvPr id="228420" name="Rectangle 77"/>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1" name="Rectangle 78"/>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2" name="Rectangle 79"/>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23" name="Group 80"/>
                <p:cNvGrpSpPr>
                  <a:grpSpLocks/>
                </p:cNvGrpSpPr>
                <p:nvPr/>
              </p:nvGrpSpPr>
              <p:grpSpPr bwMode="auto">
                <a:xfrm>
                  <a:off x="816" y="2784"/>
                  <a:ext cx="336" cy="1008"/>
                  <a:chOff x="480" y="2784"/>
                  <a:chExt cx="336" cy="1008"/>
                </a:xfrm>
              </p:grpSpPr>
              <p:sp>
                <p:nvSpPr>
                  <p:cNvPr id="228424" name="Rectangle 81"/>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5" name="Rectangle 82"/>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6" name="Rectangle 83"/>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27" name="Group 115"/>
              <p:cNvGrpSpPr>
                <a:grpSpLocks/>
              </p:cNvGrpSpPr>
              <p:nvPr/>
            </p:nvGrpSpPr>
            <p:grpSpPr bwMode="auto">
              <a:xfrm>
                <a:off x="1585" y="2842"/>
                <a:ext cx="1967" cy="743"/>
                <a:chOff x="1585" y="2842"/>
                <a:chExt cx="1967" cy="743"/>
              </a:xfrm>
            </p:grpSpPr>
            <p:grpSp>
              <p:nvGrpSpPr>
                <p:cNvPr id="228428" name="Group 116"/>
                <p:cNvGrpSpPr>
                  <a:grpSpLocks/>
                </p:cNvGrpSpPr>
                <p:nvPr/>
              </p:nvGrpSpPr>
              <p:grpSpPr bwMode="auto">
                <a:xfrm>
                  <a:off x="1585" y="2842"/>
                  <a:ext cx="492" cy="738"/>
                  <a:chOff x="480" y="2784"/>
                  <a:chExt cx="672" cy="1008"/>
                </a:xfrm>
              </p:grpSpPr>
              <p:grpSp>
                <p:nvGrpSpPr>
                  <p:cNvPr id="228429" name="Group 117"/>
                  <p:cNvGrpSpPr>
                    <a:grpSpLocks/>
                  </p:cNvGrpSpPr>
                  <p:nvPr/>
                </p:nvGrpSpPr>
                <p:grpSpPr bwMode="auto">
                  <a:xfrm>
                    <a:off x="480" y="2784"/>
                    <a:ext cx="336" cy="1008"/>
                    <a:chOff x="480" y="2784"/>
                    <a:chExt cx="336" cy="1008"/>
                  </a:xfrm>
                </p:grpSpPr>
                <p:sp>
                  <p:nvSpPr>
                    <p:cNvPr id="228430" name="Rectangle 118"/>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1" name="Rectangle 119"/>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2" name="Rectangle 120"/>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33" name="Group 121"/>
                  <p:cNvGrpSpPr>
                    <a:grpSpLocks/>
                  </p:cNvGrpSpPr>
                  <p:nvPr/>
                </p:nvGrpSpPr>
                <p:grpSpPr bwMode="auto">
                  <a:xfrm>
                    <a:off x="816" y="2784"/>
                    <a:ext cx="336" cy="1008"/>
                    <a:chOff x="480" y="2784"/>
                    <a:chExt cx="336" cy="1008"/>
                  </a:xfrm>
                </p:grpSpPr>
                <p:sp>
                  <p:nvSpPr>
                    <p:cNvPr id="228434" name="Rectangle 122"/>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5" name="Rectangle 123"/>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6" name="Rectangle 124"/>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37" name="Group 125"/>
                <p:cNvGrpSpPr>
                  <a:grpSpLocks/>
                </p:cNvGrpSpPr>
                <p:nvPr/>
              </p:nvGrpSpPr>
              <p:grpSpPr bwMode="auto">
                <a:xfrm>
                  <a:off x="2076" y="2842"/>
                  <a:ext cx="492" cy="738"/>
                  <a:chOff x="480" y="2784"/>
                  <a:chExt cx="672" cy="1008"/>
                </a:xfrm>
              </p:grpSpPr>
              <p:grpSp>
                <p:nvGrpSpPr>
                  <p:cNvPr id="228438" name="Group 126"/>
                  <p:cNvGrpSpPr>
                    <a:grpSpLocks/>
                  </p:cNvGrpSpPr>
                  <p:nvPr/>
                </p:nvGrpSpPr>
                <p:grpSpPr bwMode="auto">
                  <a:xfrm>
                    <a:off x="480" y="2784"/>
                    <a:ext cx="336" cy="1008"/>
                    <a:chOff x="480" y="2784"/>
                    <a:chExt cx="336" cy="1008"/>
                  </a:xfrm>
                </p:grpSpPr>
                <p:sp>
                  <p:nvSpPr>
                    <p:cNvPr id="228439" name="Rectangle 127"/>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0" name="Rectangle 128"/>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1" name="Rectangle 129"/>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42" name="Group 130"/>
                  <p:cNvGrpSpPr>
                    <a:grpSpLocks/>
                  </p:cNvGrpSpPr>
                  <p:nvPr/>
                </p:nvGrpSpPr>
                <p:grpSpPr bwMode="auto">
                  <a:xfrm>
                    <a:off x="816" y="2784"/>
                    <a:ext cx="336" cy="1008"/>
                    <a:chOff x="480" y="2784"/>
                    <a:chExt cx="336" cy="1008"/>
                  </a:xfrm>
                </p:grpSpPr>
                <p:sp>
                  <p:nvSpPr>
                    <p:cNvPr id="228443" name="Rectangle 131"/>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4" name="Rectangle 132"/>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5" name="Rectangle 133"/>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46" name="Group 134"/>
                <p:cNvGrpSpPr>
                  <a:grpSpLocks/>
                </p:cNvGrpSpPr>
                <p:nvPr/>
              </p:nvGrpSpPr>
              <p:grpSpPr bwMode="auto">
                <a:xfrm>
                  <a:off x="2569" y="2847"/>
                  <a:ext cx="492" cy="738"/>
                  <a:chOff x="480" y="2784"/>
                  <a:chExt cx="672" cy="1008"/>
                </a:xfrm>
              </p:grpSpPr>
              <p:grpSp>
                <p:nvGrpSpPr>
                  <p:cNvPr id="228447" name="Group 135"/>
                  <p:cNvGrpSpPr>
                    <a:grpSpLocks/>
                  </p:cNvGrpSpPr>
                  <p:nvPr/>
                </p:nvGrpSpPr>
                <p:grpSpPr bwMode="auto">
                  <a:xfrm>
                    <a:off x="480" y="2784"/>
                    <a:ext cx="336" cy="1008"/>
                    <a:chOff x="480" y="2784"/>
                    <a:chExt cx="336" cy="1008"/>
                  </a:xfrm>
                </p:grpSpPr>
                <p:sp>
                  <p:nvSpPr>
                    <p:cNvPr id="228448" name="Rectangle 136"/>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9" name="Rectangle 137"/>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0" name="Rectangle 138"/>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51" name="Group 139"/>
                  <p:cNvGrpSpPr>
                    <a:grpSpLocks/>
                  </p:cNvGrpSpPr>
                  <p:nvPr/>
                </p:nvGrpSpPr>
                <p:grpSpPr bwMode="auto">
                  <a:xfrm>
                    <a:off x="816" y="2784"/>
                    <a:ext cx="336" cy="1008"/>
                    <a:chOff x="480" y="2784"/>
                    <a:chExt cx="336" cy="1008"/>
                  </a:xfrm>
                </p:grpSpPr>
                <p:sp>
                  <p:nvSpPr>
                    <p:cNvPr id="228452" name="Rectangle 140"/>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3" name="Rectangle 141"/>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4" name="Rectangle 142"/>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55" name="Group 143"/>
                <p:cNvGrpSpPr>
                  <a:grpSpLocks/>
                </p:cNvGrpSpPr>
                <p:nvPr/>
              </p:nvGrpSpPr>
              <p:grpSpPr bwMode="auto">
                <a:xfrm>
                  <a:off x="3060" y="2847"/>
                  <a:ext cx="492" cy="738"/>
                  <a:chOff x="480" y="2784"/>
                  <a:chExt cx="672" cy="1008"/>
                </a:xfrm>
              </p:grpSpPr>
              <p:grpSp>
                <p:nvGrpSpPr>
                  <p:cNvPr id="228456" name="Group 144"/>
                  <p:cNvGrpSpPr>
                    <a:grpSpLocks/>
                  </p:cNvGrpSpPr>
                  <p:nvPr/>
                </p:nvGrpSpPr>
                <p:grpSpPr bwMode="auto">
                  <a:xfrm>
                    <a:off x="480" y="2784"/>
                    <a:ext cx="336" cy="1008"/>
                    <a:chOff x="480" y="2784"/>
                    <a:chExt cx="336" cy="1008"/>
                  </a:xfrm>
                </p:grpSpPr>
                <p:sp>
                  <p:nvSpPr>
                    <p:cNvPr id="228457" name="Rectangle 145"/>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8" name="Rectangle 146"/>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9" name="Rectangle 147"/>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60" name="Group 148"/>
                  <p:cNvGrpSpPr>
                    <a:grpSpLocks/>
                  </p:cNvGrpSpPr>
                  <p:nvPr/>
                </p:nvGrpSpPr>
                <p:grpSpPr bwMode="auto">
                  <a:xfrm>
                    <a:off x="816" y="2784"/>
                    <a:ext cx="336" cy="1008"/>
                    <a:chOff x="480" y="2784"/>
                    <a:chExt cx="336" cy="1008"/>
                  </a:xfrm>
                </p:grpSpPr>
                <p:sp>
                  <p:nvSpPr>
                    <p:cNvPr id="228461" name="Rectangle 149"/>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2" name="Rectangle 150"/>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3" name="Rectangle 151"/>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grpSp>
        <p:grpSp>
          <p:nvGrpSpPr>
            <p:cNvPr id="228464" name="Group 48"/>
            <p:cNvGrpSpPr>
              <a:grpSpLocks/>
            </p:cNvGrpSpPr>
            <p:nvPr/>
          </p:nvGrpSpPr>
          <p:grpSpPr bwMode="auto">
            <a:xfrm>
              <a:off x="4495" y="1281"/>
              <a:ext cx="492" cy="738"/>
              <a:chOff x="480" y="2784"/>
              <a:chExt cx="672" cy="1008"/>
            </a:xfrm>
          </p:grpSpPr>
          <p:grpSp>
            <p:nvGrpSpPr>
              <p:cNvPr id="228465" name="Group 49"/>
              <p:cNvGrpSpPr>
                <a:grpSpLocks/>
              </p:cNvGrpSpPr>
              <p:nvPr/>
            </p:nvGrpSpPr>
            <p:grpSpPr bwMode="auto">
              <a:xfrm>
                <a:off x="480" y="2784"/>
                <a:ext cx="336" cy="1008"/>
                <a:chOff x="480" y="2784"/>
                <a:chExt cx="336" cy="1008"/>
              </a:xfrm>
            </p:grpSpPr>
            <p:sp>
              <p:nvSpPr>
                <p:cNvPr id="228466" name="Rectangle 50"/>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7" name="Rectangle 51"/>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8" name="Rectangle 52"/>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69" name="Group 53"/>
              <p:cNvGrpSpPr>
                <a:grpSpLocks/>
              </p:cNvGrpSpPr>
              <p:nvPr/>
            </p:nvGrpSpPr>
            <p:grpSpPr bwMode="auto">
              <a:xfrm>
                <a:off x="816" y="2784"/>
                <a:ext cx="336" cy="1008"/>
                <a:chOff x="480" y="2784"/>
                <a:chExt cx="336" cy="1008"/>
              </a:xfrm>
            </p:grpSpPr>
            <p:sp>
              <p:nvSpPr>
                <p:cNvPr id="228470" name="Rectangle 54"/>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71" name="Rectangle 55"/>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72" name="Rectangle 56"/>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sp>
          <p:nvSpPr>
            <p:cNvPr id="228473" name="Oval 84"/>
            <p:cNvSpPr>
              <a:spLocks noChangeArrowheads="1"/>
            </p:cNvSpPr>
            <p:nvPr/>
          </p:nvSpPr>
          <p:spPr bwMode="auto">
            <a:xfrm>
              <a:off x="4201" y="126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4" name="Oval 85"/>
            <p:cNvSpPr>
              <a:spLocks noChangeArrowheads="1"/>
            </p:cNvSpPr>
            <p:nvPr/>
          </p:nvSpPr>
          <p:spPr bwMode="auto">
            <a:xfrm>
              <a:off x="4297"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5" name="Oval 86"/>
            <p:cNvSpPr>
              <a:spLocks noChangeArrowheads="1"/>
            </p:cNvSpPr>
            <p:nvPr/>
          </p:nvSpPr>
          <p:spPr bwMode="auto">
            <a:xfrm>
              <a:off x="4393"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6" name="Oval 87"/>
            <p:cNvSpPr>
              <a:spLocks noChangeArrowheads="1"/>
            </p:cNvSpPr>
            <p:nvPr/>
          </p:nvSpPr>
          <p:spPr bwMode="auto">
            <a:xfrm>
              <a:off x="4489" y="1551"/>
              <a:ext cx="96" cy="96"/>
            </a:xfrm>
            <a:prstGeom prst="ellipse">
              <a:avLst/>
            </a:prstGeom>
            <a:solidFill>
              <a:schemeClr val="bg1"/>
            </a:solidFill>
            <a:ln w="9525">
              <a:solidFill>
                <a:schemeClr val="tx1"/>
              </a:solidFill>
              <a:round/>
              <a:headEnd/>
              <a:tailEnd/>
            </a:ln>
          </p:spPr>
          <p:txBody>
            <a:bodyPr wrap="none" anchor="ctr"/>
            <a:lstStyle/>
            <a:p>
              <a:pPr algn="ctr"/>
              <a:endParaRPr lang="en-US">
                <a:latin typeface="Arial" charset="0"/>
                <a:cs typeface="Arial" charset="0"/>
              </a:endParaRPr>
            </a:p>
          </p:txBody>
        </p:sp>
        <p:sp>
          <p:nvSpPr>
            <p:cNvPr id="228477" name="Oval 88"/>
            <p:cNvSpPr>
              <a:spLocks noChangeArrowheads="1"/>
            </p:cNvSpPr>
            <p:nvPr/>
          </p:nvSpPr>
          <p:spPr bwMode="auto">
            <a:xfrm>
              <a:off x="4345" y="169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8" name="Oval 89"/>
            <p:cNvSpPr>
              <a:spLocks noChangeArrowheads="1"/>
            </p:cNvSpPr>
            <p:nvPr/>
          </p:nvSpPr>
          <p:spPr bwMode="auto">
            <a:xfrm>
              <a:off x="4681" y="174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9" name="Oval 90"/>
            <p:cNvSpPr>
              <a:spLocks noChangeArrowheads="1"/>
            </p:cNvSpPr>
            <p:nvPr/>
          </p:nvSpPr>
          <p:spPr bwMode="auto">
            <a:xfrm>
              <a:off x="4441" y="131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0" name="Oval 91"/>
            <p:cNvSpPr>
              <a:spLocks noChangeArrowheads="1"/>
            </p:cNvSpPr>
            <p:nvPr/>
          </p:nvSpPr>
          <p:spPr bwMode="auto">
            <a:xfrm>
              <a:off x="4537" y="140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1" name="Oval 92"/>
            <p:cNvSpPr>
              <a:spLocks noChangeArrowheads="1"/>
            </p:cNvSpPr>
            <p:nvPr/>
          </p:nvSpPr>
          <p:spPr bwMode="auto">
            <a:xfrm>
              <a:off x="4633"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2" name="Oval 93"/>
            <p:cNvSpPr>
              <a:spLocks noChangeArrowheads="1"/>
            </p:cNvSpPr>
            <p:nvPr/>
          </p:nvSpPr>
          <p:spPr bwMode="auto">
            <a:xfrm>
              <a:off x="4345" y="121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3" name="Oval 94"/>
            <p:cNvSpPr>
              <a:spLocks noChangeArrowheads="1"/>
            </p:cNvSpPr>
            <p:nvPr/>
          </p:nvSpPr>
          <p:spPr bwMode="auto">
            <a:xfrm>
              <a:off x="4489" y="164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4" name="Oval 95"/>
            <p:cNvSpPr>
              <a:spLocks noChangeArrowheads="1"/>
            </p:cNvSpPr>
            <p:nvPr/>
          </p:nvSpPr>
          <p:spPr bwMode="auto">
            <a:xfrm>
              <a:off x="4057" y="15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5" name="Oval 96"/>
            <p:cNvSpPr>
              <a:spLocks noChangeArrowheads="1"/>
            </p:cNvSpPr>
            <p:nvPr/>
          </p:nvSpPr>
          <p:spPr bwMode="auto">
            <a:xfrm>
              <a:off x="4825"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6" name="Oval 97"/>
            <p:cNvSpPr>
              <a:spLocks noChangeArrowheads="1"/>
            </p:cNvSpPr>
            <p:nvPr/>
          </p:nvSpPr>
          <p:spPr bwMode="auto">
            <a:xfrm>
              <a:off x="4153" y="164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7" name="Oval 98"/>
            <p:cNvSpPr>
              <a:spLocks noChangeArrowheads="1"/>
            </p:cNvSpPr>
            <p:nvPr/>
          </p:nvSpPr>
          <p:spPr bwMode="auto">
            <a:xfrm>
              <a:off x="4249" y="15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8" name="Oval 99"/>
            <p:cNvSpPr>
              <a:spLocks noChangeArrowheads="1"/>
            </p:cNvSpPr>
            <p:nvPr/>
          </p:nvSpPr>
          <p:spPr bwMode="auto">
            <a:xfrm>
              <a:off x="4345" y="183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9" name="Oval 100"/>
            <p:cNvSpPr>
              <a:spLocks noChangeArrowheads="1"/>
            </p:cNvSpPr>
            <p:nvPr/>
          </p:nvSpPr>
          <p:spPr bwMode="auto">
            <a:xfrm>
              <a:off x="4441" y="193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0" name="Oval 104"/>
            <p:cNvSpPr>
              <a:spLocks noChangeArrowheads="1"/>
            </p:cNvSpPr>
            <p:nvPr/>
          </p:nvSpPr>
          <p:spPr bwMode="auto">
            <a:xfrm>
              <a:off x="4393"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1" name="Oval 105"/>
            <p:cNvSpPr>
              <a:spLocks noChangeArrowheads="1"/>
            </p:cNvSpPr>
            <p:nvPr/>
          </p:nvSpPr>
          <p:spPr bwMode="auto">
            <a:xfrm>
              <a:off x="5017" y="116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2" name="Oval 107"/>
            <p:cNvSpPr>
              <a:spLocks noChangeArrowheads="1"/>
            </p:cNvSpPr>
            <p:nvPr/>
          </p:nvSpPr>
          <p:spPr bwMode="auto">
            <a:xfrm>
              <a:off x="5113" y="140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3" name="Oval 108"/>
            <p:cNvSpPr>
              <a:spLocks noChangeArrowheads="1"/>
            </p:cNvSpPr>
            <p:nvPr/>
          </p:nvSpPr>
          <p:spPr bwMode="auto">
            <a:xfrm>
              <a:off x="3865" y="140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4" name="Oval 111"/>
            <p:cNvSpPr>
              <a:spLocks noChangeArrowheads="1"/>
            </p:cNvSpPr>
            <p:nvPr/>
          </p:nvSpPr>
          <p:spPr bwMode="auto">
            <a:xfrm>
              <a:off x="4825" y="159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5" name="Oval 112"/>
            <p:cNvSpPr>
              <a:spLocks noChangeArrowheads="1"/>
            </p:cNvSpPr>
            <p:nvPr/>
          </p:nvSpPr>
          <p:spPr bwMode="auto">
            <a:xfrm>
              <a:off x="4537" y="179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6" name="Oval 113"/>
            <p:cNvSpPr>
              <a:spLocks noChangeArrowheads="1"/>
            </p:cNvSpPr>
            <p:nvPr/>
          </p:nvSpPr>
          <p:spPr bwMode="auto">
            <a:xfrm>
              <a:off x="4633" y="188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7" name="Oval 114"/>
            <p:cNvSpPr>
              <a:spLocks noChangeArrowheads="1"/>
            </p:cNvSpPr>
            <p:nvPr/>
          </p:nvSpPr>
          <p:spPr bwMode="auto">
            <a:xfrm>
              <a:off x="4729" y="198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8" name="Oval 152"/>
            <p:cNvSpPr>
              <a:spLocks noChangeArrowheads="1"/>
            </p:cNvSpPr>
            <p:nvPr/>
          </p:nvSpPr>
          <p:spPr bwMode="auto">
            <a:xfrm>
              <a:off x="4585" y="164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9" name="Oval 153"/>
            <p:cNvSpPr>
              <a:spLocks noChangeArrowheads="1"/>
            </p:cNvSpPr>
            <p:nvPr/>
          </p:nvSpPr>
          <p:spPr bwMode="auto">
            <a:xfrm>
              <a:off x="4345" y="159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0" name="Oval 154"/>
            <p:cNvSpPr>
              <a:spLocks noChangeArrowheads="1"/>
            </p:cNvSpPr>
            <p:nvPr/>
          </p:nvSpPr>
          <p:spPr bwMode="auto">
            <a:xfrm>
              <a:off x="4249"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1" name="Oval 155"/>
            <p:cNvSpPr>
              <a:spLocks noChangeArrowheads="1"/>
            </p:cNvSpPr>
            <p:nvPr/>
          </p:nvSpPr>
          <p:spPr bwMode="auto">
            <a:xfrm>
              <a:off x="4105"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2" name="Oval 156"/>
            <p:cNvSpPr>
              <a:spLocks noChangeArrowheads="1"/>
            </p:cNvSpPr>
            <p:nvPr/>
          </p:nvSpPr>
          <p:spPr bwMode="auto">
            <a:xfrm>
              <a:off x="4825" y="116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3" name="Oval 157"/>
            <p:cNvSpPr>
              <a:spLocks noChangeArrowheads="1"/>
            </p:cNvSpPr>
            <p:nvPr/>
          </p:nvSpPr>
          <p:spPr bwMode="auto">
            <a:xfrm>
              <a:off x="4777" y="131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4" name="Oval 161"/>
            <p:cNvSpPr>
              <a:spLocks noChangeArrowheads="1"/>
            </p:cNvSpPr>
            <p:nvPr/>
          </p:nvSpPr>
          <p:spPr bwMode="auto">
            <a:xfrm>
              <a:off x="3961"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5" name="Oval 163"/>
            <p:cNvSpPr>
              <a:spLocks noChangeArrowheads="1"/>
            </p:cNvSpPr>
            <p:nvPr/>
          </p:nvSpPr>
          <p:spPr bwMode="auto">
            <a:xfrm>
              <a:off x="3961" y="116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6" name="Oval 164"/>
            <p:cNvSpPr>
              <a:spLocks noChangeArrowheads="1"/>
            </p:cNvSpPr>
            <p:nvPr/>
          </p:nvSpPr>
          <p:spPr bwMode="auto">
            <a:xfrm>
              <a:off x="3913" y="126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7" name="Oval 165"/>
            <p:cNvSpPr>
              <a:spLocks noChangeArrowheads="1"/>
            </p:cNvSpPr>
            <p:nvPr/>
          </p:nvSpPr>
          <p:spPr bwMode="auto">
            <a:xfrm>
              <a:off x="3913"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8" name="Oval 166"/>
            <p:cNvSpPr>
              <a:spLocks noChangeArrowheads="1"/>
            </p:cNvSpPr>
            <p:nvPr/>
          </p:nvSpPr>
          <p:spPr bwMode="auto">
            <a:xfrm>
              <a:off x="3769"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9" name="Oval 167"/>
            <p:cNvSpPr>
              <a:spLocks noChangeArrowheads="1"/>
            </p:cNvSpPr>
            <p:nvPr/>
          </p:nvSpPr>
          <p:spPr bwMode="auto">
            <a:xfrm>
              <a:off x="3961" y="107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0" name="Oval 168"/>
            <p:cNvSpPr>
              <a:spLocks noChangeArrowheads="1"/>
            </p:cNvSpPr>
            <p:nvPr/>
          </p:nvSpPr>
          <p:spPr bwMode="auto">
            <a:xfrm>
              <a:off x="3961"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1" name="Oval 169"/>
            <p:cNvSpPr>
              <a:spLocks noChangeArrowheads="1"/>
            </p:cNvSpPr>
            <p:nvPr/>
          </p:nvSpPr>
          <p:spPr bwMode="auto">
            <a:xfrm>
              <a:off x="3865"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2" name="Oval 170"/>
            <p:cNvSpPr>
              <a:spLocks noChangeArrowheads="1"/>
            </p:cNvSpPr>
            <p:nvPr/>
          </p:nvSpPr>
          <p:spPr bwMode="auto">
            <a:xfrm>
              <a:off x="4057" y="121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3" name="Oval 171"/>
            <p:cNvSpPr>
              <a:spLocks noChangeArrowheads="1"/>
            </p:cNvSpPr>
            <p:nvPr/>
          </p:nvSpPr>
          <p:spPr bwMode="auto">
            <a:xfrm>
              <a:off x="4057" y="131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4" name="Oval 172"/>
            <p:cNvSpPr>
              <a:spLocks noChangeArrowheads="1"/>
            </p:cNvSpPr>
            <p:nvPr/>
          </p:nvSpPr>
          <p:spPr bwMode="auto">
            <a:xfrm>
              <a:off x="4153" y="15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5" name="Oval 173"/>
            <p:cNvSpPr>
              <a:spLocks noChangeArrowheads="1"/>
            </p:cNvSpPr>
            <p:nvPr/>
          </p:nvSpPr>
          <p:spPr bwMode="auto">
            <a:xfrm>
              <a:off x="4153"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6" name="Oval 174"/>
            <p:cNvSpPr>
              <a:spLocks noChangeArrowheads="1"/>
            </p:cNvSpPr>
            <p:nvPr/>
          </p:nvSpPr>
          <p:spPr bwMode="auto">
            <a:xfrm>
              <a:off x="4825" y="169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7" name="Oval 175"/>
            <p:cNvSpPr>
              <a:spLocks noChangeArrowheads="1"/>
            </p:cNvSpPr>
            <p:nvPr/>
          </p:nvSpPr>
          <p:spPr bwMode="auto">
            <a:xfrm>
              <a:off x="4825" y="183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8" name="Oval 176"/>
            <p:cNvSpPr>
              <a:spLocks noChangeArrowheads="1"/>
            </p:cNvSpPr>
            <p:nvPr/>
          </p:nvSpPr>
          <p:spPr bwMode="auto">
            <a:xfrm>
              <a:off x="4585" y="111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9" name="Oval 180"/>
            <p:cNvSpPr>
              <a:spLocks noChangeArrowheads="1"/>
            </p:cNvSpPr>
            <p:nvPr/>
          </p:nvSpPr>
          <p:spPr bwMode="auto">
            <a:xfrm rot="1987424">
              <a:off x="3856" y="1408"/>
              <a:ext cx="1152" cy="360"/>
            </a:xfrm>
            <a:prstGeom prst="ellipse">
              <a:avLst/>
            </a:prstGeom>
            <a:noFill/>
            <a:ln w="31750">
              <a:solidFill>
                <a:srgbClr val="4F81BD"/>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Arial" charset="0"/>
                <a:cs typeface="Arial" charset="0"/>
              </a:endParaRPr>
            </a:p>
          </p:txBody>
        </p:sp>
        <p:sp>
          <p:nvSpPr>
            <p:cNvPr id="179" name="Text Box 206"/>
            <p:cNvSpPr txBox="1">
              <a:spLocks noChangeArrowheads="1"/>
            </p:cNvSpPr>
            <p:nvPr/>
          </p:nvSpPr>
          <p:spPr bwMode="auto">
            <a:xfrm>
              <a:off x="3769" y="2271"/>
              <a:ext cx="724" cy="177"/>
            </a:xfrm>
            <a:prstGeom prst="rect">
              <a:avLst/>
            </a:prstGeom>
            <a:solidFill>
              <a:srgbClr val="DDDDDD"/>
            </a:solidFill>
            <a:ln w="9525">
              <a:noFill/>
              <a:miter lim="800000"/>
              <a:headEnd/>
              <a:tailEnd/>
            </a:ln>
          </p:spPr>
          <p:txBody>
            <a:bodyPr wrap="none">
              <a:spAutoFit/>
            </a:bodyPr>
            <a:lstStyle/>
            <a:p>
              <a:pPr>
                <a:defRPr/>
              </a:pPr>
              <a:r>
                <a:rPr lang="en-US" sz="1400" b="1" dirty="0">
                  <a:solidFill>
                    <a:schemeClr val="bg1"/>
                  </a:solidFill>
                  <a:effectLst>
                    <a:outerShdw blurRad="38100" dist="38100" dir="2700000" algn="tl">
                      <a:srgbClr val="000000">
                        <a:alpha val="43137"/>
                      </a:srgbClr>
                    </a:outerShdw>
                  </a:effectLst>
                  <a:latin typeface="Arial" charset="0"/>
                  <a:cs typeface="Arial" charset="0"/>
                </a:rPr>
                <a:t>White matter</a:t>
              </a:r>
            </a:p>
          </p:txBody>
        </p:sp>
        <p:sp>
          <p:nvSpPr>
            <p:cNvPr id="228521" name="Oval 103"/>
            <p:cNvSpPr>
              <a:spLocks noChangeArrowheads="1"/>
            </p:cNvSpPr>
            <p:nvPr/>
          </p:nvSpPr>
          <p:spPr bwMode="auto">
            <a:xfrm>
              <a:off x="4618" y="21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187" name="Text Box 101"/>
            <p:cNvSpPr txBox="1">
              <a:spLocks noChangeArrowheads="1"/>
            </p:cNvSpPr>
            <p:nvPr/>
          </p:nvSpPr>
          <p:spPr bwMode="auto">
            <a:xfrm>
              <a:off x="3539" y="687"/>
              <a:ext cx="747" cy="300"/>
            </a:xfrm>
            <a:prstGeom prst="rect">
              <a:avLst/>
            </a:prstGeom>
            <a:solidFill>
              <a:srgbClr val="DDDDDD"/>
            </a:solidFill>
            <a:ln w="9525">
              <a:noFill/>
              <a:miter lim="800000"/>
              <a:headEnd/>
              <a:tailEnd/>
            </a:ln>
          </p:spPr>
          <p:txBody>
            <a:bodyPr>
              <a:spAutoFit/>
            </a:bodyPr>
            <a:lstStyle/>
            <a:p>
              <a:pPr algn="ctr">
                <a:defRPr/>
              </a:pPr>
              <a:r>
                <a:rPr lang="en-US" sz="1400" b="1" dirty="0">
                  <a:solidFill>
                    <a:srgbClr val="4F81BD"/>
                  </a:solidFill>
                  <a:effectLst>
                    <a:outerShdw blurRad="38100" dist="38100" dir="2700000" algn="tl">
                      <a:srgbClr val="000000">
                        <a:alpha val="43137"/>
                      </a:srgbClr>
                    </a:outerShdw>
                  </a:effectLst>
                  <a:latin typeface="Arial" charset="0"/>
                  <a:cs typeface="Arial" charset="0"/>
                </a:rPr>
                <a:t>spatial</a:t>
              </a:r>
            </a:p>
            <a:p>
              <a:pPr algn="ctr">
                <a:defRPr/>
              </a:pPr>
              <a:r>
                <a:rPr lang="en-US" sz="1400" b="1" dirty="0">
                  <a:solidFill>
                    <a:srgbClr val="4F81BD"/>
                  </a:solidFill>
                  <a:effectLst>
                    <a:outerShdw blurRad="38100" dist="38100" dir="2700000" algn="tl">
                      <a:srgbClr val="000000">
                        <a:alpha val="43137"/>
                      </a:srgbClr>
                    </a:outerShdw>
                  </a:effectLst>
                  <a:latin typeface="Arial" charset="0"/>
                  <a:cs typeface="Arial" charset="0"/>
                </a:rPr>
                <a:t>weighting</a:t>
              </a:r>
            </a:p>
          </p:txBody>
        </p:sp>
        <p:sp>
          <p:nvSpPr>
            <p:cNvPr id="228523" name="Oval 180"/>
            <p:cNvSpPr>
              <a:spLocks noChangeArrowheads="1"/>
            </p:cNvSpPr>
            <p:nvPr/>
          </p:nvSpPr>
          <p:spPr bwMode="auto">
            <a:xfrm>
              <a:off x="4351" y="1515"/>
              <a:ext cx="96" cy="96"/>
            </a:xfrm>
            <a:prstGeom prst="ellipse">
              <a:avLst/>
            </a:prstGeom>
            <a:solidFill>
              <a:schemeClr val="accent1"/>
            </a:solidFill>
            <a:ln w="9525">
              <a:solidFill>
                <a:schemeClr val="tx1"/>
              </a:solidFill>
              <a:round/>
              <a:headEnd/>
              <a:tailEnd/>
            </a:ln>
          </p:spPr>
          <p:txBody>
            <a:bodyPr wrap="none" anchor="ctr"/>
            <a:lstStyle/>
            <a:p>
              <a:endParaRPr lang="en-US">
                <a:latin typeface="Arial" charset="0"/>
                <a:cs typeface="Arial" charset="0"/>
              </a:endParaRPr>
            </a:p>
          </p:txBody>
        </p:sp>
        <p:sp>
          <p:nvSpPr>
            <p:cNvPr id="189" name="Freeform 181"/>
            <p:cNvSpPr>
              <a:spLocks/>
            </p:cNvSpPr>
            <p:nvPr/>
          </p:nvSpPr>
          <p:spPr bwMode="auto">
            <a:xfrm>
              <a:off x="4234" y="-177"/>
              <a:ext cx="1200" cy="1728"/>
            </a:xfrm>
            <a:custGeom>
              <a:avLst/>
              <a:gdLst/>
              <a:ahLst/>
              <a:cxnLst>
                <a:cxn ang="0">
                  <a:pos x="595" y="296"/>
                </a:cxn>
                <a:cxn ang="0">
                  <a:pos x="381" y="161"/>
                </a:cxn>
                <a:cxn ang="0">
                  <a:pos x="87" y="94"/>
                </a:cxn>
                <a:cxn ang="0">
                  <a:pos x="127" y="2"/>
                </a:cxn>
                <a:cxn ang="0">
                  <a:pos x="684" y="81"/>
                </a:cxn>
                <a:cxn ang="0">
                  <a:pos x="899" y="277"/>
                </a:cxn>
                <a:cxn ang="0">
                  <a:pos x="783" y="431"/>
                </a:cxn>
                <a:cxn ang="0">
                  <a:pos x="470" y="590"/>
                </a:cxn>
                <a:cxn ang="0">
                  <a:pos x="329" y="774"/>
                </a:cxn>
                <a:cxn ang="0">
                  <a:pos x="347" y="1007"/>
                </a:cxn>
                <a:cxn ang="0">
                  <a:pos x="789" y="1276"/>
                </a:cxn>
                <a:cxn ang="0">
                  <a:pos x="930" y="1558"/>
                </a:cxn>
                <a:cxn ang="0">
                  <a:pos x="654" y="1528"/>
                </a:cxn>
                <a:cxn ang="0">
                  <a:pos x="372" y="1325"/>
                </a:cxn>
                <a:cxn ang="0">
                  <a:pos x="157" y="1184"/>
                </a:cxn>
                <a:cxn ang="0">
                  <a:pos x="23" y="749"/>
                </a:cxn>
                <a:cxn ang="0">
                  <a:pos x="298" y="443"/>
                </a:cxn>
                <a:cxn ang="0">
                  <a:pos x="595" y="296"/>
                </a:cxn>
              </a:cxnLst>
              <a:rect l="0" t="0" r="r" b="b"/>
              <a:pathLst>
                <a:path w="952" h="1600">
                  <a:moveTo>
                    <a:pt x="595" y="296"/>
                  </a:moveTo>
                  <a:cubicBezTo>
                    <a:pt x="609" y="249"/>
                    <a:pt x="466" y="195"/>
                    <a:pt x="381" y="161"/>
                  </a:cubicBezTo>
                  <a:cubicBezTo>
                    <a:pt x="296" y="127"/>
                    <a:pt x="129" y="121"/>
                    <a:pt x="87" y="94"/>
                  </a:cubicBezTo>
                  <a:cubicBezTo>
                    <a:pt x="45" y="67"/>
                    <a:pt x="28" y="4"/>
                    <a:pt x="127" y="2"/>
                  </a:cubicBezTo>
                  <a:cubicBezTo>
                    <a:pt x="226" y="0"/>
                    <a:pt x="555" y="35"/>
                    <a:pt x="684" y="81"/>
                  </a:cubicBezTo>
                  <a:cubicBezTo>
                    <a:pt x="813" y="127"/>
                    <a:pt x="883" y="219"/>
                    <a:pt x="899" y="277"/>
                  </a:cubicBezTo>
                  <a:cubicBezTo>
                    <a:pt x="915" y="335"/>
                    <a:pt x="854" y="379"/>
                    <a:pt x="783" y="431"/>
                  </a:cubicBezTo>
                  <a:cubicBezTo>
                    <a:pt x="712" y="483"/>
                    <a:pt x="546" y="533"/>
                    <a:pt x="470" y="590"/>
                  </a:cubicBezTo>
                  <a:cubicBezTo>
                    <a:pt x="394" y="647"/>
                    <a:pt x="349" y="705"/>
                    <a:pt x="329" y="774"/>
                  </a:cubicBezTo>
                  <a:cubicBezTo>
                    <a:pt x="309" y="843"/>
                    <a:pt x="270" y="923"/>
                    <a:pt x="347" y="1007"/>
                  </a:cubicBezTo>
                  <a:cubicBezTo>
                    <a:pt x="424" y="1091"/>
                    <a:pt x="692" y="1184"/>
                    <a:pt x="789" y="1276"/>
                  </a:cubicBezTo>
                  <a:cubicBezTo>
                    <a:pt x="886" y="1368"/>
                    <a:pt x="952" y="1516"/>
                    <a:pt x="930" y="1558"/>
                  </a:cubicBezTo>
                  <a:cubicBezTo>
                    <a:pt x="908" y="1600"/>
                    <a:pt x="747" y="1567"/>
                    <a:pt x="654" y="1528"/>
                  </a:cubicBezTo>
                  <a:cubicBezTo>
                    <a:pt x="561" y="1489"/>
                    <a:pt x="455" y="1382"/>
                    <a:pt x="372" y="1325"/>
                  </a:cubicBezTo>
                  <a:cubicBezTo>
                    <a:pt x="289" y="1268"/>
                    <a:pt x="215" y="1280"/>
                    <a:pt x="157" y="1184"/>
                  </a:cubicBezTo>
                  <a:cubicBezTo>
                    <a:pt x="99" y="1088"/>
                    <a:pt x="0" y="872"/>
                    <a:pt x="23" y="749"/>
                  </a:cubicBezTo>
                  <a:cubicBezTo>
                    <a:pt x="46" y="626"/>
                    <a:pt x="203" y="518"/>
                    <a:pt x="298" y="443"/>
                  </a:cubicBezTo>
                  <a:cubicBezTo>
                    <a:pt x="393" y="368"/>
                    <a:pt x="568" y="346"/>
                    <a:pt x="595" y="296"/>
                  </a:cubicBezTo>
                  <a:close/>
                </a:path>
              </a:pathLst>
            </a:custGeom>
            <a:solidFill>
              <a:srgbClr val="C0C0C0">
                <a:alpha val="69000"/>
              </a:srgbClr>
            </a:solidFill>
            <a:ln w="9525">
              <a:solidFill>
                <a:schemeClr val="tx1"/>
              </a:solidFill>
              <a:round/>
              <a:headEnd/>
              <a:tailEnd/>
            </a:ln>
            <a:effectLst/>
            <a:scene3d>
              <a:camera prst="orthographicFront">
                <a:rot lat="727791" lon="801055" rev="3464670"/>
              </a:camera>
              <a:lightRig rig="threePt" dir="t"/>
            </a:scene3d>
          </p:spPr>
          <p:txBody>
            <a:bodyPr/>
            <a:lstStyle/>
            <a:p>
              <a:pPr>
                <a:defRPr/>
              </a:pPr>
              <a:endParaRPr lang="en-US">
                <a:latin typeface="Arial" charset="0"/>
                <a:cs typeface="Arial" charset="0"/>
              </a:endParaRPr>
            </a:p>
          </p:txBody>
        </p:sp>
        <p:sp>
          <p:nvSpPr>
            <p:cNvPr id="191" name="Text Box 206"/>
            <p:cNvSpPr txBox="1">
              <a:spLocks noChangeArrowheads="1"/>
            </p:cNvSpPr>
            <p:nvPr/>
          </p:nvSpPr>
          <p:spPr bwMode="auto">
            <a:xfrm>
              <a:off x="4585" y="879"/>
              <a:ext cx="679" cy="177"/>
            </a:xfrm>
            <a:prstGeom prst="rect">
              <a:avLst/>
            </a:prstGeom>
            <a:noFill/>
            <a:ln w="9525">
              <a:noFill/>
              <a:miter lim="800000"/>
              <a:headEnd/>
              <a:tailEnd/>
            </a:ln>
          </p:spPr>
          <p:txBody>
            <a:bodyPr wrap="none">
              <a:spAutoFit/>
            </a:bodyPr>
            <a:lstStyle/>
            <a:p>
              <a:pPr>
                <a:defRPr/>
              </a:pPr>
              <a:r>
                <a:rPr lang="en-US" sz="1400" b="1" dirty="0">
                  <a:solidFill>
                    <a:schemeClr val="tx1">
                      <a:lumMod val="50000"/>
                      <a:lumOff val="50000"/>
                    </a:schemeClr>
                  </a:solidFill>
                  <a:effectLst>
                    <a:outerShdw blurRad="38100" dist="38100" dir="2700000" algn="tl">
                      <a:srgbClr val="000000">
                        <a:alpha val="43137"/>
                      </a:srgbClr>
                    </a:outerShdw>
                  </a:effectLst>
                  <a:latin typeface="Arial" charset="0"/>
                  <a:cs typeface="Arial" charset="0"/>
                </a:rPr>
                <a:t>Grey matter</a:t>
              </a:r>
            </a:p>
          </p:txBody>
        </p:sp>
        <p:sp>
          <p:nvSpPr>
            <p:cNvPr id="228526" name="Oval 160"/>
            <p:cNvSpPr>
              <a:spLocks noChangeArrowheads="1"/>
            </p:cNvSpPr>
            <p:nvPr/>
          </p:nvSpPr>
          <p:spPr bwMode="auto">
            <a:xfrm>
              <a:off x="4921" y="1263"/>
              <a:ext cx="624" cy="864"/>
            </a:xfrm>
            <a:prstGeom prst="ellipse">
              <a:avLst/>
            </a:prstGeom>
            <a:solidFill>
              <a:schemeClr val="tx1"/>
            </a:solidFill>
            <a:ln w="9525">
              <a:solidFill>
                <a:schemeClr val="tx1"/>
              </a:solidFill>
              <a:round/>
              <a:headEnd/>
              <a:tailEnd/>
            </a:ln>
          </p:spPr>
          <p:txBody>
            <a:bodyPr wrap="none" anchor="ctr"/>
            <a:lstStyle/>
            <a:p>
              <a:endParaRPr lang="en-US">
                <a:latin typeface="Arial" charset="0"/>
                <a:cs typeface="Arial" charset="0"/>
              </a:endParaRPr>
            </a:p>
          </p:txBody>
        </p:sp>
        <p:sp>
          <p:nvSpPr>
            <p:cNvPr id="180" name="Text Box 207"/>
            <p:cNvSpPr txBox="1">
              <a:spLocks noChangeArrowheads="1"/>
            </p:cNvSpPr>
            <p:nvPr/>
          </p:nvSpPr>
          <p:spPr bwMode="auto">
            <a:xfrm>
              <a:off x="4906" y="1594"/>
              <a:ext cx="537" cy="177"/>
            </a:xfrm>
            <a:prstGeom prst="rect">
              <a:avLst/>
            </a:prstGeom>
            <a:noFill/>
            <a:ln w="9525">
              <a:noFill/>
              <a:miter lim="800000"/>
              <a:headEnd/>
              <a:tailEnd/>
            </a:ln>
          </p:spPr>
          <p:txBody>
            <a:bodyPr wrap="none">
              <a:spAutoFit/>
            </a:bodyPr>
            <a:lstStyle/>
            <a:p>
              <a:pPr>
                <a:defRPr/>
              </a:pPr>
              <a:r>
                <a:rPr lang="en-US" sz="1400" b="1" dirty="0">
                  <a:solidFill>
                    <a:schemeClr val="bg1"/>
                  </a:solidFill>
                  <a:effectLst>
                    <a:outerShdw blurRad="38100" dist="38100" dir="2700000" algn="tl">
                      <a:srgbClr val="000000">
                        <a:alpha val="43137"/>
                      </a:srgbClr>
                    </a:outerShdw>
                  </a:effectLst>
                  <a:latin typeface="Arial" charset="0"/>
                  <a:cs typeface="Arial" charset="0"/>
                </a:rPr>
                <a:t>Ventricle</a:t>
              </a:r>
            </a:p>
          </p:txBody>
        </p:sp>
      </p:grpSp>
      <p:sp>
        <p:nvSpPr>
          <p:cNvPr id="228528" name="Rectangle 176"/>
          <p:cNvSpPr>
            <a:spLocks noGrp="1" noChangeArrowheads="1"/>
          </p:cNvSpPr>
          <p:nvPr>
            <p:ph type="title"/>
          </p:nvPr>
        </p:nvSpPr>
        <p:spPr/>
        <p:txBody>
          <a:bodyPr/>
          <a:lstStyle/>
          <a:p>
            <a:r>
              <a:rPr lang="en-US"/>
              <a:t>Measuring diffusivity:  Core fiber</a:t>
            </a:r>
          </a:p>
        </p:txBody>
      </p:sp>
    </p:spTree>
    <p:extLst>
      <p:ext uri="{BB962C8B-B14F-4D97-AF65-F5344CB8AC3E}">
        <p14:creationId xmlns:p14="http://schemas.microsoft.com/office/powerpoint/2010/main" val="119678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6555" name="Group 11"/>
          <p:cNvGrpSpPr>
            <a:grpSpLocks/>
          </p:cNvGrpSpPr>
          <p:nvPr/>
        </p:nvGrpSpPr>
        <p:grpSpPr bwMode="auto">
          <a:xfrm>
            <a:off x="558800" y="1370013"/>
            <a:ext cx="8312150" cy="5083175"/>
            <a:chOff x="352" y="618"/>
            <a:chExt cx="5236" cy="3202"/>
          </a:xfrm>
        </p:grpSpPr>
        <p:sp>
          <p:nvSpPr>
            <p:cNvPr id="236549" name="Text Box 5"/>
            <p:cNvSpPr txBox="1">
              <a:spLocks noChangeArrowheads="1"/>
            </p:cNvSpPr>
            <p:nvPr/>
          </p:nvSpPr>
          <p:spPr bwMode="auto">
            <a:xfrm>
              <a:off x="4329" y="1112"/>
              <a:ext cx="125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1400"/>
                <a:t>Optic nerve (Naismith)</a:t>
              </a:r>
            </a:p>
          </p:txBody>
        </p:sp>
        <p:grpSp>
          <p:nvGrpSpPr>
            <p:cNvPr id="236553" name="Group 9"/>
            <p:cNvGrpSpPr>
              <a:grpSpLocks/>
            </p:cNvGrpSpPr>
            <p:nvPr/>
          </p:nvGrpSpPr>
          <p:grpSpPr bwMode="auto">
            <a:xfrm>
              <a:off x="352" y="618"/>
              <a:ext cx="3922" cy="3202"/>
              <a:chOff x="352" y="618"/>
              <a:chExt cx="3922" cy="3202"/>
            </a:xfrm>
          </p:grpSpPr>
          <p:pic>
            <p:nvPicPr>
              <p:cNvPr id="2365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 y="618"/>
                <a:ext cx="3922" cy="3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6551" name="Rectangle 7"/>
              <p:cNvSpPr>
                <a:spLocks noChangeArrowheads="1"/>
              </p:cNvSpPr>
              <p:nvPr/>
            </p:nvSpPr>
            <p:spPr bwMode="auto">
              <a:xfrm>
                <a:off x="4174" y="1183"/>
                <a:ext cx="91" cy="91"/>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236552" name="Text Box 8"/>
            <p:cNvSpPr txBox="1">
              <a:spLocks noChangeArrowheads="1"/>
            </p:cNvSpPr>
            <p:nvPr/>
          </p:nvSpPr>
          <p:spPr bwMode="auto">
            <a:xfrm>
              <a:off x="4339" y="1305"/>
              <a:ext cx="104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1400"/>
                <a:t>Average optic tract</a:t>
              </a:r>
            </a:p>
          </p:txBody>
        </p:sp>
        <p:sp>
          <p:nvSpPr>
            <p:cNvPr id="236554" name="Text Box 10"/>
            <p:cNvSpPr txBox="1">
              <a:spLocks noChangeArrowheads="1"/>
            </p:cNvSpPr>
            <p:nvPr/>
          </p:nvSpPr>
          <p:spPr bwMode="auto">
            <a:xfrm>
              <a:off x="4558" y="1570"/>
              <a:ext cx="51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atin typeface="Times New Roman" pitchFamily="18" charset="0"/>
                </a:rPr>
                <a:t>N = 30</a:t>
              </a:r>
            </a:p>
          </p:txBody>
        </p:sp>
      </p:grpSp>
      <p:sp>
        <p:nvSpPr>
          <p:cNvPr id="236556" name="Rectangle 12"/>
          <p:cNvSpPr>
            <a:spLocks noGrp="1" noChangeArrowheads="1"/>
          </p:cNvSpPr>
          <p:nvPr>
            <p:ph type="title"/>
          </p:nvPr>
        </p:nvSpPr>
        <p:spPr/>
        <p:txBody>
          <a:bodyPr/>
          <a:lstStyle/>
          <a:p>
            <a:r>
              <a:rPr lang="en-US"/>
              <a:t>Optic Tract:  Diffusivity</a:t>
            </a:r>
          </a:p>
        </p:txBody>
      </p:sp>
    </p:spTree>
    <p:extLst>
      <p:ext uri="{BB962C8B-B14F-4D97-AF65-F5344CB8AC3E}">
        <p14:creationId xmlns:p14="http://schemas.microsoft.com/office/powerpoint/2010/main" val="146539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 (20 minutes)</a:t>
            </a:r>
            <a:endParaRPr lang="en-US" dirty="0"/>
          </a:p>
        </p:txBody>
      </p:sp>
      <p:sp>
        <p:nvSpPr>
          <p:cNvPr id="3" name="TextBox 2"/>
          <p:cNvSpPr txBox="1"/>
          <p:nvPr/>
        </p:nvSpPr>
        <p:spPr>
          <a:xfrm>
            <a:off x="539552" y="1628800"/>
            <a:ext cx="8064896" cy="4247317"/>
          </a:xfrm>
          <a:prstGeom prst="rect">
            <a:avLst/>
          </a:prstGeom>
          <a:noFill/>
        </p:spPr>
        <p:txBody>
          <a:bodyPr wrap="square" rtlCol="0">
            <a:spAutoFit/>
          </a:bodyPr>
          <a:lstStyle/>
          <a:p>
            <a:pPr marL="342900" indent="-342900">
              <a:lnSpc>
                <a:spcPct val="150000"/>
              </a:lnSpc>
              <a:buAutoNum type="arabicPeriod"/>
            </a:pPr>
            <a:r>
              <a:rPr lang="en-US" dirty="0" smtClean="0"/>
              <a:t>White matter analysis for computation</a:t>
            </a:r>
          </a:p>
          <a:p>
            <a:pPr marL="800100" lvl="1" indent="-342900">
              <a:lnSpc>
                <a:spcPct val="150000"/>
              </a:lnSpc>
              <a:buFont typeface="Arial" pitchFamily="34" charset="0"/>
              <a:buChar char="•"/>
            </a:pPr>
            <a:r>
              <a:rPr lang="en-US" dirty="0" smtClean="0"/>
              <a:t>Analyzed and improved tractography algorithms (Connectome)</a:t>
            </a:r>
          </a:p>
          <a:p>
            <a:pPr marL="800100" lvl="1" indent="-342900">
              <a:lnSpc>
                <a:spcPct val="150000"/>
              </a:lnSpc>
              <a:buFont typeface="Arial" pitchFamily="34" charset="0"/>
              <a:buChar char="•"/>
            </a:pPr>
            <a:r>
              <a:rPr lang="en-US" dirty="0" smtClean="0"/>
              <a:t>Developed atlas for health of visual pathways</a:t>
            </a:r>
          </a:p>
          <a:p>
            <a:pPr marL="800100" lvl="1" indent="-342900">
              <a:lnSpc>
                <a:spcPct val="150000"/>
              </a:lnSpc>
              <a:buFont typeface="Arial" pitchFamily="34" charset="0"/>
              <a:buChar char="•"/>
            </a:pPr>
            <a:r>
              <a:rPr lang="en-US" dirty="0" smtClean="0"/>
              <a:t>Took on a collaborator from the Veteran’s Administration for tool transfer and applications to TBI (ongoing)</a:t>
            </a:r>
          </a:p>
          <a:p>
            <a:pPr marL="342900" indent="-342900">
              <a:lnSpc>
                <a:spcPct val="150000"/>
              </a:lnSpc>
              <a:buAutoNum type="arabicPeriod"/>
            </a:pPr>
            <a:r>
              <a:rPr lang="en-US" dirty="0" smtClean="0"/>
              <a:t>Retinal simulator</a:t>
            </a:r>
          </a:p>
          <a:p>
            <a:pPr marL="800100" lvl="1" indent="-342900">
              <a:lnSpc>
                <a:spcPct val="150000"/>
              </a:lnSpc>
              <a:buFont typeface="Arial" pitchFamily="34" charset="0"/>
              <a:buChar char="•"/>
            </a:pPr>
            <a:r>
              <a:rPr lang="en-US" dirty="0" smtClean="0"/>
              <a:t>Implemented retinal piece for simulator</a:t>
            </a:r>
          </a:p>
          <a:p>
            <a:pPr marL="800100" lvl="1" indent="-342900">
              <a:lnSpc>
                <a:spcPct val="150000"/>
              </a:lnSpc>
              <a:buFont typeface="Arial" pitchFamily="34" charset="0"/>
              <a:buChar char="•"/>
            </a:pPr>
            <a:r>
              <a:rPr lang="en-US" dirty="0" smtClean="0"/>
              <a:t>Began analysis of information for classification</a:t>
            </a:r>
          </a:p>
          <a:p>
            <a:pPr marL="800100" lvl="1" indent="-342900">
              <a:lnSpc>
                <a:spcPct val="150000"/>
              </a:lnSpc>
              <a:buFont typeface="Arial" pitchFamily="34" charset="0"/>
              <a:buChar char="•"/>
            </a:pPr>
            <a:r>
              <a:rPr lang="en-US" dirty="0" smtClean="0"/>
              <a:t>Took on project for coordinating intracranial signals, EEG and fMRI based on the modeling initiated here</a:t>
            </a:r>
            <a:endParaRPr lang="en-US" dirty="0"/>
          </a:p>
        </p:txBody>
      </p:sp>
    </p:spTree>
    <p:extLst>
      <p:ext uri="{BB962C8B-B14F-4D97-AF65-F5344CB8AC3E}">
        <p14:creationId xmlns:p14="http://schemas.microsoft.com/office/powerpoint/2010/main" val="304063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611" name="Rectangle 19"/>
          <p:cNvSpPr>
            <a:spLocks noGrp="1" noChangeArrowheads="1"/>
          </p:cNvSpPr>
          <p:nvPr>
            <p:ph type="title"/>
          </p:nvPr>
        </p:nvSpPr>
        <p:spPr>
          <a:xfrm>
            <a:off x="457200" y="0"/>
            <a:ext cx="8229600" cy="765175"/>
          </a:xfrm>
        </p:spPr>
        <p:txBody>
          <a:bodyPr/>
          <a:lstStyle/>
          <a:p>
            <a:r>
              <a:rPr lang="en-US"/>
              <a:t>Optic radiation:  Length distributions</a:t>
            </a:r>
          </a:p>
        </p:txBody>
      </p:sp>
      <p:grpSp>
        <p:nvGrpSpPr>
          <p:cNvPr id="238621" name="Group 29"/>
          <p:cNvGrpSpPr>
            <a:grpSpLocks/>
          </p:cNvGrpSpPr>
          <p:nvPr/>
        </p:nvGrpSpPr>
        <p:grpSpPr bwMode="auto">
          <a:xfrm>
            <a:off x="323850" y="620713"/>
            <a:ext cx="7666038" cy="3095625"/>
            <a:chOff x="204" y="391"/>
            <a:chExt cx="4829" cy="1950"/>
          </a:xfrm>
        </p:grpSpPr>
        <p:grpSp>
          <p:nvGrpSpPr>
            <p:cNvPr id="238619" name="Group 27"/>
            <p:cNvGrpSpPr>
              <a:grpSpLocks/>
            </p:cNvGrpSpPr>
            <p:nvPr/>
          </p:nvGrpSpPr>
          <p:grpSpPr bwMode="auto">
            <a:xfrm>
              <a:off x="1337" y="391"/>
              <a:ext cx="3696" cy="1950"/>
              <a:chOff x="1337" y="391"/>
              <a:chExt cx="3696" cy="1950"/>
            </a:xfrm>
          </p:grpSpPr>
          <p:grpSp>
            <p:nvGrpSpPr>
              <p:cNvPr id="238597" name="Group 5"/>
              <p:cNvGrpSpPr>
                <a:grpSpLocks/>
              </p:cNvGrpSpPr>
              <p:nvPr/>
            </p:nvGrpSpPr>
            <p:grpSpPr bwMode="auto">
              <a:xfrm>
                <a:off x="1337" y="610"/>
                <a:ext cx="1360" cy="1464"/>
                <a:chOff x="476" y="2205"/>
                <a:chExt cx="1497" cy="1679"/>
              </a:xfrm>
            </p:grpSpPr>
            <p:pic>
              <p:nvPicPr>
                <p:cNvPr id="23859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l="21730" t="12198" r="18581" b="12511"/>
                <a:stretch>
                  <a:fillRect/>
                </a:stretch>
              </p:blipFill>
              <p:spPr bwMode="auto">
                <a:xfrm>
                  <a:off x="476" y="2205"/>
                  <a:ext cx="1497" cy="1679"/>
                </a:xfrm>
                <a:prstGeom prst="rect">
                  <a:avLst/>
                </a:prstGeom>
                <a:noFill/>
                <a:ln>
                  <a:noFill/>
                </a:ln>
                <a:effectLst/>
                <a:extLst>
                  <a:ext uri="{909E8E84-426E-40DD-AFC4-6F175D3DCCD1}">
                    <a14:hiddenFill xmlns:a14="http://schemas.microsoft.com/office/drawing/2010/main">
                      <a:blipFill dpi="0" rotWithShape="0">
                        <a:blip/>
                        <a:srcRect l="21730" t="12198" r="18581" b="12511"/>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8599" name="Rectangle 7"/>
                <p:cNvSpPr>
                  <a:spLocks noChangeArrowheads="1"/>
                </p:cNvSpPr>
                <p:nvPr/>
              </p:nvSpPr>
              <p:spPr bwMode="auto">
                <a:xfrm>
                  <a:off x="1838" y="3748"/>
                  <a:ext cx="135" cy="136"/>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grpSp>
            <p:nvGrpSpPr>
              <p:cNvPr id="238617" name="Group 25"/>
              <p:cNvGrpSpPr>
                <a:grpSpLocks/>
              </p:cNvGrpSpPr>
              <p:nvPr/>
            </p:nvGrpSpPr>
            <p:grpSpPr bwMode="auto">
              <a:xfrm>
                <a:off x="2971" y="391"/>
                <a:ext cx="2062" cy="1828"/>
                <a:chOff x="1107" y="391"/>
                <a:chExt cx="2062" cy="1828"/>
              </a:xfrm>
            </p:grpSpPr>
            <p:pic>
              <p:nvPicPr>
                <p:cNvPr id="238607" name="Picture 15"/>
                <p:cNvPicPr>
                  <a:picLocks noChangeAspect="1" noChangeArrowheads="1"/>
                </p:cNvPicPr>
                <p:nvPr/>
              </p:nvPicPr>
              <p:blipFill>
                <a:blip r:embed="rId4">
                  <a:extLst>
                    <a:ext uri="{28A0092B-C50C-407E-A947-70E740481C1C}">
                      <a14:useLocalDpi xmlns:a14="http://schemas.microsoft.com/office/drawing/2010/main" val="0"/>
                    </a:ext>
                  </a:extLst>
                </a:blip>
                <a:srcRect l="52786" r="7074"/>
                <a:stretch>
                  <a:fillRect/>
                </a:stretch>
              </p:blipFill>
              <p:spPr bwMode="auto">
                <a:xfrm>
                  <a:off x="1349" y="391"/>
                  <a:ext cx="1820" cy="1828"/>
                </a:xfrm>
                <a:prstGeom prst="rect">
                  <a:avLst/>
                </a:prstGeom>
                <a:noFill/>
                <a:ln>
                  <a:noFill/>
                </a:ln>
                <a:effectLst/>
                <a:extLst>
                  <a:ext uri="{909E8E84-426E-40DD-AFC4-6F175D3DCCD1}">
                    <a14:hiddenFill xmlns:a14="http://schemas.microsoft.com/office/drawing/2010/main">
                      <a:blipFill dpi="0" rotWithShape="0">
                        <a:blip/>
                        <a:srcRect l="52786" r="707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8609" name="Text Box 17"/>
                <p:cNvSpPr txBox="1">
                  <a:spLocks noChangeArrowheads="1"/>
                </p:cNvSpPr>
                <p:nvPr/>
              </p:nvSpPr>
              <p:spPr bwMode="auto">
                <a:xfrm rot="16200000">
                  <a:off x="880" y="1162"/>
                  <a:ext cx="6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a:cs typeface="Arial" charset="0"/>
                    </a:rPr>
                    <a:t># fibers</a:t>
                  </a:r>
                </a:p>
              </p:txBody>
            </p:sp>
          </p:grpSp>
          <p:sp>
            <p:nvSpPr>
              <p:cNvPr id="238603" name="Text Box 11"/>
              <p:cNvSpPr txBox="1">
                <a:spLocks noChangeArrowheads="1"/>
              </p:cNvSpPr>
              <p:nvPr/>
            </p:nvSpPr>
            <p:spPr bwMode="auto">
              <a:xfrm>
                <a:off x="3710" y="2129"/>
                <a:ext cx="9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sz="1600" b="1">
                    <a:cs typeface="Arial" charset="0"/>
                  </a:rPr>
                  <a:t>Length (mm)</a:t>
                </a:r>
              </a:p>
            </p:txBody>
          </p:sp>
        </p:grpSp>
        <p:sp>
          <p:nvSpPr>
            <p:cNvPr id="238620" name="Text Box 28"/>
            <p:cNvSpPr txBox="1">
              <a:spLocks noChangeArrowheads="1"/>
            </p:cNvSpPr>
            <p:nvPr/>
          </p:nvSpPr>
          <p:spPr bwMode="auto">
            <a:xfrm>
              <a:off x="204" y="890"/>
              <a:ext cx="965"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sz="2400"/>
                <a:t>Large Meyer’s loop</a:t>
              </a:r>
            </a:p>
          </p:txBody>
        </p:sp>
      </p:grpSp>
      <p:grpSp>
        <p:nvGrpSpPr>
          <p:cNvPr id="238623" name="Group 31"/>
          <p:cNvGrpSpPr>
            <a:grpSpLocks/>
          </p:cNvGrpSpPr>
          <p:nvPr/>
        </p:nvGrpSpPr>
        <p:grpSpPr bwMode="auto">
          <a:xfrm>
            <a:off x="323850" y="3644900"/>
            <a:ext cx="7773988" cy="3144838"/>
            <a:chOff x="204" y="2296"/>
            <a:chExt cx="4897" cy="1981"/>
          </a:xfrm>
        </p:grpSpPr>
        <p:grpSp>
          <p:nvGrpSpPr>
            <p:cNvPr id="238618" name="Group 26"/>
            <p:cNvGrpSpPr>
              <a:grpSpLocks/>
            </p:cNvGrpSpPr>
            <p:nvPr/>
          </p:nvGrpSpPr>
          <p:grpSpPr bwMode="auto">
            <a:xfrm>
              <a:off x="1383" y="2296"/>
              <a:ext cx="3718" cy="1981"/>
              <a:chOff x="1383" y="2296"/>
              <a:chExt cx="3718" cy="1981"/>
            </a:xfrm>
          </p:grpSpPr>
          <p:grpSp>
            <p:nvGrpSpPr>
              <p:cNvPr id="238616" name="Group 24"/>
              <p:cNvGrpSpPr>
                <a:grpSpLocks/>
              </p:cNvGrpSpPr>
              <p:nvPr/>
            </p:nvGrpSpPr>
            <p:grpSpPr bwMode="auto">
              <a:xfrm>
                <a:off x="3016" y="2296"/>
                <a:ext cx="2085" cy="1829"/>
                <a:chOff x="1107" y="2251"/>
                <a:chExt cx="2085" cy="1829"/>
              </a:xfrm>
            </p:grpSpPr>
            <p:pic>
              <p:nvPicPr>
                <p:cNvPr id="238604" name="Picture 12"/>
                <p:cNvPicPr>
                  <a:picLocks noChangeAspect="1" noChangeArrowheads="1"/>
                </p:cNvPicPr>
                <p:nvPr/>
              </p:nvPicPr>
              <p:blipFill>
                <a:blip r:embed="rId4">
                  <a:extLst>
                    <a:ext uri="{28A0092B-C50C-407E-A947-70E740481C1C}">
                      <a14:useLocalDpi xmlns:a14="http://schemas.microsoft.com/office/drawing/2010/main" val="0"/>
                    </a:ext>
                  </a:extLst>
                </a:blip>
                <a:srcRect l="7883" r="50394"/>
                <a:stretch>
                  <a:fillRect/>
                </a:stretch>
              </p:blipFill>
              <p:spPr bwMode="auto">
                <a:xfrm>
                  <a:off x="1299" y="2251"/>
                  <a:ext cx="1893" cy="1829"/>
                </a:xfrm>
                <a:prstGeom prst="rect">
                  <a:avLst/>
                </a:prstGeom>
                <a:noFill/>
                <a:ln>
                  <a:noFill/>
                </a:ln>
                <a:effectLst/>
                <a:extLst>
                  <a:ext uri="{909E8E84-426E-40DD-AFC4-6F175D3DCCD1}">
                    <a14:hiddenFill xmlns:a14="http://schemas.microsoft.com/office/drawing/2010/main">
                      <a:blipFill dpi="0" rotWithShape="0">
                        <a:blip/>
                        <a:srcRect l="7883" r="5039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8605" name="Text Box 13"/>
                <p:cNvSpPr txBox="1">
                  <a:spLocks noChangeArrowheads="1"/>
                </p:cNvSpPr>
                <p:nvPr/>
              </p:nvSpPr>
              <p:spPr bwMode="auto">
                <a:xfrm rot="16200000">
                  <a:off x="880" y="2891"/>
                  <a:ext cx="6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b="1">
                      <a:cs typeface="Arial" charset="0"/>
                    </a:rPr>
                    <a:t># fibers</a:t>
                  </a:r>
                </a:p>
              </p:txBody>
            </p:sp>
          </p:grpSp>
          <p:sp>
            <p:nvSpPr>
              <p:cNvPr id="238608" name="Text Box 16"/>
              <p:cNvSpPr txBox="1">
                <a:spLocks noChangeArrowheads="1"/>
              </p:cNvSpPr>
              <p:nvPr/>
            </p:nvSpPr>
            <p:spPr bwMode="auto">
              <a:xfrm>
                <a:off x="3665" y="4065"/>
                <a:ext cx="984"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sz="1600" b="1">
                    <a:cs typeface="Arial" charset="0"/>
                  </a:rPr>
                  <a:t>Length (mm)</a:t>
                </a:r>
              </a:p>
            </p:txBody>
          </p:sp>
          <p:grpSp>
            <p:nvGrpSpPr>
              <p:cNvPr id="238600" name="Group 8"/>
              <p:cNvGrpSpPr>
                <a:grpSpLocks/>
              </p:cNvGrpSpPr>
              <p:nvPr/>
            </p:nvGrpSpPr>
            <p:grpSpPr bwMode="auto">
              <a:xfrm>
                <a:off x="1383" y="2465"/>
                <a:ext cx="1360" cy="1464"/>
                <a:chOff x="476" y="255"/>
                <a:chExt cx="1425" cy="1679"/>
              </a:xfrm>
            </p:grpSpPr>
            <p:pic>
              <p:nvPicPr>
                <p:cNvPr id="238601"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l="25940" t="13087" r="22182" b="15196"/>
                <a:stretch>
                  <a:fillRect/>
                </a:stretch>
              </p:blipFill>
              <p:spPr bwMode="auto">
                <a:xfrm>
                  <a:off x="476" y="255"/>
                  <a:ext cx="1425" cy="1679"/>
                </a:xfrm>
                <a:prstGeom prst="rect">
                  <a:avLst/>
                </a:prstGeom>
                <a:noFill/>
                <a:ln>
                  <a:noFill/>
                </a:ln>
                <a:effectLst/>
                <a:extLst>
                  <a:ext uri="{909E8E84-426E-40DD-AFC4-6F175D3DCCD1}">
                    <a14:hiddenFill xmlns:a14="http://schemas.microsoft.com/office/drawing/2010/main">
                      <a:blipFill dpi="0" rotWithShape="0">
                        <a:blip/>
                        <a:srcRect l="25940" t="13087" r="22182" b="15196"/>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8602" name="Rectangle 10"/>
                <p:cNvSpPr>
                  <a:spLocks noChangeArrowheads="1"/>
                </p:cNvSpPr>
                <p:nvPr/>
              </p:nvSpPr>
              <p:spPr bwMode="auto">
                <a:xfrm>
                  <a:off x="1791" y="1616"/>
                  <a:ext cx="91" cy="136"/>
                </a:xfrm>
                <a:prstGeom prst="rect">
                  <a:avLst/>
                </a:prstGeom>
                <a:solidFill>
                  <a:schemeClr val="tx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grpSp>
        </p:grpSp>
        <p:sp>
          <p:nvSpPr>
            <p:cNvPr id="238622" name="Text Box 30"/>
            <p:cNvSpPr txBox="1">
              <a:spLocks noChangeArrowheads="1"/>
            </p:cNvSpPr>
            <p:nvPr/>
          </p:nvSpPr>
          <p:spPr bwMode="auto">
            <a:xfrm>
              <a:off x="204" y="2840"/>
              <a:ext cx="874" cy="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sz="2400"/>
                <a:t>Small Meyer’s loop</a:t>
              </a:r>
            </a:p>
          </p:txBody>
        </p:sp>
      </p:grpSp>
    </p:spTree>
    <p:extLst>
      <p:ext uri="{BB962C8B-B14F-4D97-AF65-F5344CB8AC3E}">
        <p14:creationId xmlns:p14="http://schemas.microsoft.com/office/powerpoint/2010/main" val="96235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0645" name="Picture 5" descr="or_data"/>
          <p:cNvPicPr>
            <a:picLocks noChangeAspect="1" noChangeArrowheads="1"/>
          </p:cNvPicPr>
          <p:nvPr/>
        </p:nvPicPr>
        <p:blipFill>
          <a:blip r:embed="rId3">
            <a:extLst>
              <a:ext uri="{28A0092B-C50C-407E-A947-70E740481C1C}">
                <a14:useLocalDpi xmlns:a14="http://schemas.microsoft.com/office/drawing/2010/main" val="0"/>
              </a:ext>
            </a:extLst>
          </a:blip>
          <a:srcRect l="6322" b="7542"/>
          <a:stretch>
            <a:fillRect/>
          </a:stretch>
        </p:blipFill>
        <p:spPr bwMode="auto">
          <a:xfrm>
            <a:off x="4013200" y="1844675"/>
            <a:ext cx="4516438" cy="3522663"/>
          </a:xfrm>
          <a:prstGeom prst="rect">
            <a:avLst/>
          </a:prstGeom>
          <a:noFill/>
          <a:extLst>
            <a:ext uri="{909E8E84-426E-40DD-AFC4-6F175D3DCCD1}">
              <a14:hiddenFill xmlns:a14="http://schemas.microsoft.com/office/drawing/2010/main">
                <a:solidFill>
                  <a:srgbClr val="FFFFFF"/>
                </a:solidFill>
              </a14:hiddenFill>
            </a:ext>
          </a:extLst>
        </p:spPr>
      </p:pic>
      <p:grpSp>
        <p:nvGrpSpPr>
          <p:cNvPr id="240654" name="Group 14"/>
          <p:cNvGrpSpPr>
            <a:grpSpLocks/>
          </p:cNvGrpSpPr>
          <p:nvPr/>
        </p:nvGrpSpPr>
        <p:grpSpPr bwMode="auto">
          <a:xfrm>
            <a:off x="5076825" y="3487738"/>
            <a:ext cx="3794125" cy="1812925"/>
            <a:chOff x="3370" y="1955"/>
            <a:chExt cx="2390" cy="1142"/>
          </a:xfrm>
        </p:grpSpPr>
        <p:sp>
          <p:nvSpPr>
            <p:cNvPr id="240649" name="Line 9"/>
            <p:cNvSpPr>
              <a:spLocks noChangeShapeType="1"/>
            </p:cNvSpPr>
            <p:nvPr/>
          </p:nvSpPr>
          <p:spPr bwMode="auto">
            <a:xfrm>
              <a:off x="4023" y="2521"/>
              <a:ext cx="110" cy="218"/>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40648" name="Line 8"/>
            <p:cNvSpPr>
              <a:spLocks noChangeShapeType="1"/>
            </p:cNvSpPr>
            <p:nvPr/>
          </p:nvSpPr>
          <p:spPr bwMode="auto">
            <a:xfrm flipV="1">
              <a:off x="3370" y="1955"/>
              <a:ext cx="2390" cy="114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240650" name="Line 10"/>
            <p:cNvSpPr>
              <a:spLocks noChangeShapeType="1"/>
            </p:cNvSpPr>
            <p:nvPr/>
          </p:nvSpPr>
          <p:spPr bwMode="auto">
            <a:xfrm>
              <a:off x="4501" y="2220"/>
              <a:ext cx="137" cy="272"/>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240655" name="Rectangle 15"/>
          <p:cNvSpPr>
            <a:spLocks noGrp="1" noChangeArrowheads="1"/>
          </p:cNvSpPr>
          <p:nvPr>
            <p:ph type="title"/>
          </p:nvPr>
        </p:nvSpPr>
        <p:spPr/>
        <p:txBody>
          <a:bodyPr/>
          <a:lstStyle/>
          <a:p>
            <a:r>
              <a:rPr lang="en-US"/>
              <a:t>Optic radiation: Diffusivity</a:t>
            </a:r>
          </a:p>
        </p:txBody>
      </p:sp>
      <p:grpSp>
        <p:nvGrpSpPr>
          <p:cNvPr id="240658" name="Group 18"/>
          <p:cNvGrpSpPr>
            <a:grpSpLocks/>
          </p:cNvGrpSpPr>
          <p:nvPr/>
        </p:nvGrpSpPr>
        <p:grpSpPr bwMode="auto">
          <a:xfrm>
            <a:off x="34925" y="1630363"/>
            <a:ext cx="3282950" cy="3959225"/>
            <a:chOff x="204" y="935"/>
            <a:chExt cx="2068" cy="2494"/>
          </a:xfrm>
        </p:grpSpPr>
        <p:pic>
          <p:nvPicPr>
            <p:cNvPr id="9246" name="Picture 30"/>
            <p:cNvPicPr>
              <a:picLocks noChangeAspect="1" noChangeArrowheads="1"/>
            </p:cNvPicPr>
            <p:nvPr/>
          </p:nvPicPr>
          <p:blipFill>
            <a:blip r:embed="rId4"/>
            <a:srcRect/>
            <a:stretch>
              <a:fillRect/>
            </a:stretch>
          </p:blipFill>
          <p:spPr bwMode="auto">
            <a:xfrm>
              <a:off x="233" y="962"/>
              <a:ext cx="2015" cy="2445"/>
            </a:xfrm>
            <a:prstGeom prst="rect">
              <a:avLst/>
            </a:prstGeom>
            <a:noFill/>
            <a:ln w="28575">
              <a:solidFill>
                <a:srgbClr val="6868DC"/>
              </a:solidFill>
              <a:miter lim="800000"/>
              <a:headEnd/>
              <a:tailEnd/>
            </a:ln>
            <a:scene3d>
              <a:camera prst="orthographicFront"/>
              <a:lightRig rig="threePt" dir="t"/>
            </a:scene3d>
            <a:sp3d>
              <a:bevelT/>
            </a:sp3d>
          </p:spPr>
        </p:pic>
        <p:sp>
          <p:nvSpPr>
            <p:cNvPr id="240642" name="Text Box 2"/>
            <p:cNvSpPr txBox="1">
              <a:spLocks noChangeArrowheads="1"/>
            </p:cNvSpPr>
            <p:nvPr/>
          </p:nvSpPr>
          <p:spPr bwMode="auto">
            <a:xfrm>
              <a:off x="249" y="935"/>
              <a:ext cx="36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solidFill>
                    <a:schemeClr val="bg1"/>
                  </a:solidFill>
                  <a:latin typeface="Times New Roman" pitchFamily="18" charset="0"/>
                </a:rPr>
                <a:t>A</a:t>
              </a:r>
            </a:p>
          </p:txBody>
        </p:sp>
      </p:grpSp>
      <p:sp>
        <p:nvSpPr>
          <p:cNvPr id="240656" name="Text Box 16"/>
          <p:cNvSpPr txBox="1">
            <a:spLocks noChangeArrowheads="1"/>
          </p:cNvSpPr>
          <p:nvPr/>
        </p:nvSpPr>
        <p:spPr bwMode="auto">
          <a:xfrm>
            <a:off x="4500563" y="5373688"/>
            <a:ext cx="39925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Longitudinal diffusivity (um</a:t>
            </a:r>
            <a:r>
              <a:rPr lang="en-US" sz="2000" baseline="30000"/>
              <a:t>2</a:t>
            </a:r>
            <a:r>
              <a:rPr lang="en-US" sz="2000"/>
              <a:t>/ms)</a:t>
            </a:r>
          </a:p>
        </p:txBody>
      </p:sp>
      <p:sp>
        <p:nvSpPr>
          <p:cNvPr id="240657" name="Text Box 17"/>
          <p:cNvSpPr txBox="1">
            <a:spLocks noChangeArrowheads="1"/>
          </p:cNvSpPr>
          <p:nvPr/>
        </p:nvSpPr>
        <p:spPr bwMode="auto">
          <a:xfrm rot="16200000">
            <a:off x="2198688" y="3352800"/>
            <a:ext cx="3270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Radial diffusivity (um</a:t>
            </a:r>
            <a:r>
              <a:rPr lang="en-US" sz="2000" baseline="30000"/>
              <a:t>2</a:t>
            </a:r>
            <a:r>
              <a:rPr lang="en-US" sz="2000"/>
              <a:t>/ms)</a:t>
            </a:r>
          </a:p>
        </p:txBody>
      </p:sp>
      <p:sp>
        <p:nvSpPr>
          <p:cNvPr id="240644" name="Text Box 4"/>
          <p:cNvSpPr txBox="1">
            <a:spLocks noChangeArrowheads="1"/>
          </p:cNvSpPr>
          <p:nvPr/>
        </p:nvSpPr>
        <p:spPr bwMode="auto">
          <a:xfrm>
            <a:off x="4514850" y="1676400"/>
            <a:ext cx="57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B</a:t>
            </a:r>
          </a:p>
        </p:txBody>
      </p:sp>
    </p:spTree>
    <p:extLst>
      <p:ext uri="{BB962C8B-B14F-4D97-AF65-F5344CB8AC3E}">
        <p14:creationId xmlns:p14="http://schemas.microsoft.com/office/powerpoint/2010/main" val="272898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40654"/>
                                        </p:tgtEl>
                                        <p:attrNameLst>
                                          <p:attrName>style.visibility</p:attrName>
                                        </p:attrNameLst>
                                      </p:cBhvr>
                                      <p:to>
                                        <p:strVal val="visible"/>
                                      </p:to>
                                    </p:set>
                                    <p:animEffect transition="in" filter="wipe(up)">
                                      <p:cBhvr>
                                        <p:cTn id="7" dur="2000"/>
                                        <p:tgtEl>
                                          <p:spTgt spid="240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2" name="Rectangle 4"/>
          <p:cNvSpPr>
            <a:spLocks noGrp="1" noChangeArrowheads="1"/>
          </p:cNvSpPr>
          <p:nvPr>
            <p:ph type="title"/>
          </p:nvPr>
        </p:nvSpPr>
        <p:spPr/>
        <p:txBody>
          <a:bodyPr/>
          <a:lstStyle/>
          <a:p>
            <a:r>
              <a:rPr lang="en-US"/>
              <a:t>Optic radiation:  Right-left difference</a:t>
            </a:r>
          </a:p>
        </p:txBody>
      </p:sp>
      <p:pic>
        <p:nvPicPr>
          <p:cNvPr id="278533" name="Picture 5" descr="or_graph"/>
          <p:cNvPicPr>
            <a:picLocks noChangeAspect="1" noChangeArrowheads="1"/>
          </p:cNvPicPr>
          <p:nvPr/>
        </p:nvPicPr>
        <p:blipFill>
          <a:blip r:embed="rId3">
            <a:extLst>
              <a:ext uri="{28A0092B-C50C-407E-A947-70E740481C1C}">
                <a14:useLocalDpi xmlns:a14="http://schemas.microsoft.com/office/drawing/2010/main" val="0"/>
              </a:ext>
            </a:extLst>
          </a:blip>
          <a:srcRect r="8847" b="5887"/>
          <a:stretch>
            <a:fillRect/>
          </a:stretch>
        </p:blipFill>
        <p:spPr bwMode="auto">
          <a:xfrm>
            <a:off x="1547813" y="1584325"/>
            <a:ext cx="5976937" cy="4532313"/>
          </a:xfrm>
          <a:prstGeom prst="rect">
            <a:avLst/>
          </a:prstGeom>
          <a:noFill/>
          <a:extLst>
            <a:ext uri="{909E8E84-426E-40DD-AFC4-6F175D3DCCD1}">
              <a14:hiddenFill xmlns:a14="http://schemas.microsoft.com/office/drawing/2010/main">
                <a:solidFill>
                  <a:srgbClr val="FFFFFF"/>
                </a:solidFill>
              </a14:hiddenFill>
            </a:ext>
          </a:extLst>
        </p:spPr>
      </p:pic>
      <p:sp>
        <p:nvSpPr>
          <p:cNvPr id="278534" name="Text Box 6"/>
          <p:cNvSpPr txBox="1">
            <a:spLocks noChangeArrowheads="1"/>
          </p:cNvSpPr>
          <p:nvPr/>
        </p:nvSpPr>
        <p:spPr bwMode="auto">
          <a:xfrm>
            <a:off x="2627313" y="6211888"/>
            <a:ext cx="43926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a:cs typeface="Arial" charset="0"/>
              </a:rPr>
              <a:t>R-L diffusivity difference</a:t>
            </a:r>
          </a:p>
        </p:txBody>
      </p:sp>
      <p:grpSp>
        <p:nvGrpSpPr>
          <p:cNvPr id="278537" name="Group 9"/>
          <p:cNvGrpSpPr>
            <a:grpSpLocks/>
          </p:cNvGrpSpPr>
          <p:nvPr/>
        </p:nvGrpSpPr>
        <p:grpSpPr bwMode="auto">
          <a:xfrm>
            <a:off x="1979613" y="2376488"/>
            <a:ext cx="2160587" cy="1700212"/>
            <a:chOff x="1247" y="1497"/>
            <a:chExt cx="1361" cy="1071"/>
          </a:xfrm>
        </p:grpSpPr>
        <p:pic>
          <p:nvPicPr>
            <p:cNvPr id="278535" name="Picture 7" descr="or_dat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7" y="1497"/>
              <a:ext cx="1356" cy="1071"/>
            </a:xfrm>
            <a:prstGeom prst="rect">
              <a:avLst/>
            </a:prstGeom>
            <a:noFill/>
            <a:extLst>
              <a:ext uri="{909E8E84-426E-40DD-AFC4-6F175D3DCCD1}">
                <a14:hiddenFill xmlns:a14="http://schemas.microsoft.com/office/drawing/2010/main">
                  <a:solidFill>
                    <a:srgbClr val="FFFFFF"/>
                  </a:solidFill>
                </a14:hiddenFill>
              </a:ext>
            </a:extLst>
          </p:spPr>
        </p:pic>
        <p:sp>
          <p:nvSpPr>
            <p:cNvPr id="278536" name="Line 8"/>
            <p:cNvSpPr>
              <a:spLocks noChangeShapeType="1"/>
            </p:cNvSpPr>
            <p:nvPr/>
          </p:nvSpPr>
          <p:spPr bwMode="auto">
            <a:xfrm flipV="1">
              <a:off x="1791" y="2035"/>
              <a:ext cx="817" cy="45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Tree>
    <p:extLst>
      <p:ext uri="{BB962C8B-B14F-4D97-AF65-F5344CB8AC3E}">
        <p14:creationId xmlns:p14="http://schemas.microsoft.com/office/powerpoint/2010/main" val="247872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913" y="1601788"/>
            <a:ext cx="6443662" cy="4635500"/>
          </a:xfrm>
          <a:prstGeom prst="rect">
            <a:avLst/>
          </a:prstGeom>
          <a:noFill/>
          <a:extLst>
            <a:ext uri="{909E8E84-426E-40DD-AFC4-6F175D3DCCD1}">
              <a14:hiddenFill xmlns:a14="http://schemas.microsoft.com/office/drawing/2010/main">
                <a:solidFill>
                  <a:srgbClr val="FFFFFF"/>
                </a:solidFill>
              </a14:hiddenFill>
            </a:ext>
          </a:extLst>
        </p:spPr>
      </p:pic>
      <p:sp>
        <p:nvSpPr>
          <p:cNvPr id="242702" name="Rectangle 14"/>
          <p:cNvSpPr>
            <a:spLocks noGrp="1" noChangeArrowheads="1"/>
          </p:cNvSpPr>
          <p:nvPr>
            <p:ph type="title"/>
          </p:nvPr>
        </p:nvSpPr>
        <p:spPr/>
        <p:txBody>
          <a:bodyPr/>
          <a:lstStyle/>
          <a:p>
            <a:r>
              <a:rPr lang="en-US"/>
              <a:t>Occipital-callosal (inter-hemispheric)</a:t>
            </a:r>
          </a:p>
        </p:txBody>
      </p:sp>
    </p:spTree>
    <p:extLst>
      <p:ext uri="{BB962C8B-B14F-4D97-AF65-F5344CB8AC3E}">
        <p14:creationId xmlns:p14="http://schemas.microsoft.com/office/powerpoint/2010/main" val="376036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nvGraphicFramePr>
        <p:xfrm>
          <a:off x="1411620" y="1633809"/>
          <a:ext cx="6251870" cy="4137979"/>
        </p:xfrm>
        <a:graphic>
          <a:graphicData uri="http://schemas.openxmlformats.org/drawingml/2006/chart">
            <c:chart xmlns:c="http://schemas.openxmlformats.org/drawingml/2006/chart" xmlns:r="http://schemas.openxmlformats.org/officeDocument/2006/relationships" r:id="rId3"/>
          </a:graphicData>
        </a:graphic>
      </p:graphicFrame>
      <p:pic>
        <p:nvPicPr>
          <p:cNvPr id="47109" name="Picture 5"/>
          <p:cNvPicPr>
            <a:picLocks noChangeAspect="1" noChangeArrowheads="1"/>
          </p:cNvPicPr>
          <p:nvPr/>
        </p:nvPicPr>
        <p:blipFill>
          <a:blip r:embed="rId4">
            <a:extLst>
              <a:ext uri="{28A0092B-C50C-407E-A947-70E740481C1C}">
                <a14:useLocalDpi xmlns:a14="http://schemas.microsoft.com/office/drawing/2010/main" val="0"/>
              </a:ext>
            </a:extLst>
          </a:blip>
          <a:srcRect b="11427"/>
          <a:stretch>
            <a:fillRect/>
          </a:stretch>
        </p:blipFill>
        <p:spPr bwMode="auto">
          <a:xfrm>
            <a:off x="4932363" y="2060575"/>
            <a:ext cx="2571750" cy="965200"/>
          </a:xfrm>
          <a:prstGeom prst="rect">
            <a:avLst/>
          </a:prstGeom>
          <a:noFill/>
          <a:ln w="19050">
            <a:solidFill>
              <a:srgbClr val="B3A2C7"/>
            </a:solidFill>
            <a:miter lim="800000"/>
            <a:headEnd/>
            <a:tailEnd/>
          </a:ln>
          <a:extLst>
            <a:ext uri="{909E8E84-426E-40DD-AFC4-6F175D3DCCD1}">
              <a14:hiddenFill xmlns:a14="http://schemas.microsoft.com/office/drawing/2010/main">
                <a:solidFill>
                  <a:srgbClr val="FFFFFF"/>
                </a:solidFill>
              </a14:hiddenFill>
            </a:ext>
          </a:extLst>
        </p:spPr>
      </p:pic>
      <p:sp>
        <p:nvSpPr>
          <p:cNvPr id="288773" name="Text Box 5"/>
          <p:cNvSpPr txBox="1">
            <a:spLocks noChangeArrowheads="1"/>
          </p:cNvSpPr>
          <p:nvPr/>
        </p:nvSpPr>
        <p:spPr bwMode="auto">
          <a:xfrm>
            <a:off x="4859338" y="1628775"/>
            <a:ext cx="1022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r>
              <a:rPr lang="en-US">
                <a:latin typeface="Times New Roman" pitchFamily="18" charset="0"/>
              </a:rPr>
              <a:t>splenium</a:t>
            </a:r>
          </a:p>
        </p:txBody>
      </p:sp>
      <p:sp>
        <p:nvSpPr>
          <p:cNvPr id="288774" name="Text Box 6"/>
          <p:cNvSpPr txBox="1">
            <a:spLocks noChangeArrowheads="1"/>
          </p:cNvSpPr>
          <p:nvPr/>
        </p:nvSpPr>
        <p:spPr bwMode="auto">
          <a:xfrm>
            <a:off x="6948488" y="1628775"/>
            <a:ext cx="628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atin typeface="Times New Roman" pitchFamily="18" charset="0"/>
              </a:rPr>
              <a:t>genu</a:t>
            </a:r>
          </a:p>
        </p:txBody>
      </p:sp>
      <p:sp>
        <p:nvSpPr>
          <p:cNvPr id="288775" name="Rectangle 7"/>
          <p:cNvSpPr>
            <a:spLocks noGrp="1" noChangeArrowheads="1"/>
          </p:cNvSpPr>
          <p:nvPr>
            <p:ph type="title"/>
          </p:nvPr>
        </p:nvSpPr>
        <p:spPr/>
        <p:txBody>
          <a:bodyPr/>
          <a:lstStyle/>
          <a:p>
            <a:r>
              <a:rPr lang="en-US"/>
              <a:t>Occipital-callosal (inter-hemispheric): Size</a:t>
            </a:r>
          </a:p>
        </p:txBody>
      </p:sp>
      <p:sp>
        <p:nvSpPr>
          <p:cNvPr id="288776" name="Text Box 8"/>
          <p:cNvSpPr txBox="1">
            <a:spLocks noChangeArrowheads="1"/>
          </p:cNvSpPr>
          <p:nvPr/>
        </p:nvSpPr>
        <p:spPr bwMode="auto">
          <a:xfrm>
            <a:off x="2836863" y="5768975"/>
            <a:ext cx="41116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Entire callosal cross-section (mm</a:t>
            </a:r>
            <a:r>
              <a:rPr lang="en-US" sz="2000" baseline="30000"/>
              <a:t>3</a:t>
            </a:r>
            <a:r>
              <a:rPr lang="en-US" sz="2000"/>
              <a:t>)</a:t>
            </a:r>
          </a:p>
        </p:txBody>
      </p:sp>
      <p:sp>
        <p:nvSpPr>
          <p:cNvPr id="288777" name="Text Box 9"/>
          <p:cNvSpPr txBox="1">
            <a:spLocks noChangeArrowheads="1"/>
          </p:cNvSpPr>
          <p:nvPr/>
        </p:nvSpPr>
        <p:spPr bwMode="auto">
          <a:xfrm rot="-5400000">
            <a:off x="-374649" y="3324225"/>
            <a:ext cx="2819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r>
              <a:rPr lang="en-US" sz="2000"/>
              <a:t>Occipital-callosal fibers</a:t>
            </a:r>
          </a:p>
          <a:p>
            <a:pPr algn="ctr"/>
            <a:r>
              <a:rPr lang="en-US" sz="2000"/>
              <a:t> cross-section (mm</a:t>
            </a:r>
            <a:r>
              <a:rPr lang="en-US" sz="2000" baseline="30000"/>
              <a:t>3</a:t>
            </a:r>
            <a:r>
              <a:rPr lang="en-US" sz="2000"/>
              <a:t>)</a:t>
            </a:r>
          </a:p>
        </p:txBody>
      </p:sp>
    </p:spTree>
    <p:extLst>
      <p:ext uri="{BB962C8B-B14F-4D97-AF65-F5344CB8AC3E}">
        <p14:creationId xmlns:p14="http://schemas.microsoft.com/office/powerpoint/2010/main" val="373759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4865" name="Group 129"/>
          <p:cNvGrpSpPr>
            <a:grpSpLocks/>
          </p:cNvGrpSpPr>
          <p:nvPr/>
        </p:nvGrpSpPr>
        <p:grpSpPr bwMode="auto">
          <a:xfrm>
            <a:off x="971550" y="2997200"/>
            <a:ext cx="7058025" cy="3168650"/>
            <a:chOff x="612" y="1888"/>
            <a:chExt cx="4446" cy="1996"/>
          </a:xfrm>
        </p:grpSpPr>
        <p:pic>
          <p:nvPicPr>
            <p:cNvPr id="244739" name="Picture 3"/>
            <p:cNvPicPr>
              <a:picLocks noChangeAspect="1" noChangeArrowheads="1"/>
            </p:cNvPicPr>
            <p:nvPr/>
          </p:nvPicPr>
          <p:blipFill>
            <a:blip r:embed="rId3">
              <a:extLst>
                <a:ext uri="{28A0092B-C50C-407E-A947-70E740481C1C}">
                  <a14:useLocalDpi xmlns:a14="http://schemas.microsoft.com/office/drawing/2010/main" val="0"/>
                </a:ext>
              </a:extLst>
            </a:blip>
            <a:srcRect l="18707" t="59512" r="22221" b="5933"/>
            <a:stretch>
              <a:fillRect/>
            </a:stretch>
          </p:blipFill>
          <p:spPr bwMode="auto">
            <a:xfrm>
              <a:off x="612" y="1933"/>
              <a:ext cx="4446" cy="1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4864" name="Rectangle 128"/>
            <p:cNvSpPr>
              <a:spLocks noChangeArrowheads="1"/>
            </p:cNvSpPr>
            <p:nvPr/>
          </p:nvSpPr>
          <p:spPr bwMode="auto">
            <a:xfrm>
              <a:off x="4195" y="1888"/>
              <a:ext cx="499" cy="317"/>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pic>
        <p:nvPicPr>
          <p:cNvPr id="244832" name="Picture 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063" y="333375"/>
            <a:ext cx="3313112"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4861" name="Rectangle 125"/>
          <p:cNvSpPr>
            <a:spLocks noGrp="1" noChangeArrowheads="1"/>
          </p:cNvSpPr>
          <p:nvPr>
            <p:ph type="title"/>
          </p:nvPr>
        </p:nvSpPr>
        <p:spPr>
          <a:xfrm>
            <a:off x="179388" y="549275"/>
            <a:ext cx="5400675" cy="1858963"/>
          </a:xfrm>
        </p:spPr>
        <p:txBody>
          <a:bodyPr/>
          <a:lstStyle/>
          <a:p>
            <a:r>
              <a:rPr lang="en-US"/>
              <a:t>Occipital-callosal </a:t>
            </a:r>
            <a:br>
              <a:rPr lang="en-US"/>
            </a:br>
            <a:r>
              <a:rPr lang="en-US"/>
              <a:t>(inter-hemispheric): </a:t>
            </a:r>
            <a:br>
              <a:rPr lang="en-US"/>
            </a:br>
            <a:r>
              <a:rPr lang="en-US"/>
              <a:t>Diffusivity</a:t>
            </a:r>
          </a:p>
        </p:txBody>
      </p:sp>
      <p:sp>
        <p:nvSpPr>
          <p:cNvPr id="244862" name="Text Box 126"/>
          <p:cNvSpPr txBox="1">
            <a:spLocks noChangeArrowheads="1"/>
          </p:cNvSpPr>
          <p:nvPr/>
        </p:nvSpPr>
        <p:spPr bwMode="auto">
          <a:xfrm>
            <a:off x="2843213" y="6165850"/>
            <a:ext cx="39925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Longitudinal diffusivity (um</a:t>
            </a:r>
            <a:r>
              <a:rPr lang="en-US" sz="2000" baseline="30000"/>
              <a:t>2</a:t>
            </a:r>
            <a:r>
              <a:rPr lang="en-US" sz="2000"/>
              <a:t>/ms)</a:t>
            </a:r>
          </a:p>
        </p:txBody>
      </p:sp>
      <p:sp>
        <p:nvSpPr>
          <p:cNvPr id="244863" name="Text Box 127"/>
          <p:cNvSpPr txBox="1">
            <a:spLocks noChangeArrowheads="1"/>
          </p:cNvSpPr>
          <p:nvPr/>
        </p:nvSpPr>
        <p:spPr bwMode="auto">
          <a:xfrm rot="16200000">
            <a:off x="-465137" y="4403725"/>
            <a:ext cx="3270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Radial diffusivity (um</a:t>
            </a:r>
            <a:r>
              <a:rPr lang="en-US" sz="2000" baseline="30000"/>
              <a:t>2</a:t>
            </a:r>
            <a:r>
              <a:rPr lang="en-US" sz="2000"/>
              <a:t>/ms)</a:t>
            </a:r>
          </a:p>
        </p:txBody>
      </p:sp>
      <p:sp>
        <p:nvSpPr>
          <p:cNvPr id="244866" name="Text Box 130"/>
          <p:cNvSpPr txBox="1">
            <a:spLocks noChangeArrowheads="1"/>
          </p:cNvSpPr>
          <p:nvPr/>
        </p:nvSpPr>
        <p:spPr bwMode="auto">
          <a:xfrm>
            <a:off x="6300788" y="3860800"/>
            <a:ext cx="2449512"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b="1">
                <a:solidFill>
                  <a:schemeClr val="accent2"/>
                </a:solidFill>
              </a:rPr>
              <a:t>Left occipital-callosal:</a:t>
            </a:r>
          </a:p>
          <a:p>
            <a:r>
              <a:rPr lang="en-US" b="1">
                <a:solidFill>
                  <a:schemeClr val="accent2"/>
                </a:solidFill>
              </a:rPr>
              <a:t>higher longitudinal diffusivity</a:t>
            </a:r>
          </a:p>
        </p:txBody>
      </p:sp>
    </p:spTree>
    <p:extLst>
      <p:ext uri="{BB962C8B-B14F-4D97-AF65-F5344CB8AC3E}">
        <p14:creationId xmlns:p14="http://schemas.microsoft.com/office/powerpoint/2010/main" val="2160385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rectional diffusivity.jpg"/>
          <p:cNvPicPr>
            <a:picLocks noChangeAspect="1"/>
          </p:cNvPicPr>
          <p:nvPr/>
        </p:nvPicPr>
        <p:blipFill>
          <a:blip r:embed="rId3">
            <a:extLst>
              <a:ext uri="{28A0092B-C50C-407E-A947-70E740481C1C}">
                <a14:useLocalDpi xmlns:a14="http://schemas.microsoft.com/office/drawing/2010/main" val="0"/>
              </a:ext>
            </a:extLst>
          </a:blip>
          <a:srcRect l="3979" r="19156" b="4117"/>
          <a:stretch>
            <a:fillRect/>
          </a:stretch>
        </p:blipFill>
        <p:spPr bwMode="auto">
          <a:xfrm>
            <a:off x="4283075" y="1412875"/>
            <a:ext cx="4752975" cy="443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6787" name="Rectangle 3"/>
          <p:cNvSpPr>
            <a:spLocks noGrp="1" noChangeArrowheads="1"/>
          </p:cNvSpPr>
          <p:nvPr>
            <p:ph type="title"/>
          </p:nvPr>
        </p:nvSpPr>
        <p:spPr/>
        <p:txBody>
          <a:bodyPr/>
          <a:lstStyle/>
          <a:p>
            <a:r>
              <a:rPr lang="en-US" dirty="0" smtClean="0"/>
              <a:t>Visual white matter atlas</a:t>
            </a:r>
            <a:endParaRPr lang="en-US" dirty="0"/>
          </a:p>
        </p:txBody>
      </p:sp>
      <p:sp>
        <p:nvSpPr>
          <p:cNvPr id="246788" name="Rectangle 4"/>
          <p:cNvSpPr>
            <a:spLocks noGrp="1" noChangeArrowheads="1"/>
          </p:cNvSpPr>
          <p:nvPr>
            <p:ph type="body" idx="1"/>
          </p:nvPr>
        </p:nvSpPr>
        <p:spPr>
          <a:xfrm>
            <a:off x="107950" y="1600200"/>
            <a:ext cx="3467100" cy="4525963"/>
          </a:xfrm>
        </p:spPr>
        <p:txBody>
          <a:bodyPr/>
          <a:lstStyle/>
          <a:p>
            <a:pPr>
              <a:lnSpc>
                <a:spcPct val="120000"/>
              </a:lnSpc>
            </a:pPr>
            <a:r>
              <a:rPr lang="en-US" sz="2400" dirty="0" smtClean="0"/>
              <a:t>Set adult </a:t>
            </a:r>
            <a:r>
              <a:rPr lang="en-US" sz="2400" dirty="0"/>
              <a:t>norms</a:t>
            </a:r>
          </a:p>
          <a:p>
            <a:pPr>
              <a:lnSpc>
                <a:spcPct val="120000"/>
              </a:lnSpc>
            </a:pPr>
            <a:r>
              <a:rPr lang="en-US" sz="2400" dirty="0" smtClean="0"/>
              <a:t>Prosthetics application</a:t>
            </a:r>
          </a:p>
          <a:p>
            <a:pPr>
              <a:lnSpc>
                <a:spcPct val="120000"/>
              </a:lnSpc>
            </a:pPr>
            <a:r>
              <a:rPr lang="en-US" sz="2400" dirty="0"/>
              <a:t>Developmental norms for tracking at risk groups </a:t>
            </a:r>
            <a:r>
              <a:rPr lang="en-US" sz="2400" dirty="0" smtClean="0"/>
              <a:t>(JMD, AMD)</a:t>
            </a:r>
            <a:endParaRPr lang="en-US" sz="2400" dirty="0"/>
          </a:p>
        </p:txBody>
      </p:sp>
      <p:sp>
        <p:nvSpPr>
          <p:cNvPr id="246789" name="Text Box 5"/>
          <p:cNvSpPr txBox="1">
            <a:spLocks noChangeArrowheads="1"/>
          </p:cNvSpPr>
          <p:nvPr/>
        </p:nvSpPr>
        <p:spPr bwMode="auto">
          <a:xfrm>
            <a:off x="5151438" y="6092825"/>
            <a:ext cx="39925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Longitudinal diffusivity (um</a:t>
            </a:r>
            <a:r>
              <a:rPr lang="en-US" sz="2000" baseline="30000"/>
              <a:t>2</a:t>
            </a:r>
            <a:r>
              <a:rPr lang="en-US" sz="2000"/>
              <a:t>/ms)</a:t>
            </a:r>
          </a:p>
        </p:txBody>
      </p:sp>
      <p:sp>
        <p:nvSpPr>
          <p:cNvPr id="246790" name="Text Box 6"/>
          <p:cNvSpPr txBox="1">
            <a:spLocks noChangeArrowheads="1"/>
          </p:cNvSpPr>
          <p:nvPr/>
        </p:nvSpPr>
        <p:spPr bwMode="auto">
          <a:xfrm rot="16200000">
            <a:off x="2414588" y="3352800"/>
            <a:ext cx="3270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sz="2000"/>
              <a:t>Radial diffusivity (um</a:t>
            </a:r>
            <a:r>
              <a:rPr lang="en-US" sz="2000" baseline="30000"/>
              <a:t>2</a:t>
            </a:r>
            <a:r>
              <a:rPr lang="en-US" sz="2000"/>
              <a:t>/ms)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primatereti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 y="1524000"/>
            <a:ext cx="7620000" cy="4852988"/>
          </a:xfrm>
          <a:prstGeom prst="rect">
            <a:avLst/>
          </a:prstGeom>
          <a:noFill/>
          <a:extLst>
            <a:ext uri="{909E8E84-426E-40DD-AFC4-6F175D3DCCD1}">
              <a14:hiddenFill xmlns:a14="http://schemas.microsoft.com/office/drawing/2010/main">
                <a:solidFill>
                  <a:srgbClr val="FFFFFF"/>
                </a:solidFill>
              </a14:hiddenFill>
            </a:ext>
          </a:extLst>
        </p:spPr>
      </p:pic>
      <p:sp>
        <p:nvSpPr>
          <p:cNvPr id="29699" name="Text Box 3"/>
          <p:cNvSpPr txBox="1">
            <a:spLocks noChangeArrowheads="1"/>
          </p:cNvSpPr>
          <p:nvPr/>
        </p:nvSpPr>
        <p:spPr bwMode="auto">
          <a:xfrm>
            <a:off x="5649913" y="6553200"/>
            <a:ext cx="34940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a:solidFill>
                  <a:schemeClr val="bg1"/>
                </a:solidFill>
              </a:rPr>
              <a:t>Courtesy Steve Massey, Baylor University</a:t>
            </a:r>
          </a:p>
        </p:txBody>
      </p:sp>
      <p:sp>
        <p:nvSpPr>
          <p:cNvPr id="29700" name="Rectangle 4"/>
          <p:cNvSpPr>
            <a:spLocks noGrp="1" noChangeArrowheads="1"/>
          </p:cNvSpPr>
          <p:nvPr>
            <p:ph type="title"/>
          </p:nvPr>
        </p:nvSpPr>
        <p:spPr/>
        <p:txBody>
          <a:bodyPr/>
          <a:lstStyle/>
          <a:p>
            <a:r>
              <a:rPr lang="en-US"/>
              <a:t>Phase-contrast image</a:t>
            </a:r>
          </a:p>
        </p:txBody>
      </p:sp>
      <p:sp>
        <p:nvSpPr>
          <p:cNvPr id="29701" name="AutoShape 5"/>
          <p:cNvSpPr>
            <a:spLocks noChangeArrowheads="1"/>
          </p:cNvSpPr>
          <p:nvPr/>
        </p:nvSpPr>
        <p:spPr bwMode="auto">
          <a:xfrm>
            <a:off x="4572000" y="5715000"/>
            <a:ext cx="152400" cy="1066800"/>
          </a:xfrm>
          <a:prstGeom prst="upArrow">
            <a:avLst>
              <a:gd name="adj1" fmla="val 50000"/>
              <a:gd name="adj2" fmla="val 17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Tree>
    <p:extLst>
      <p:ext uri="{BB962C8B-B14F-4D97-AF65-F5344CB8AC3E}">
        <p14:creationId xmlns:p14="http://schemas.microsoft.com/office/powerpoint/2010/main" val="9709023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2"/>
          <p:cNvSpPr>
            <a:spLocks noGrp="1"/>
          </p:cNvSpPr>
          <p:nvPr>
            <p:ph type="sldNum" sz="quarter" idx="11"/>
          </p:nvPr>
        </p:nvSpPr>
        <p:spPr/>
        <p:txBody>
          <a:bodyPr/>
          <a:lstStyle/>
          <a:p>
            <a:fld id="{98B0170D-02E9-4913-AC20-A75620773BF9}" type="slidenum">
              <a:rPr lang="de-DE"/>
              <a:pPr/>
              <a:t>28</a:t>
            </a:fld>
            <a:endParaRPr lang="de-DE"/>
          </a:p>
        </p:txBody>
      </p:sp>
      <p:sp>
        <p:nvSpPr>
          <p:cNvPr id="945154" name="Title 1"/>
          <p:cNvSpPr>
            <a:spLocks noGrp="1"/>
          </p:cNvSpPr>
          <p:nvPr>
            <p:ph type="title" idx="4294967295"/>
          </p:nvPr>
        </p:nvSpPr>
        <p:spPr/>
        <p:txBody>
          <a:bodyPr lIns="91440" rIns="91440" anchor="ctr"/>
          <a:lstStyle/>
          <a:p>
            <a:r>
              <a:rPr lang="en-US"/>
              <a:t>Spiking computations and the virtual environment: Data fountain</a:t>
            </a:r>
          </a:p>
        </p:txBody>
      </p:sp>
      <p:sp>
        <p:nvSpPr>
          <p:cNvPr id="4" name="Rectangle 3"/>
          <p:cNvSpPr>
            <a:spLocks noChangeArrowheads="1"/>
          </p:cNvSpPr>
          <p:nvPr/>
        </p:nvSpPr>
        <p:spPr bwMode="auto">
          <a:xfrm>
            <a:off x="107950" y="1519238"/>
            <a:ext cx="1584325" cy="6858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blurRad="40000" dist="23000" dir="5400000" rotWithShape="0">
              <a:srgbClr val="808080">
                <a:alpha val="34999"/>
              </a:srgbClr>
            </a:outerShdw>
          </a:effectLst>
        </p:spPr>
        <p:txBody>
          <a:bodyPr anchor="ctr"/>
          <a:lstStyle/>
          <a:p>
            <a:pPr defTabSz="457200">
              <a:buClrTx/>
              <a:buFontTx/>
              <a:buNone/>
            </a:pPr>
            <a:r>
              <a:rPr lang="en-US" sz="1800">
                <a:solidFill>
                  <a:srgbClr val="FFFFFF"/>
                </a:solidFill>
                <a:latin typeface="Calibri" pitchFamily="34" charset="0"/>
                <a:ea typeface="ＭＳ Ｐゴシック" pitchFamily="-105" charset="-128"/>
              </a:rPr>
              <a:t>Virtual World</a:t>
            </a:r>
          </a:p>
        </p:txBody>
      </p:sp>
      <p:pic>
        <p:nvPicPr>
          <p:cNvPr id="945172" name="Picture 2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107950" y="2636838"/>
            <a:ext cx="5003800" cy="31289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5174" name="Text Box 22"/>
          <p:cNvSpPr txBox="1">
            <a:spLocks noChangeArrowheads="1"/>
          </p:cNvSpPr>
          <p:nvPr/>
        </p:nvSpPr>
        <p:spPr bwMode="gray">
          <a:xfrm>
            <a:off x="5300663" y="2284413"/>
            <a:ext cx="3851275" cy="3225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spcBef>
                <a:spcPct val="50000"/>
              </a:spcBef>
              <a:buFont typeface="Wingdings" pitchFamily="2" charset="2"/>
              <a:buChar char="§"/>
            </a:pPr>
            <a:r>
              <a:rPr lang="en-US" sz="1800"/>
              <a:t> </a:t>
            </a:r>
            <a:r>
              <a:rPr lang="en-US" sz="1800" b="1"/>
              <a:t>Problem:</a:t>
            </a:r>
            <a:r>
              <a:rPr lang="en-US" sz="1800"/>
              <a:t> Labeled image data sets are lacking in this field</a:t>
            </a:r>
          </a:p>
          <a:p>
            <a:pPr algn="l">
              <a:lnSpc>
                <a:spcPct val="130000"/>
              </a:lnSpc>
              <a:spcBef>
                <a:spcPct val="50000"/>
              </a:spcBef>
              <a:buFont typeface="Wingdings" pitchFamily="2" charset="2"/>
              <a:buChar char="§"/>
            </a:pPr>
            <a:r>
              <a:rPr lang="en-US" sz="1800"/>
              <a:t> </a:t>
            </a:r>
            <a:r>
              <a:rPr lang="en-US" sz="1800" b="1"/>
              <a:t>Solution:</a:t>
            </a:r>
            <a:r>
              <a:rPr lang="en-US" sz="1800"/>
              <a:t> VE serves as a data fountain for algorithm development</a:t>
            </a:r>
          </a:p>
          <a:p>
            <a:pPr algn="l">
              <a:lnSpc>
                <a:spcPct val="130000"/>
              </a:lnSpc>
              <a:spcBef>
                <a:spcPct val="50000"/>
              </a:spcBef>
              <a:buFont typeface="Wingdings" pitchFamily="2" charset="2"/>
              <a:buChar char="§"/>
            </a:pPr>
            <a:r>
              <a:rPr lang="en-US" sz="1800" b="1"/>
              <a:t> Status</a:t>
            </a:r>
            <a:r>
              <a:rPr lang="en-US" sz="1800"/>
              <a:t>: Visual stimuli integrated, but using Kovesi algorithm for labeling; elaboration of models ongoing</a:t>
            </a:r>
          </a:p>
        </p:txBody>
      </p:sp>
      <p:sp>
        <p:nvSpPr>
          <p:cNvPr id="945176" name="Text Box 24"/>
          <p:cNvSpPr txBox="1">
            <a:spLocks noChangeArrowheads="1"/>
          </p:cNvSpPr>
          <p:nvPr/>
        </p:nvSpPr>
        <p:spPr bwMode="gray">
          <a:xfrm>
            <a:off x="1763713" y="1700213"/>
            <a:ext cx="3932237"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Maglio, Campbell, Shaw, Chandra, Gupta</a:t>
            </a:r>
          </a:p>
        </p:txBody>
      </p:sp>
      <p:sp>
        <p:nvSpPr>
          <p:cNvPr id="945177" name="Text Box 25"/>
          <p:cNvSpPr txBox="1">
            <a:spLocks noChangeArrowheads="1"/>
          </p:cNvSpPr>
          <p:nvPr/>
        </p:nvSpPr>
        <p:spPr bwMode="gray">
          <a:xfrm>
            <a:off x="1692275" y="5876925"/>
            <a:ext cx="2035175"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Sequence of images</a:t>
            </a:r>
          </a:p>
        </p:txBody>
      </p:sp>
    </p:spTree>
    <p:extLst>
      <p:ext uri="{BB962C8B-B14F-4D97-AF65-F5344CB8AC3E}">
        <p14:creationId xmlns:p14="http://schemas.microsoft.com/office/powerpoint/2010/main" val="10113304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Sensory coding – Retinal network processing </a:t>
            </a:r>
            <a:br>
              <a:rPr lang="en-US"/>
            </a:br>
            <a:r>
              <a:rPr lang="en-US" sz="3600"/>
              <a:t>(Pillow et al., 2008, Nature)</a:t>
            </a:r>
          </a:p>
        </p:txBody>
      </p:sp>
      <p:sp>
        <p:nvSpPr>
          <p:cNvPr id="25603" name="Rectangle 3"/>
          <p:cNvSpPr>
            <a:spLocks noChangeArrowheads="1"/>
          </p:cNvSpPr>
          <p:nvPr/>
        </p:nvSpPr>
        <p:spPr bwMode="gray">
          <a:xfrm>
            <a:off x="228600" y="1600200"/>
            <a:ext cx="33528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342900" indent="-342900">
              <a:spcBef>
                <a:spcPct val="20000"/>
              </a:spcBef>
              <a:buFontTx/>
              <a:buChar char="•"/>
            </a:pPr>
            <a:r>
              <a:rPr lang="en-US" sz="2800" b="1">
                <a:latin typeface="Georgia" pitchFamily="18" charset="0"/>
              </a:rPr>
              <a:t>Retinal simulation (Part 1)</a:t>
            </a:r>
          </a:p>
          <a:p>
            <a:pPr marL="742950" lvl="1" indent="-285750">
              <a:spcBef>
                <a:spcPct val="20000"/>
              </a:spcBef>
              <a:buFontTx/>
              <a:buChar char="–"/>
            </a:pPr>
            <a:r>
              <a:rPr lang="en-US" sz="2800">
                <a:latin typeface="Georgia" pitchFamily="18" charset="0"/>
              </a:rPr>
              <a:t>Space-time center and surround linear filtering of image by mosaic</a:t>
            </a:r>
          </a:p>
          <a:p>
            <a:pPr marL="742950" lvl="1" indent="-285750">
              <a:spcBef>
                <a:spcPct val="20000"/>
              </a:spcBef>
              <a:buFontTx/>
              <a:buChar char="–"/>
            </a:pPr>
            <a:r>
              <a:rPr lang="en-US" sz="2800">
                <a:latin typeface="Georgia" pitchFamily="18" charset="0"/>
              </a:rPr>
              <a:t> Linear output exponentiated for thresholding</a:t>
            </a:r>
          </a:p>
          <a:p>
            <a:pPr marL="742950" lvl="1" indent="-285750">
              <a:spcBef>
                <a:spcPct val="20000"/>
              </a:spcBef>
              <a:buFontTx/>
              <a:buChar char="–"/>
            </a:pPr>
            <a:r>
              <a:rPr lang="en-US" sz="2800">
                <a:latin typeface="Georgia" pitchFamily="18" charset="0"/>
              </a:rPr>
              <a:t>Poisson spike generation (rate-varying)</a:t>
            </a:r>
          </a:p>
        </p:txBody>
      </p:sp>
      <p:sp>
        <p:nvSpPr>
          <p:cNvPr id="25604" name="Text Box 4"/>
          <p:cNvSpPr txBox="1">
            <a:spLocks noChangeArrowheads="1"/>
          </p:cNvSpPr>
          <p:nvPr/>
        </p:nvSpPr>
        <p:spPr bwMode="auto">
          <a:xfrm>
            <a:off x="5181600" y="6103938"/>
            <a:ext cx="19177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a:t>Pillow et al., 2008, Nature</a:t>
            </a:r>
          </a:p>
        </p:txBody>
      </p:sp>
      <p:sp>
        <p:nvSpPr>
          <p:cNvPr id="25605" name="Rectangle 5"/>
          <p:cNvSpPr>
            <a:spLocks noChangeArrowheads="1"/>
          </p:cNvSpPr>
          <p:nvPr/>
        </p:nvSpPr>
        <p:spPr bwMode="auto">
          <a:xfrm>
            <a:off x="4344988" y="1685925"/>
            <a:ext cx="358775" cy="3587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560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650" y="-12700"/>
            <a:ext cx="11417300" cy="688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6860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8" name="Group 26"/>
          <p:cNvGrpSpPr>
            <a:grpSpLocks/>
          </p:cNvGrpSpPr>
          <p:nvPr/>
        </p:nvGrpSpPr>
        <p:grpSpPr bwMode="auto">
          <a:xfrm>
            <a:off x="4760913" y="1412875"/>
            <a:ext cx="4348162" cy="4968875"/>
            <a:chOff x="1156" y="164"/>
            <a:chExt cx="3493" cy="3992"/>
          </a:xfrm>
        </p:grpSpPr>
        <p:pic>
          <p:nvPicPr>
            <p:cNvPr id="3074" name="Picture 5" descr="VisualPathways05 copy"/>
            <p:cNvPicPr>
              <a:picLocks noChangeAspect="1" noChangeArrowheads="1"/>
            </p:cNvPicPr>
            <p:nvPr/>
          </p:nvPicPr>
          <p:blipFill>
            <a:blip r:embed="rId3">
              <a:lum bright="6000"/>
              <a:grayscl/>
              <a:extLst>
                <a:ext uri="{28A0092B-C50C-407E-A947-70E740481C1C}">
                  <a14:useLocalDpi xmlns:a14="http://schemas.microsoft.com/office/drawing/2010/main" val="0"/>
                </a:ext>
              </a:extLst>
            </a:blip>
            <a:srcRect/>
            <a:stretch>
              <a:fillRect/>
            </a:stretch>
          </p:blipFill>
          <p:spPr bwMode="auto">
            <a:xfrm>
              <a:off x="1156" y="164"/>
              <a:ext cx="3493" cy="39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091" name="Text Box 19"/>
            <p:cNvSpPr txBox="1">
              <a:spLocks noChangeArrowheads="1"/>
            </p:cNvSpPr>
            <p:nvPr/>
          </p:nvSpPr>
          <p:spPr bwMode="auto">
            <a:xfrm>
              <a:off x="2110" y="1152"/>
              <a:ext cx="905" cy="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effectLst>
                    <a:outerShdw blurRad="38100" dist="38100" dir="2700000" algn="tl">
                      <a:srgbClr val="C0C0C0"/>
                    </a:outerShdw>
                  </a:effectLst>
                  <a:latin typeface="Times New Roman" pitchFamily="18" charset="0"/>
                </a:rPr>
                <a:t>Optic nerve</a:t>
              </a:r>
            </a:p>
          </p:txBody>
        </p:sp>
        <p:sp>
          <p:nvSpPr>
            <p:cNvPr id="3092" name="Text Box 20"/>
            <p:cNvSpPr txBox="1">
              <a:spLocks noChangeArrowheads="1"/>
            </p:cNvSpPr>
            <p:nvPr/>
          </p:nvSpPr>
          <p:spPr bwMode="auto">
            <a:xfrm>
              <a:off x="2290" y="1767"/>
              <a:ext cx="903" cy="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b="1" dirty="0">
                  <a:effectLst>
                    <a:outerShdw blurRad="38100" dist="38100" dir="2700000" algn="tl">
                      <a:srgbClr val="C0C0C0"/>
                    </a:outerShdw>
                  </a:effectLst>
                  <a:latin typeface="Times New Roman" pitchFamily="18" charset="0"/>
                </a:rPr>
                <a:t>Optic tract</a:t>
              </a:r>
            </a:p>
          </p:txBody>
        </p:sp>
        <p:sp>
          <p:nvSpPr>
            <p:cNvPr id="3093" name="Text Box 21"/>
            <p:cNvSpPr txBox="1">
              <a:spLocks noChangeArrowheads="1"/>
            </p:cNvSpPr>
            <p:nvPr/>
          </p:nvSpPr>
          <p:spPr bwMode="auto">
            <a:xfrm>
              <a:off x="1384" y="2446"/>
              <a:ext cx="1314" cy="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1" dirty="0">
                  <a:effectLst>
                    <a:outerShdw blurRad="38100" dist="38100" dir="2700000" algn="tl">
                      <a:srgbClr val="C0C0C0"/>
                    </a:outerShdw>
                  </a:effectLst>
                  <a:latin typeface="Times New Roman" pitchFamily="18" charset="0"/>
                </a:rPr>
                <a:t>Optic  radiation</a:t>
              </a:r>
            </a:p>
          </p:txBody>
        </p:sp>
        <p:sp>
          <p:nvSpPr>
            <p:cNvPr id="3094" name="Text Box 22"/>
            <p:cNvSpPr txBox="1">
              <a:spLocks noChangeArrowheads="1"/>
            </p:cNvSpPr>
            <p:nvPr/>
          </p:nvSpPr>
          <p:spPr bwMode="auto">
            <a:xfrm>
              <a:off x="2517" y="2745"/>
              <a:ext cx="810" cy="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1" dirty="0">
                  <a:effectLst>
                    <a:outerShdw blurRad="38100" dist="38100" dir="2700000" algn="tl">
                      <a:srgbClr val="C0C0C0"/>
                    </a:outerShdw>
                  </a:effectLst>
                  <a:latin typeface="Times New Roman" pitchFamily="18" charset="0"/>
                </a:rPr>
                <a:t>Occipital callosal </a:t>
              </a:r>
            </a:p>
          </p:txBody>
        </p:sp>
      </p:grpSp>
      <p:sp>
        <p:nvSpPr>
          <p:cNvPr id="3099" name="Rectangle 27"/>
          <p:cNvSpPr>
            <a:spLocks noGrp="1" noChangeArrowheads="1"/>
          </p:cNvSpPr>
          <p:nvPr>
            <p:ph type="title"/>
          </p:nvPr>
        </p:nvSpPr>
        <p:spPr/>
        <p:txBody>
          <a:bodyPr/>
          <a:lstStyle/>
          <a:p>
            <a:r>
              <a:rPr lang="en-US" dirty="0" smtClean="0"/>
              <a:t>Tractography of Visual White Matter</a:t>
            </a:r>
            <a:endParaRPr lang="en-US" dirty="0"/>
          </a:p>
        </p:txBody>
      </p:sp>
      <p:sp>
        <p:nvSpPr>
          <p:cNvPr id="3100" name="Rectangle 28"/>
          <p:cNvSpPr>
            <a:spLocks noGrp="1" noChangeArrowheads="1"/>
          </p:cNvSpPr>
          <p:nvPr>
            <p:ph type="body" idx="1"/>
          </p:nvPr>
        </p:nvSpPr>
        <p:spPr>
          <a:xfrm>
            <a:off x="-36512" y="1700213"/>
            <a:ext cx="5040684" cy="4525962"/>
          </a:xfrm>
        </p:spPr>
        <p:txBody>
          <a:bodyPr/>
          <a:lstStyle/>
          <a:p>
            <a:pPr>
              <a:lnSpc>
                <a:spcPct val="130000"/>
              </a:lnSpc>
            </a:pPr>
            <a:r>
              <a:rPr lang="en-US" sz="2400" dirty="0" smtClean="0"/>
              <a:t>Combine diffusion imaging and fMRI to understand more about what is communicated to the rest of the brain</a:t>
            </a:r>
          </a:p>
          <a:p>
            <a:pPr lvl="1">
              <a:lnSpc>
                <a:spcPct val="130000"/>
              </a:lnSpc>
            </a:pPr>
            <a:r>
              <a:rPr lang="en-US" sz="2000" dirty="0"/>
              <a:t>Cluster concept</a:t>
            </a:r>
            <a:endParaRPr lang="en-US" sz="1600" dirty="0"/>
          </a:p>
          <a:p>
            <a:pPr lvl="1">
              <a:lnSpc>
                <a:spcPct val="130000"/>
              </a:lnSpc>
            </a:pPr>
            <a:r>
              <a:rPr lang="en-US" sz="2000" dirty="0" smtClean="0"/>
              <a:t>Are there output hubs?</a:t>
            </a:r>
          </a:p>
          <a:p>
            <a:pPr lvl="1">
              <a:lnSpc>
                <a:spcPct val="130000"/>
              </a:lnSpc>
            </a:pPr>
            <a:r>
              <a:rPr lang="en-US" sz="2000" dirty="0" smtClean="0"/>
              <a:t>Is peripheral information communicated at all?</a:t>
            </a:r>
          </a:p>
          <a:p>
            <a:pPr lvl="1">
              <a:lnSpc>
                <a:spcPct val="130000"/>
              </a:lnSpc>
            </a:pPr>
            <a:r>
              <a:rPr lang="en-US" sz="2000" dirty="0" smtClean="0"/>
              <a:t>What is healthy visual white matter (prosthetics)</a:t>
            </a:r>
          </a:p>
        </p:txBody>
      </p:sp>
    </p:spTree>
    <p:extLst>
      <p:ext uri="{BB962C8B-B14F-4D97-AF65-F5344CB8AC3E}">
        <p14:creationId xmlns:p14="http://schemas.microsoft.com/office/powerpoint/2010/main" val="409790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t>Spiking model comparisons</a:t>
            </a:r>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b="1057"/>
          <a:stretch>
            <a:fillRect/>
          </a:stretch>
        </p:blipFill>
        <p:spPr bwMode="auto">
          <a:xfrm>
            <a:off x="838200" y="1425575"/>
            <a:ext cx="7391400" cy="489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8" name="Text Box 4"/>
          <p:cNvSpPr txBox="1">
            <a:spLocks noChangeArrowheads="1"/>
          </p:cNvSpPr>
          <p:nvPr/>
        </p:nvSpPr>
        <p:spPr bwMode="auto">
          <a:xfrm>
            <a:off x="533400" y="1676400"/>
            <a:ext cx="2103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t>Izhikevich (2004)</a:t>
            </a:r>
          </a:p>
        </p:txBody>
      </p:sp>
    </p:spTree>
    <p:extLst>
      <p:ext uri="{BB962C8B-B14F-4D97-AF65-F5344CB8AC3E}">
        <p14:creationId xmlns:p14="http://schemas.microsoft.com/office/powerpoint/2010/main" val="322557300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2"/>
          <p:cNvSpPr>
            <a:spLocks noGrp="1"/>
          </p:cNvSpPr>
          <p:nvPr>
            <p:ph type="sldNum" sz="quarter" idx="11"/>
          </p:nvPr>
        </p:nvSpPr>
        <p:spPr/>
        <p:txBody>
          <a:bodyPr/>
          <a:lstStyle/>
          <a:p>
            <a:fld id="{30A339E0-CB3C-49C2-A7AA-F239B3EEB8A3}" type="slidenum">
              <a:rPr lang="de-DE"/>
              <a:pPr/>
              <a:t>31</a:t>
            </a:fld>
            <a:endParaRPr lang="de-DE"/>
          </a:p>
        </p:txBody>
      </p:sp>
      <p:pic>
        <p:nvPicPr>
          <p:cNvPr id="10096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2484438" y="1628775"/>
            <a:ext cx="6480175" cy="41005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09667" name="Title 1"/>
          <p:cNvSpPr>
            <a:spLocks/>
          </p:cNvSpPr>
          <p:nvPr/>
        </p:nvSpPr>
        <p:spPr bwMode="gray">
          <a:xfrm>
            <a:off x="457200" y="549275"/>
            <a:ext cx="8218488"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l">
              <a:buClrTx/>
              <a:buFontTx/>
              <a:buNone/>
            </a:pPr>
            <a:r>
              <a:rPr lang="en-US" sz="2000" b="1">
                <a:solidFill>
                  <a:schemeClr val="accent1"/>
                </a:solidFill>
              </a:rPr>
              <a:t>Spiking computations and the virtual environment: </a:t>
            </a:r>
            <a:br>
              <a:rPr lang="en-US" sz="2000" b="1">
                <a:solidFill>
                  <a:schemeClr val="accent1"/>
                </a:solidFill>
              </a:rPr>
            </a:br>
            <a:r>
              <a:rPr lang="en-US" sz="2000" b="1">
                <a:solidFill>
                  <a:schemeClr val="accent1"/>
                </a:solidFill>
              </a:rPr>
              <a:t>Auditory sensor</a:t>
            </a:r>
          </a:p>
        </p:txBody>
      </p:sp>
      <p:sp>
        <p:nvSpPr>
          <p:cNvPr id="1009668" name="Text Box 4"/>
          <p:cNvSpPr txBox="1">
            <a:spLocks noChangeArrowheads="1"/>
          </p:cNvSpPr>
          <p:nvPr/>
        </p:nvSpPr>
        <p:spPr bwMode="gray">
          <a:xfrm>
            <a:off x="1588" y="1808163"/>
            <a:ext cx="2266950" cy="363696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Font typeface="Wingdings" pitchFamily="2" charset="2"/>
              <a:buChar char="§"/>
            </a:pPr>
            <a:r>
              <a:rPr lang="en-US"/>
              <a:t> Two auditory nerves, ears separated by 50 cm </a:t>
            </a:r>
          </a:p>
          <a:p>
            <a:pPr algn="l">
              <a:spcBef>
                <a:spcPct val="50000"/>
              </a:spcBef>
              <a:buFont typeface="Wingdings" pitchFamily="2" charset="2"/>
              <a:buChar char="§"/>
            </a:pPr>
            <a:r>
              <a:rPr lang="en-US"/>
              <a:t> Signal: a sound 60 deg to the right of center</a:t>
            </a:r>
          </a:p>
          <a:p>
            <a:pPr algn="l">
              <a:spcBef>
                <a:spcPct val="50000"/>
              </a:spcBef>
              <a:buFont typeface="Wingdings" pitchFamily="2" charset="2"/>
              <a:buChar char="§"/>
            </a:pPr>
            <a:r>
              <a:rPr lang="en-US"/>
              <a:t> Images are spike responses for the two ears</a:t>
            </a:r>
          </a:p>
          <a:p>
            <a:pPr algn="l">
              <a:spcBef>
                <a:spcPct val="50000"/>
              </a:spcBef>
              <a:buFont typeface="Wingdings" pitchFamily="2" charset="2"/>
              <a:buChar char="§"/>
            </a:pPr>
            <a:r>
              <a:rPr lang="en-US"/>
              <a:t> Sound is more intense (more spikes) on the right; slight time lag for the left.</a:t>
            </a:r>
          </a:p>
        </p:txBody>
      </p:sp>
      <p:sp>
        <p:nvSpPr>
          <p:cNvPr id="1009669" name="Text Box 5"/>
          <p:cNvSpPr txBox="1">
            <a:spLocks noChangeArrowheads="1"/>
          </p:cNvSpPr>
          <p:nvPr/>
        </p:nvSpPr>
        <p:spPr bwMode="gray">
          <a:xfrm>
            <a:off x="7740650" y="3573463"/>
            <a:ext cx="657225"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Right</a:t>
            </a:r>
          </a:p>
        </p:txBody>
      </p:sp>
      <p:sp>
        <p:nvSpPr>
          <p:cNvPr id="1009670" name="Text Box 6"/>
          <p:cNvSpPr txBox="1">
            <a:spLocks noChangeArrowheads="1"/>
          </p:cNvSpPr>
          <p:nvPr/>
        </p:nvSpPr>
        <p:spPr bwMode="gray">
          <a:xfrm>
            <a:off x="7878763" y="1341438"/>
            <a:ext cx="523875" cy="3365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Left</a:t>
            </a:r>
          </a:p>
        </p:txBody>
      </p:sp>
      <p:sp>
        <p:nvSpPr>
          <p:cNvPr id="1009671" name="Text Box 7"/>
          <p:cNvSpPr txBox="1">
            <a:spLocks noChangeArrowheads="1"/>
          </p:cNvSpPr>
          <p:nvPr/>
        </p:nvSpPr>
        <p:spPr bwMode="gray">
          <a:xfrm>
            <a:off x="250825" y="5949950"/>
            <a:ext cx="5364163"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sz="1000"/>
              <a:t>Based on Lyon (1982) "A Computational Model of Filtering, Detection, and Compression in the Cochlea", in </a:t>
            </a:r>
            <a:r>
              <a:rPr lang="en-US" sz="1000" i="1"/>
              <a:t>Proceedings of IEEE-ICASSP</a:t>
            </a:r>
            <a:r>
              <a:rPr lang="en-US" sz="1000"/>
              <a:t>-82, pp. 1282-1285.</a:t>
            </a:r>
          </a:p>
        </p:txBody>
      </p:sp>
    </p:spTree>
    <p:extLst>
      <p:ext uri="{BB962C8B-B14F-4D97-AF65-F5344CB8AC3E}">
        <p14:creationId xmlns:p14="http://schemas.microsoft.com/office/powerpoint/2010/main" val="1286814777"/>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1"/>
          </p:nvPr>
        </p:nvSpPr>
        <p:spPr/>
        <p:txBody>
          <a:bodyPr/>
          <a:lstStyle/>
          <a:p>
            <a:fld id="{724F15DB-0204-43CC-BAA2-77EEFE339CE0}" type="slidenum">
              <a:rPr lang="de-DE"/>
              <a:pPr/>
              <a:t>32</a:t>
            </a:fld>
            <a:endParaRPr lang="de-DE"/>
          </a:p>
        </p:txBody>
      </p:sp>
      <p:sp>
        <p:nvSpPr>
          <p:cNvPr id="110594" name="Rectangle 2"/>
          <p:cNvSpPr>
            <a:spLocks noGrp="1" noChangeArrowheads="1"/>
          </p:cNvSpPr>
          <p:nvPr>
            <p:ph type="title"/>
          </p:nvPr>
        </p:nvSpPr>
        <p:spPr/>
        <p:txBody>
          <a:bodyPr/>
          <a:lstStyle/>
          <a:p>
            <a:r>
              <a:rPr lang="en-US"/>
              <a:t>Sensory coding - </a:t>
            </a:r>
            <a:r>
              <a:rPr lang="en-US" i="1"/>
              <a:t>Collate Models of Biological Systems</a:t>
            </a:r>
            <a:r>
              <a:rPr lang="en-US"/>
              <a:t> </a:t>
            </a:r>
          </a:p>
        </p:txBody>
      </p:sp>
      <p:sp>
        <p:nvSpPr>
          <p:cNvPr id="110597" name="Rectangle 5"/>
          <p:cNvSpPr>
            <a:spLocks noChangeArrowheads="1"/>
          </p:cNvSpPr>
          <p:nvPr/>
        </p:nvSpPr>
        <p:spPr bwMode="gray">
          <a:xfrm>
            <a:off x="76200" y="1524000"/>
            <a:ext cx="37338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lnSpc>
                <a:spcPct val="110000"/>
              </a:lnSpc>
              <a:spcBef>
                <a:spcPct val="20000"/>
              </a:spcBef>
              <a:buClr>
                <a:schemeClr val="accent1"/>
              </a:buClr>
              <a:buFont typeface="Wingdings" pitchFamily="2" charset="2"/>
              <a:buChar char="§"/>
            </a:pPr>
            <a:r>
              <a:rPr lang="en-US" sz="1600">
                <a:latin typeface="Georgia" pitchFamily="18" charset="0"/>
                <a:cs typeface="Arial" charset="0"/>
              </a:rPr>
              <a:t>Reasons for </a:t>
            </a:r>
            <a:r>
              <a:rPr lang="en-US" sz="1600" b="1">
                <a:latin typeface="Georgia" pitchFamily="18" charset="0"/>
                <a:cs typeface="Arial" charset="0"/>
              </a:rPr>
              <a:t>modeling image formation and encoding</a:t>
            </a:r>
          </a:p>
          <a:p>
            <a:pPr marL="463550" lvl="1" indent="-185738">
              <a:lnSpc>
                <a:spcPct val="110000"/>
              </a:lnSpc>
              <a:spcBef>
                <a:spcPct val="20000"/>
              </a:spcBef>
              <a:buClr>
                <a:schemeClr val="accent1"/>
              </a:buClr>
              <a:buFont typeface="Arial" charset="0"/>
              <a:buChar char="–"/>
            </a:pPr>
            <a:r>
              <a:rPr lang="en-US" sz="1400">
                <a:latin typeface="Georgia" pitchFamily="18" charset="0"/>
                <a:cs typeface="Arial" charset="0"/>
              </a:rPr>
              <a:t>Diffraction, photon noise, sensor noise, unavoidable; physical limits are fundamental to brain evolution</a:t>
            </a:r>
          </a:p>
          <a:p>
            <a:pPr marL="463550" lvl="1" indent="-185738">
              <a:lnSpc>
                <a:spcPct val="110000"/>
              </a:lnSpc>
              <a:spcBef>
                <a:spcPct val="20000"/>
              </a:spcBef>
              <a:buClr>
                <a:schemeClr val="accent1"/>
              </a:buClr>
              <a:buFont typeface="Arial" charset="0"/>
              <a:buChar char="–"/>
            </a:pPr>
            <a:r>
              <a:rPr lang="en-US" sz="1400">
                <a:latin typeface="Georgia" pitchFamily="18" charset="0"/>
                <a:cs typeface="Arial" charset="0"/>
              </a:rPr>
              <a:t>Final system must work with real data</a:t>
            </a:r>
          </a:p>
          <a:p>
            <a:pPr marL="463550" lvl="1" indent="-185738">
              <a:lnSpc>
                <a:spcPct val="110000"/>
              </a:lnSpc>
              <a:spcBef>
                <a:spcPct val="20000"/>
              </a:spcBef>
              <a:buClr>
                <a:schemeClr val="accent1"/>
              </a:buClr>
              <a:buFont typeface="Arial" charset="0"/>
              <a:buChar char="–"/>
            </a:pPr>
            <a:r>
              <a:rPr lang="en-US" sz="1400">
                <a:latin typeface="Georgia" pitchFamily="18" charset="0"/>
                <a:cs typeface="Arial" charset="0"/>
              </a:rPr>
              <a:t>Reduces chances of over-simplifying input when testing learning algorithms</a:t>
            </a:r>
          </a:p>
        </p:txBody>
      </p:sp>
      <p:sp>
        <p:nvSpPr>
          <p:cNvPr id="110598" name="Rectangle 6"/>
          <p:cNvSpPr>
            <a:spLocks noChangeArrowheads="1"/>
          </p:cNvSpPr>
          <p:nvPr/>
        </p:nvSpPr>
        <p:spPr bwMode="gray">
          <a:xfrm>
            <a:off x="76200" y="3886200"/>
            <a:ext cx="37338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lnSpc>
                <a:spcPct val="110000"/>
              </a:lnSpc>
              <a:spcBef>
                <a:spcPct val="20000"/>
              </a:spcBef>
              <a:buClr>
                <a:schemeClr val="accent1"/>
              </a:buClr>
              <a:buFont typeface="Wingdings" pitchFamily="2" charset="2"/>
              <a:buChar char="§"/>
            </a:pPr>
            <a:r>
              <a:rPr lang="en-US" sz="1600">
                <a:latin typeface="Georgia" pitchFamily="18" charset="0"/>
                <a:cs typeface="Arial" charset="0"/>
              </a:rPr>
              <a:t>Reasons for </a:t>
            </a:r>
            <a:r>
              <a:rPr lang="en-US" sz="1600" b="1">
                <a:latin typeface="Georgia" pitchFamily="18" charset="0"/>
                <a:cs typeface="Arial" charset="0"/>
              </a:rPr>
              <a:t>modeling retinal processing</a:t>
            </a:r>
          </a:p>
          <a:p>
            <a:pPr marL="463550" lvl="1" indent="-185738">
              <a:lnSpc>
                <a:spcPct val="110000"/>
              </a:lnSpc>
              <a:spcBef>
                <a:spcPct val="20000"/>
              </a:spcBef>
              <a:buClr>
                <a:schemeClr val="accent1"/>
              </a:buClr>
              <a:buFont typeface="Arial" charset="0"/>
              <a:buChar char="–"/>
            </a:pPr>
            <a:r>
              <a:rPr lang="en-US" sz="1400">
                <a:latin typeface="Georgia" pitchFamily="18" charset="0"/>
                <a:cs typeface="Arial" charset="0"/>
              </a:rPr>
              <a:t>Conserved neural network that efficiently compresses data </a:t>
            </a:r>
          </a:p>
          <a:p>
            <a:pPr marL="463550" lvl="1" indent="-185738">
              <a:lnSpc>
                <a:spcPct val="110000"/>
              </a:lnSpc>
              <a:spcBef>
                <a:spcPct val="20000"/>
              </a:spcBef>
              <a:buClr>
                <a:schemeClr val="accent1"/>
              </a:buClr>
              <a:buFont typeface="Arial" charset="0"/>
              <a:buChar char="–"/>
            </a:pPr>
            <a:r>
              <a:rPr lang="en-US" sz="1400">
                <a:latin typeface="Georgia" pitchFamily="18" charset="0"/>
                <a:cs typeface="Arial" charset="0"/>
              </a:rPr>
              <a:t>Format is expected by brain; should be effective for learning</a:t>
            </a:r>
          </a:p>
          <a:p>
            <a:pPr marL="463550" lvl="1" indent="-185738">
              <a:lnSpc>
                <a:spcPct val="110000"/>
              </a:lnSpc>
              <a:spcBef>
                <a:spcPct val="20000"/>
              </a:spcBef>
              <a:buClr>
                <a:schemeClr val="accent1"/>
              </a:buClr>
              <a:buFont typeface="Arial" charset="0"/>
              <a:buChar char="–"/>
            </a:pPr>
            <a:r>
              <a:rPr lang="en-US" sz="1400">
                <a:latin typeface="Georgia" pitchFamily="18" charset="0"/>
                <a:cs typeface="Arial" charset="0"/>
              </a:rPr>
              <a:t>Modeling enables parameter analysis to optimize downstream learning algorithms</a:t>
            </a:r>
          </a:p>
        </p:txBody>
      </p:sp>
      <p:grpSp>
        <p:nvGrpSpPr>
          <p:cNvPr id="110600" name="Group 8"/>
          <p:cNvGrpSpPr>
            <a:grpSpLocks/>
          </p:cNvGrpSpPr>
          <p:nvPr/>
        </p:nvGrpSpPr>
        <p:grpSpPr bwMode="auto">
          <a:xfrm>
            <a:off x="3810000" y="1479550"/>
            <a:ext cx="5334000" cy="4997450"/>
            <a:chOff x="2352" y="932"/>
            <a:chExt cx="3360" cy="3148"/>
          </a:xfrm>
        </p:grpSpPr>
        <p:pic>
          <p:nvPicPr>
            <p:cNvPr id="110601" name="Picture 9" descr="primateretin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2" y="932"/>
              <a:ext cx="3360" cy="2140"/>
            </a:xfrm>
            <a:prstGeom prst="rect">
              <a:avLst/>
            </a:prstGeom>
            <a:noFill/>
            <a:extLst>
              <a:ext uri="{909E8E84-426E-40DD-AFC4-6F175D3DCCD1}">
                <a14:hiddenFill xmlns:a14="http://schemas.microsoft.com/office/drawing/2010/main">
                  <a:solidFill>
                    <a:srgbClr val="FFFFFF"/>
                  </a:solidFill>
                </a14:hiddenFill>
              </a:ext>
            </a:extLst>
          </p:spPr>
        </p:pic>
        <p:grpSp>
          <p:nvGrpSpPr>
            <p:cNvPr id="110602" name="Group 10"/>
            <p:cNvGrpSpPr>
              <a:grpSpLocks/>
            </p:cNvGrpSpPr>
            <p:nvPr/>
          </p:nvGrpSpPr>
          <p:grpSpPr bwMode="auto">
            <a:xfrm>
              <a:off x="3408" y="2597"/>
              <a:ext cx="1496" cy="1483"/>
              <a:chOff x="3408" y="2597"/>
              <a:chExt cx="1496" cy="1483"/>
            </a:xfrm>
          </p:grpSpPr>
          <p:graphicFrame>
            <p:nvGraphicFramePr>
              <p:cNvPr id="110603" name="Object 11"/>
              <p:cNvGraphicFramePr>
                <a:graphicFrameLocks noChangeAspect="1"/>
              </p:cNvGraphicFramePr>
              <p:nvPr/>
            </p:nvGraphicFramePr>
            <p:xfrm>
              <a:off x="3408" y="2611"/>
              <a:ext cx="1496" cy="1414"/>
            </p:xfrm>
            <a:graphic>
              <a:graphicData uri="http://schemas.openxmlformats.org/presentationml/2006/ole">
                <mc:AlternateContent xmlns:mc="http://schemas.openxmlformats.org/markup-compatibility/2006">
                  <mc:Choice xmlns:v="urn:schemas-microsoft-com:vml" Requires="v">
                    <p:oleObj spid="_x0000_s320520" name="Image" r:id="rId5" imgW="6615873" imgH="6285714" progId="Photoshop.Image.10">
                      <p:embed/>
                    </p:oleObj>
                  </mc:Choice>
                  <mc:Fallback>
                    <p:oleObj name="Image" r:id="rId5" imgW="6615873" imgH="6285714" progId="Photoshop.Image.10">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8" y="2611"/>
                            <a:ext cx="1496" cy="1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0604" name="Text Box 12"/>
              <p:cNvSpPr txBox="1">
                <a:spLocks noChangeArrowheads="1"/>
              </p:cNvSpPr>
              <p:nvPr/>
            </p:nvSpPr>
            <p:spPr bwMode="auto">
              <a:xfrm>
                <a:off x="4032" y="3907"/>
                <a:ext cx="42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200">
                    <a:latin typeface="Georgia" pitchFamily="18" charset="0"/>
                  </a:rPr>
                  <a:t>Cornea</a:t>
                </a:r>
              </a:p>
            </p:txBody>
          </p:sp>
          <p:sp>
            <p:nvSpPr>
              <p:cNvPr id="110605" name="Text Box 13"/>
              <p:cNvSpPr txBox="1">
                <a:spLocks noChangeArrowheads="1"/>
              </p:cNvSpPr>
              <p:nvPr/>
            </p:nvSpPr>
            <p:spPr bwMode="auto">
              <a:xfrm>
                <a:off x="4229" y="3459"/>
                <a:ext cx="31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200">
                    <a:latin typeface="Georgia" pitchFamily="18" charset="0"/>
                  </a:rPr>
                  <a:t>Lens</a:t>
                </a:r>
              </a:p>
            </p:txBody>
          </p:sp>
          <p:sp>
            <p:nvSpPr>
              <p:cNvPr id="110606" name="Text Box 14"/>
              <p:cNvSpPr txBox="1">
                <a:spLocks noChangeArrowheads="1"/>
              </p:cNvSpPr>
              <p:nvPr/>
            </p:nvSpPr>
            <p:spPr bwMode="auto">
              <a:xfrm>
                <a:off x="3792" y="2976"/>
                <a:ext cx="492"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200">
                    <a:latin typeface="Georgia" pitchFamily="18" charset="0"/>
                  </a:rPr>
                  <a:t>17 mm</a:t>
                </a:r>
              </a:p>
            </p:txBody>
          </p:sp>
          <p:grpSp>
            <p:nvGrpSpPr>
              <p:cNvPr id="110607" name="Group 15"/>
              <p:cNvGrpSpPr>
                <a:grpSpLocks/>
              </p:cNvGrpSpPr>
              <p:nvPr/>
            </p:nvGrpSpPr>
            <p:grpSpPr bwMode="auto">
              <a:xfrm>
                <a:off x="4032" y="3619"/>
                <a:ext cx="424" cy="287"/>
                <a:chOff x="4080" y="3563"/>
                <a:chExt cx="424" cy="287"/>
              </a:xfrm>
            </p:grpSpPr>
            <p:sp>
              <p:nvSpPr>
                <p:cNvPr id="110608" name="Text Box 16"/>
                <p:cNvSpPr txBox="1">
                  <a:spLocks noChangeArrowheads="1"/>
                </p:cNvSpPr>
                <p:nvPr/>
              </p:nvSpPr>
              <p:spPr bwMode="auto">
                <a:xfrm rot="-5400000">
                  <a:off x="4196" y="3538"/>
                  <a:ext cx="231" cy="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en-US" sz="1200">
                      <a:latin typeface="Georgia" pitchFamily="18" charset="0"/>
                    </a:rPr>
                    <a:t>Pupil</a:t>
                  </a:r>
                </a:p>
              </p:txBody>
            </p:sp>
            <p:sp>
              <p:nvSpPr>
                <p:cNvPr id="110609" name="Text Box 17"/>
                <p:cNvSpPr txBox="1">
                  <a:spLocks noChangeArrowheads="1"/>
                </p:cNvSpPr>
                <p:nvPr/>
              </p:nvSpPr>
              <p:spPr bwMode="auto">
                <a:xfrm>
                  <a:off x="4080" y="3696"/>
                  <a:ext cx="424"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000">
                      <a:latin typeface="Georgia" pitchFamily="18" charset="0"/>
                    </a:rPr>
                    <a:t>1.5-7mm</a:t>
                  </a:r>
                </a:p>
              </p:txBody>
            </p:sp>
          </p:grpSp>
          <p:sp>
            <p:nvSpPr>
              <p:cNvPr id="110610" name="Line 18"/>
              <p:cNvSpPr>
                <a:spLocks noChangeShapeType="1"/>
              </p:cNvSpPr>
              <p:nvPr/>
            </p:nvSpPr>
            <p:spPr bwMode="auto">
              <a:xfrm>
                <a:off x="4229" y="2705"/>
                <a:ext cx="0" cy="88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0611" name="Text Box 19"/>
              <p:cNvSpPr txBox="1">
                <a:spLocks noChangeArrowheads="1"/>
              </p:cNvSpPr>
              <p:nvPr/>
            </p:nvSpPr>
            <p:spPr bwMode="auto">
              <a:xfrm>
                <a:off x="4277" y="2721"/>
                <a:ext cx="34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sz="1200">
                    <a:latin typeface="Georgia" pitchFamily="18" charset="0"/>
                  </a:rPr>
                  <a:t>Optic</a:t>
                </a:r>
              </a:p>
              <a:p>
                <a:pPr algn="ctr" eaLnBrk="0" hangingPunct="0"/>
                <a:r>
                  <a:rPr lang="en-US" sz="1200">
                    <a:latin typeface="Georgia" pitchFamily="18" charset="0"/>
                  </a:rPr>
                  <a:t>disk</a:t>
                </a:r>
              </a:p>
            </p:txBody>
          </p:sp>
          <p:sp>
            <p:nvSpPr>
              <p:cNvPr id="110612" name="Text Box 20"/>
              <p:cNvSpPr txBox="1">
                <a:spLocks noChangeArrowheads="1"/>
              </p:cNvSpPr>
              <p:nvPr/>
            </p:nvSpPr>
            <p:spPr bwMode="auto">
              <a:xfrm>
                <a:off x="3408" y="3763"/>
                <a:ext cx="261"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200">
                    <a:latin typeface="Georgia" pitchFamily="18" charset="0"/>
                  </a:rPr>
                  <a:t>Iris</a:t>
                </a:r>
              </a:p>
            </p:txBody>
          </p:sp>
          <p:sp>
            <p:nvSpPr>
              <p:cNvPr id="110613" name="Text Box 21"/>
              <p:cNvSpPr txBox="1">
                <a:spLocks noChangeArrowheads="1"/>
              </p:cNvSpPr>
              <p:nvPr/>
            </p:nvSpPr>
            <p:spPr bwMode="auto">
              <a:xfrm>
                <a:off x="3504" y="2597"/>
                <a:ext cx="395"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1200">
                    <a:latin typeface="Georgia" pitchFamily="18" charset="0"/>
                  </a:rPr>
                  <a:t>Retina</a:t>
                </a:r>
              </a:p>
            </p:txBody>
          </p:sp>
        </p:grpSp>
      </p:grpSp>
    </p:spTree>
    <p:extLst>
      <p:ext uri="{BB962C8B-B14F-4D97-AF65-F5344CB8AC3E}">
        <p14:creationId xmlns:p14="http://schemas.microsoft.com/office/powerpoint/2010/main" val="1350658074"/>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1"/>
          </p:nvPr>
        </p:nvSpPr>
        <p:spPr/>
        <p:txBody>
          <a:bodyPr/>
          <a:lstStyle/>
          <a:p>
            <a:fld id="{E055C65E-EED8-483F-AE75-B2649E1178FC}" type="slidenum">
              <a:rPr lang="de-DE"/>
              <a:pPr/>
              <a:t>33</a:t>
            </a:fld>
            <a:endParaRPr lang="de-DE"/>
          </a:p>
        </p:txBody>
      </p:sp>
      <p:sp>
        <p:nvSpPr>
          <p:cNvPr id="182274" name="Rectangle 2"/>
          <p:cNvSpPr>
            <a:spLocks noGrp="1" noChangeArrowheads="1"/>
          </p:cNvSpPr>
          <p:nvPr>
            <p:ph type="title"/>
          </p:nvPr>
        </p:nvSpPr>
        <p:spPr/>
        <p:txBody>
          <a:bodyPr/>
          <a:lstStyle/>
          <a:p>
            <a:r>
              <a:rPr lang="en-US"/>
              <a:t>Sensory coding – Model selection for encoding and processing</a:t>
            </a:r>
          </a:p>
        </p:txBody>
      </p:sp>
      <p:sp>
        <p:nvSpPr>
          <p:cNvPr id="182276" name="Rectangle 4"/>
          <p:cNvSpPr>
            <a:spLocks noChangeArrowheads="1"/>
          </p:cNvSpPr>
          <p:nvPr/>
        </p:nvSpPr>
        <p:spPr bwMode="gray">
          <a:xfrm>
            <a:off x="4648200" y="1501775"/>
            <a:ext cx="4038600"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spcBef>
                <a:spcPct val="20000"/>
              </a:spcBef>
              <a:buClr>
                <a:schemeClr val="accent1"/>
              </a:buClr>
              <a:buFont typeface="Wingdings" pitchFamily="2" charset="2"/>
              <a:buChar char="§"/>
            </a:pPr>
            <a:r>
              <a:rPr lang="en-US" sz="1600" b="1">
                <a:latin typeface="Georgia" pitchFamily="18" charset="0"/>
                <a:cs typeface="Arial" charset="0"/>
              </a:rPr>
              <a:t>Retinal processing</a:t>
            </a:r>
          </a:p>
          <a:p>
            <a:pPr marL="463550" lvl="1" indent="-185738">
              <a:spcBef>
                <a:spcPct val="20000"/>
              </a:spcBef>
              <a:buClr>
                <a:schemeClr val="accent1"/>
              </a:buClr>
              <a:buFont typeface="Arial" charset="0"/>
              <a:buChar char="–"/>
            </a:pPr>
            <a:r>
              <a:rPr lang="en-US" sz="1600">
                <a:latin typeface="Georgia" pitchFamily="18" charset="0"/>
                <a:cs typeface="Arial" charset="0"/>
              </a:rPr>
              <a:t>Excellent new model proposed for retinal ganglion cell mosaic </a:t>
            </a:r>
            <a:r>
              <a:rPr lang="en-US" sz="1600" b="1">
                <a:latin typeface="Georgia" pitchFamily="18" charset="0"/>
                <a:cs typeface="Arial" charset="0"/>
              </a:rPr>
              <a:t>(Pillow et al., 2008)</a:t>
            </a:r>
          </a:p>
          <a:p>
            <a:pPr marL="463550" lvl="1" indent="-185738">
              <a:spcBef>
                <a:spcPct val="20000"/>
              </a:spcBef>
              <a:buClr>
                <a:schemeClr val="accent1"/>
              </a:buClr>
              <a:buFont typeface="Arial" charset="0"/>
              <a:buChar char="–"/>
            </a:pPr>
            <a:r>
              <a:rPr lang="en-US" sz="1600">
                <a:latin typeface="Georgia" pitchFamily="18" charset="0"/>
                <a:cs typeface="Arial" charset="0"/>
              </a:rPr>
              <a:t>Captures full network properties, including correlations</a:t>
            </a:r>
          </a:p>
          <a:p>
            <a:pPr marL="463550" lvl="1" indent="-185738">
              <a:spcBef>
                <a:spcPct val="20000"/>
              </a:spcBef>
              <a:buClr>
                <a:schemeClr val="accent1"/>
              </a:buClr>
              <a:buFont typeface="Arial" charset="0"/>
              <a:buChar char="–"/>
            </a:pPr>
            <a:r>
              <a:rPr lang="en-US" sz="1600">
                <a:latin typeface="Georgia" pitchFamily="18" charset="0"/>
                <a:cs typeface="Arial" charset="0"/>
              </a:rPr>
              <a:t>Implements spiking</a:t>
            </a:r>
          </a:p>
          <a:p>
            <a:pPr marL="463550" lvl="1" indent="-185738">
              <a:spcBef>
                <a:spcPct val="20000"/>
              </a:spcBef>
              <a:buClr>
                <a:schemeClr val="accent1"/>
              </a:buClr>
              <a:buFont typeface="Arial" charset="0"/>
              <a:buChar char="–"/>
            </a:pPr>
            <a:r>
              <a:rPr lang="en-US" sz="1600">
                <a:latin typeface="Georgia" pitchFamily="18" charset="0"/>
                <a:cs typeface="Arial" charset="0"/>
              </a:rPr>
              <a:t>Clear computation; validated against real data from primate retina</a:t>
            </a:r>
          </a:p>
          <a:p>
            <a:pPr marL="463550" lvl="1" indent="-185738">
              <a:spcBef>
                <a:spcPct val="20000"/>
              </a:spcBef>
              <a:buClr>
                <a:schemeClr val="accent1"/>
              </a:buClr>
              <a:buFont typeface="Arial" charset="0"/>
              <a:buChar char="–"/>
            </a:pPr>
            <a:endParaRPr lang="en-US" sz="1600">
              <a:latin typeface="Georgia" pitchFamily="18" charset="0"/>
              <a:cs typeface="Arial" charset="0"/>
            </a:endParaRPr>
          </a:p>
          <a:p>
            <a:pPr marL="463550" lvl="1" indent="-185738">
              <a:spcBef>
                <a:spcPct val="20000"/>
              </a:spcBef>
              <a:buClr>
                <a:schemeClr val="accent1"/>
              </a:buClr>
              <a:buFont typeface="Arial" charset="0"/>
              <a:buChar char="–"/>
            </a:pPr>
            <a:endParaRPr lang="en-US" sz="1600">
              <a:latin typeface="Georgia" pitchFamily="18" charset="0"/>
              <a:cs typeface="Arial" charset="0"/>
            </a:endParaRPr>
          </a:p>
        </p:txBody>
      </p:sp>
      <p:sp>
        <p:nvSpPr>
          <p:cNvPr id="182277" name="Rectangle 5"/>
          <p:cNvSpPr>
            <a:spLocks noChangeArrowheads="1"/>
          </p:cNvSpPr>
          <p:nvPr/>
        </p:nvSpPr>
        <p:spPr bwMode="gray">
          <a:xfrm>
            <a:off x="533400" y="1524000"/>
            <a:ext cx="41148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spcBef>
                <a:spcPct val="20000"/>
              </a:spcBef>
              <a:buClr>
                <a:schemeClr val="accent1"/>
              </a:buClr>
              <a:buFont typeface="Wingdings" pitchFamily="2" charset="2"/>
              <a:buChar char="§"/>
            </a:pPr>
            <a:r>
              <a:rPr lang="en-US" sz="1600" b="1">
                <a:latin typeface="Georgia" pitchFamily="18" charset="0"/>
                <a:cs typeface="Arial" charset="0"/>
              </a:rPr>
              <a:t>Image encoding</a:t>
            </a:r>
          </a:p>
          <a:p>
            <a:pPr marL="463550" lvl="1" indent="-185738">
              <a:spcBef>
                <a:spcPct val="20000"/>
              </a:spcBef>
              <a:buClr>
                <a:schemeClr val="accent1"/>
              </a:buClr>
              <a:buFont typeface="Arial" charset="0"/>
              <a:buChar char="–"/>
            </a:pPr>
            <a:r>
              <a:rPr lang="en-US" sz="1600">
                <a:latin typeface="Georgia" pitchFamily="18" charset="0"/>
                <a:cs typeface="Arial" charset="0"/>
              </a:rPr>
              <a:t>Open source image formation and encoding for digital imagers (</a:t>
            </a:r>
            <a:r>
              <a:rPr lang="en-US" sz="1600" b="1">
                <a:latin typeface="Georgia" pitchFamily="18" charset="0"/>
                <a:cs typeface="Arial" charset="0"/>
              </a:rPr>
              <a:t>ISET</a:t>
            </a:r>
            <a:r>
              <a:rPr lang="en-US" sz="1600">
                <a:latin typeface="Georgia" pitchFamily="18" charset="0"/>
                <a:cs typeface="Arial" charset="0"/>
              </a:rPr>
              <a:t>)</a:t>
            </a:r>
          </a:p>
          <a:p>
            <a:pPr marL="463550" lvl="1" indent="-185738">
              <a:spcBef>
                <a:spcPct val="20000"/>
              </a:spcBef>
              <a:buClr>
                <a:schemeClr val="accent1"/>
              </a:buClr>
              <a:buFont typeface="Arial" charset="0"/>
              <a:buChar char="–"/>
            </a:pPr>
            <a:r>
              <a:rPr lang="en-US" sz="1600">
                <a:latin typeface="Georgia" pitchFamily="18" charset="0"/>
                <a:cs typeface="Arial" charset="0"/>
              </a:rPr>
              <a:t>Optics model (e.g., diffraction-limited F# ~2.4-11; Zemax specification)</a:t>
            </a:r>
          </a:p>
          <a:p>
            <a:pPr marL="463550" lvl="1" indent="-185738">
              <a:spcBef>
                <a:spcPct val="20000"/>
              </a:spcBef>
              <a:buClr>
                <a:schemeClr val="accent1"/>
              </a:buClr>
              <a:buFont typeface="Arial" charset="0"/>
              <a:buChar char="–"/>
            </a:pPr>
            <a:r>
              <a:rPr lang="en-US" sz="1600">
                <a:latin typeface="Georgia" pitchFamily="18" charset="0"/>
                <a:cs typeface="Arial" charset="0"/>
              </a:rPr>
              <a:t>Pixel geometry (aperture, stack height, microlens, sampling) </a:t>
            </a:r>
          </a:p>
          <a:p>
            <a:pPr marL="463550" lvl="1" indent="-185738">
              <a:spcBef>
                <a:spcPct val="20000"/>
              </a:spcBef>
              <a:buClr>
                <a:schemeClr val="accent1"/>
              </a:buClr>
              <a:buFont typeface="Arial" charset="0"/>
              <a:buChar char="–"/>
            </a:pPr>
            <a:r>
              <a:rPr lang="en-US" sz="1600">
                <a:latin typeface="Georgia" pitchFamily="18" charset="0"/>
                <a:cs typeface="Arial" charset="0"/>
              </a:rPr>
              <a:t>Pixel electronics (e.g., read noise, voltage swing, conversion gain)</a:t>
            </a:r>
          </a:p>
        </p:txBody>
      </p:sp>
      <p:sp>
        <p:nvSpPr>
          <p:cNvPr id="182296" name="Text Box 24"/>
          <p:cNvSpPr txBox="1">
            <a:spLocks noChangeArrowheads="1"/>
          </p:cNvSpPr>
          <p:nvPr/>
        </p:nvSpPr>
        <p:spPr bwMode="auto">
          <a:xfrm>
            <a:off x="6400800" y="6019800"/>
            <a:ext cx="13747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a:t>Pillow et al., 2008</a:t>
            </a:r>
          </a:p>
        </p:txBody>
      </p:sp>
      <p:sp>
        <p:nvSpPr>
          <p:cNvPr id="182297" name="Rectangle 25"/>
          <p:cNvSpPr>
            <a:spLocks noChangeArrowheads="1"/>
          </p:cNvSpPr>
          <p:nvPr/>
        </p:nvSpPr>
        <p:spPr bwMode="auto">
          <a:xfrm>
            <a:off x="4724400" y="3429000"/>
            <a:ext cx="228600" cy="228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82299"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14800"/>
            <a:ext cx="3692525" cy="163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2300" name="Text Box 28"/>
          <p:cNvSpPr txBox="1">
            <a:spLocks noChangeArrowheads="1"/>
          </p:cNvSpPr>
          <p:nvPr/>
        </p:nvSpPr>
        <p:spPr bwMode="auto">
          <a:xfrm>
            <a:off x="1295400" y="6019800"/>
            <a:ext cx="15414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200"/>
              <a:t>Wandell, 2004-2008</a:t>
            </a:r>
          </a:p>
        </p:txBody>
      </p:sp>
      <p:sp>
        <p:nvSpPr>
          <p:cNvPr id="182301" name="AutoShape 29"/>
          <p:cNvSpPr>
            <a:spLocks noChangeArrowheads="1"/>
          </p:cNvSpPr>
          <p:nvPr/>
        </p:nvSpPr>
        <p:spPr bwMode="auto">
          <a:xfrm rot="-5400000">
            <a:off x="4457700" y="4610100"/>
            <a:ext cx="304800" cy="685800"/>
          </a:xfrm>
          <a:prstGeom prst="downArrow">
            <a:avLst>
              <a:gd name="adj1" fmla="val 50000"/>
              <a:gd name="adj2" fmla="val 56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2302" name="Text Box 30"/>
          <p:cNvSpPr txBox="1">
            <a:spLocks noChangeArrowheads="1"/>
          </p:cNvSpPr>
          <p:nvPr/>
        </p:nvSpPr>
        <p:spPr bwMode="auto">
          <a:xfrm>
            <a:off x="3352800" y="5486400"/>
            <a:ext cx="989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Sensor</a:t>
            </a:r>
          </a:p>
        </p:txBody>
      </p:sp>
      <p:grpSp>
        <p:nvGrpSpPr>
          <p:cNvPr id="182305" name="Group 33"/>
          <p:cNvGrpSpPr>
            <a:grpSpLocks/>
          </p:cNvGrpSpPr>
          <p:nvPr/>
        </p:nvGrpSpPr>
        <p:grpSpPr bwMode="auto">
          <a:xfrm>
            <a:off x="5334000" y="4110038"/>
            <a:ext cx="3352800" cy="1909762"/>
            <a:chOff x="3360" y="2589"/>
            <a:chExt cx="2112" cy="1203"/>
          </a:xfrm>
        </p:grpSpPr>
        <p:pic>
          <p:nvPicPr>
            <p:cNvPr id="182295" name="Picture 23"/>
            <p:cNvPicPr>
              <a:picLocks noChangeAspect="1" noChangeArrowheads="1"/>
            </p:cNvPicPr>
            <p:nvPr/>
          </p:nvPicPr>
          <p:blipFill>
            <a:blip r:embed="rId4">
              <a:extLst>
                <a:ext uri="{28A0092B-C50C-407E-A947-70E740481C1C}">
                  <a14:useLocalDpi xmlns:a14="http://schemas.microsoft.com/office/drawing/2010/main" val="0"/>
                </a:ext>
              </a:extLst>
            </a:blip>
            <a:srcRect l="5310" t="8800" r="65120" b="56726"/>
            <a:stretch>
              <a:fillRect/>
            </a:stretch>
          </p:blipFill>
          <p:spPr bwMode="auto">
            <a:xfrm>
              <a:off x="3360" y="2589"/>
              <a:ext cx="2112" cy="1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2304" name="Rectangle 32"/>
            <p:cNvSpPr>
              <a:spLocks noChangeArrowheads="1"/>
            </p:cNvSpPr>
            <p:nvPr/>
          </p:nvSpPr>
          <p:spPr bwMode="auto">
            <a:xfrm>
              <a:off x="4608" y="3648"/>
              <a:ext cx="680"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900"/>
                <a:t>Coupling neurons</a:t>
              </a:r>
            </a:p>
          </p:txBody>
        </p:sp>
      </p:grpSp>
    </p:spTree>
    <p:extLst>
      <p:ext uri="{BB962C8B-B14F-4D97-AF65-F5344CB8AC3E}">
        <p14:creationId xmlns:p14="http://schemas.microsoft.com/office/powerpoint/2010/main" val="13910095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1"/>
          </p:nvPr>
        </p:nvSpPr>
        <p:spPr/>
        <p:txBody>
          <a:bodyPr/>
          <a:lstStyle/>
          <a:p>
            <a:fld id="{1FAEF17B-B136-44F1-BE3F-CF21072DA7E9}" type="slidenum">
              <a:rPr lang="de-DE"/>
              <a:pPr/>
              <a:t>34</a:t>
            </a:fld>
            <a:endParaRPr lang="de-DE"/>
          </a:p>
        </p:txBody>
      </p:sp>
      <p:sp>
        <p:nvSpPr>
          <p:cNvPr id="176130" name="Rectangle 2"/>
          <p:cNvSpPr>
            <a:spLocks noGrp="1" noChangeArrowheads="1"/>
          </p:cNvSpPr>
          <p:nvPr>
            <p:ph type="title"/>
          </p:nvPr>
        </p:nvSpPr>
        <p:spPr/>
        <p:txBody>
          <a:bodyPr/>
          <a:lstStyle/>
          <a:p>
            <a:r>
              <a:rPr lang="en-US"/>
              <a:t>Sensory coding – ISET Device simulation</a:t>
            </a:r>
          </a:p>
        </p:txBody>
      </p:sp>
      <p:grpSp>
        <p:nvGrpSpPr>
          <p:cNvPr id="176144" name="Group 16"/>
          <p:cNvGrpSpPr>
            <a:grpSpLocks/>
          </p:cNvGrpSpPr>
          <p:nvPr/>
        </p:nvGrpSpPr>
        <p:grpSpPr bwMode="auto">
          <a:xfrm>
            <a:off x="5486400" y="1416050"/>
            <a:ext cx="3276600" cy="2216150"/>
            <a:chOff x="3456" y="892"/>
            <a:chExt cx="2064" cy="1396"/>
          </a:xfrm>
        </p:grpSpPr>
        <p:pic>
          <p:nvPicPr>
            <p:cNvPr id="17613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6" y="912"/>
              <a:ext cx="2064" cy="1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137" name="Text Box 9"/>
            <p:cNvSpPr txBox="1">
              <a:spLocks noChangeArrowheads="1"/>
            </p:cNvSpPr>
            <p:nvPr/>
          </p:nvSpPr>
          <p:spPr bwMode="auto">
            <a:xfrm>
              <a:off x="3857" y="892"/>
              <a:ext cx="126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600">
                  <a:solidFill>
                    <a:schemeClr val="bg1"/>
                  </a:solidFill>
                </a:rPr>
                <a:t>Multi-spectral image</a:t>
              </a:r>
            </a:p>
          </p:txBody>
        </p:sp>
      </p:grpSp>
      <p:grpSp>
        <p:nvGrpSpPr>
          <p:cNvPr id="176150" name="Group 22"/>
          <p:cNvGrpSpPr>
            <a:grpSpLocks/>
          </p:cNvGrpSpPr>
          <p:nvPr/>
        </p:nvGrpSpPr>
        <p:grpSpPr bwMode="auto">
          <a:xfrm>
            <a:off x="5407025" y="4114800"/>
            <a:ext cx="3481388" cy="2306638"/>
            <a:chOff x="3406" y="2592"/>
            <a:chExt cx="2193" cy="1453"/>
          </a:xfrm>
        </p:grpSpPr>
        <p:pic>
          <p:nvPicPr>
            <p:cNvPr id="176139" name="Picture 11"/>
            <p:cNvPicPr>
              <a:picLocks noChangeAspect="1" noChangeArrowheads="1"/>
            </p:cNvPicPr>
            <p:nvPr/>
          </p:nvPicPr>
          <p:blipFill>
            <a:blip r:embed="rId4">
              <a:extLst>
                <a:ext uri="{28A0092B-C50C-407E-A947-70E740481C1C}">
                  <a14:useLocalDpi xmlns:a14="http://schemas.microsoft.com/office/drawing/2010/main" val="0"/>
                </a:ext>
              </a:extLst>
            </a:blip>
            <a:srcRect l="32457" t="30547" r="29129" b="33398"/>
            <a:stretch>
              <a:fillRect/>
            </a:stretch>
          </p:blipFill>
          <p:spPr bwMode="auto">
            <a:xfrm>
              <a:off x="3406" y="2592"/>
              <a:ext cx="2193" cy="1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140" name="Text Box 12"/>
            <p:cNvSpPr txBox="1">
              <a:spLocks noChangeArrowheads="1"/>
            </p:cNvSpPr>
            <p:nvPr/>
          </p:nvSpPr>
          <p:spPr bwMode="auto">
            <a:xfrm>
              <a:off x="3723" y="2660"/>
              <a:ext cx="155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600">
                  <a:solidFill>
                    <a:schemeClr val="bg1"/>
                  </a:solidFill>
                </a:rPr>
                <a:t>Simulated electron image</a:t>
              </a:r>
            </a:p>
          </p:txBody>
        </p:sp>
      </p:grpSp>
      <p:grpSp>
        <p:nvGrpSpPr>
          <p:cNvPr id="176146" name="Group 18"/>
          <p:cNvGrpSpPr>
            <a:grpSpLocks/>
          </p:cNvGrpSpPr>
          <p:nvPr/>
        </p:nvGrpSpPr>
        <p:grpSpPr bwMode="auto">
          <a:xfrm>
            <a:off x="5562600" y="3492500"/>
            <a:ext cx="2514600" cy="774700"/>
            <a:chOff x="3504" y="2224"/>
            <a:chExt cx="1584" cy="488"/>
          </a:xfrm>
        </p:grpSpPr>
        <p:pic>
          <p:nvPicPr>
            <p:cNvPr id="176141" name="Picture 1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84" y="2224"/>
              <a:ext cx="1104" cy="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143" name="Text Box 15"/>
            <p:cNvSpPr txBox="1">
              <a:spLocks noChangeArrowheads="1"/>
            </p:cNvSpPr>
            <p:nvPr/>
          </p:nvSpPr>
          <p:spPr bwMode="auto">
            <a:xfrm>
              <a:off x="3504" y="2343"/>
              <a:ext cx="47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ISET</a:t>
              </a:r>
            </a:p>
          </p:txBody>
        </p:sp>
      </p:grpSp>
      <p:sp>
        <p:nvSpPr>
          <p:cNvPr id="176148" name="Text Box 20"/>
          <p:cNvSpPr txBox="1">
            <a:spLocks noChangeArrowheads="1"/>
          </p:cNvSpPr>
          <p:nvPr/>
        </p:nvSpPr>
        <p:spPr bwMode="auto">
          <a:xfrm>
            <a:off x="228600" y="1720850"/>
            <a:ext cx="5181600" cy="3365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a:t>Parameters for commercial CMOS imager simulation</a:t>
            </a:r>
          </a:p>
        </p:txBody>
      </p:sp>
      <p:sp>
        <p:nvSpPr>
          <p:cNvPr id="176149" name="Text Box 21"/>
          <p:cNvSpPr txBox="1">
            <a:spLocks noChangeArrowheads="1"/>
          </p:cNvSpPr>
          <p:nvPr/>
        </p:nvSpPr>
        <p:spPr bwMode="auto">
          <a:xfrm>
            <a:off x="228600" y="5532438"/>
            <a:ext cx="4876800" cy="868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u="sng">
                <a:solidFill>
                  <a:srgbClr val="006699"/>
                </a:solidFill>
                <a:cs typeface="Arial" charset="0"/>
              </a:rPr>
              <a:t>Digital Camera Simulation</a:t>
            </a:r>
            <a:r>
              <a:rPr lang="en-US" sz="1200">
                <a:solidFill>
                  <a:srgbClr val="333333"/>
                </a:solidFill>
                <a:cs typeface="Arial" charset="0"/>
              </a:rPr>
              <a:t/>
            </a:r>
            <a:br>
              <a:rPr lang="en-US" sz="1200">
                <a:solidFill>
                  <a:srgbClr val="333333"/>
                </a:solidFill>
                <a:cs typeface="Arial" charset="0"/>
              </a:rPr>
            </a:br>
            <a:r>
              <a:rPr lang="en-US" sz="1200">
                <a:solidFill>
                  <a:srgbClr val="333333"/>
                </a:solidFill>
                <a:cs typeface="Arial" charset="0"/>
              </a:rPr>
              <a:t>J. Farrell, M. Parmar, P. Catrysse, B. Wandell </a:t>
            </a:r>
            <a:br>
              <a:rPr lang="en-US" sz="1200">
                <a:solidFill>
                  <a:srgbClr val="333333"/>
                </a:solidFill>
                <a:cs typeface="Arial" charset="0"/>
              </a:rPr>
            </a:br>
            <a:r>
              <a:rPr lang="en-US" sz="1200" i="1">
                <a:solidFill>
                  <a:srgbClr val="333333"/>
                </a:solidFill>
                <a:cs typeface="Arial" charset="0"/>
              </a:rPr>
              <a:t>In Handbook of Digital Imaging , Wiley</a:t>
            </a:r>
          </a:p>
          <a:p>
            <a:pPr>
              <a:spcBef>
                <a:spcPct val="50000"/>
              </a:spcBef>
            </a:pPr>
            <a:r>
              <a:rPr lang="en-US" sz="1000" i="1"/>
              <a:t>http://www.imageval.com/public/Papers/DigitalCameraSimulation_092908.pdf</a:t>
            </a:r>
            <a:r>
              <a:rPr lang="en-US" sz="700"/>
              <a:t> </a:t>
            </a:r>
            <a:r>
              <a:rPr lang="en-US" sz="300"/>
              <a:t> </a:t>
            </a:r>
          </a:p>
        </p:txBody>
      </p:sp>
      <p:pic>
        <p:nvPicPr>
          <p:cNvPr id="176156" name="Picture 28"/>
          <p:cNvPicPr>
            <a:picLocks noChangeAspect="1" noChangeArrowheads="1"/>
          </p:cNvPicPr>
          <p:nvPr/>
        </p:nvPicPr>
        <p:blipFill>
          <a:blip r:embed="rId6">
            <a:extLst>
              <a:ext uri="{28A0092B-C50C-407E-A947-70E740481C1C}">
                <a14:useLocalDpi xmlns:a14="http://schemas.microsoft.com/office/drawing/2010/main" val="0"/>
              </a:ext>
            </a:extLst>
          </a:blip>
          <a:srcRect r="43106"/>
          <a:stretch>
            <a:fillRect/>
          </a:stretch>
        </p:blipFill>
        <p:spPr bwMode="auto">
          <a:xfrm>
            <a:off x="563563" y="2124075"/>
            <a:ext cx="4359275"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69533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3"/>
          <p:cNvSpPr>
            <a:spLocks noGrp="1"/>
          </p:cNvSpPr>
          <p:nvPr>
            <p:ph type="sldNum" sz="quarter" idx="11"/>
          </p:nvPr>
        </p:nvSpPr>
        <p:spPr/>
        <p:txBody>
          <a:bodyPr/>
          <a:lstStyle/>
          <a:p>
            <a:fld id="{1E8CE889-3A3E-47DA-B3D4-86478C047A4F}" type="slidenum">
              <a:rPr lang="de-DE"/>
              <a:pPr/>
              <a:t>35</a:t>
            </a:fld>
            <a:endParaRPr lang="de-DE"/>
          </a:p>
        </p:txBody>
      </p:sp>
      <p:sp>
        <p:nvSpPr>
          <p:cNvPr id="194562" name="Rectangle 2"/>
          <p:cNvSpPr>
            <a:spLocks noGrp="1" noChangeArrowheads="1"/>
          </p:cNvSpPr>
          <p:nvPr>
            <p:ph type="title"/>
          </p:nvPr>
        </p:nvSpPr>
        <p:spPr/>
        <p:txBody>
          <a:bodyPr/>
          <a:lstStyle/>
          <a:p>
            <a:r>
              <a:rPr lang="en-US"/>
              <a:t>Sensory coding – Retinal network processing </a:t>
            </a:r>
            <a:br>
              <a:rPr lang="en-US"/>
            </a:br>
            <a:r>
              <a:rPr lang="en-US" sz="1600"/>
              <a:t>(Pillow et al., 2008, Nature)</a:t>
            </a:r>
          </a:p>
        </p:txBody>
      </p:sp>
      <p:sp>
        <p:nvSpPr>
          <p:cNvPr id="194563" name="Rectangle 3"/>
          <p:cNvSpPr>
            <a:spLocks noChangeArrowheads="1"/>
          </p:cNvSpPr>
          <p:nvPr/>
        </p:nvSpPr>
        <p:spPr bwMode="gray">
          <a:xfrm>
            <a:off x="381000" y="1524000"/>
            <a:ext cx="83058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spcBef>
                <a:spcPct val="20000"/>
              </a:spcBef>
              <a:buClr>
                <a:schemeClr val="accent1"/>
              </a:buClr>
              <a:buFont typeface="Wingdings" pitchFamily="2" charset="2"/>
              <a:buChar char="§"/>
            </a:pPr>
            <a:r>
              <a:rPr lang="en-US" sz="1600" b="1">
                <a:latin typeface="Georgia" pitchFamily="18" charset="0"/>
                <a:cs typeface="Arial" charset="0"/>
              </a:rPr>
              <a:t>Retinal simulation </a:t>
            </a:r>
          </a:p>
          <a:p>
            <a:pPr marL="463550" lvl="1" indent="-185738">
              <a:spcBef>
                <a:spcPct val="20000"/>
              </a:spcBef>
              <a:buClr>
                <a:schemeClr val="accent1"/>
              </a:buClr>
              <a:buFont typeface="Arial" charset="0"/>
              <a:buChar char="–"/>
            </a:pPr>
            <a:r>
              <a:rPr lang="en-US" sz="1600">
                <a:latin typeface="Georgia" pitchFamily="18" charset="0"/>
                <a:cs typeface="Arial" charset="0"/>
              </a:rPr>
              <a:t>Space-time linear filtering by each cell (center and surround separable)</a:t>
            </a:r>
          </a:p>
          <a:p>
            <a:pPr marL="463550" lvl="1" indent="-185738">
              <a:spcBef>
                <a:spcPct val="20000"/>
              </a:spcBef>
              <a:buClr>
                <a:schemeClr val="accent1"/>
              </a:buClr>
              <a:buFont typeface="Arial" charset="0"/>
              <a:buChar char="–"/>
            </a:pPr>
            <a:r>
              <a:rPr lang="en-US" sz="1600">
                <a:latin typeface="Georgia" pitchFamily="18" charset="0"/>
                <a:cs typeface="Arial" charset="0"/>
              </a:rPr>
              <a:t>Filtered output exponentiated to create Poisson time-varying rate</a:t>
            </a:r>
          </a:p>
          <a:p>
            <a:pPr marL="463550" lvl="1" indent="-185738">
              <a:spcBef>
                <a:spcPct val="20000"/>
              </a:spcBef>
              <a:buClr>
                <a:schemeClr val="accent1"/>
              </a:buClr>
              <a:buFont typeface="Arial" charset="0"/>
              <a:buChar char="–"/>
            </a:pPr>
            <a:r>
              <a:rPr lang="en-US" sz="1600">
                <a:latin typeface="Georgia" pitchFamily="18" charset="0"/>
                <a:cs typeface="Arial" charset="0"/>
              </a:rPr>
              <a:t>Poisson spike generation </a:t>
            </a:r>
          </a:p>
          <a:p>
            <a:pPr marL="463550" lvl="1" indent="-185738">
              <a:spcBef>
                <a:spcPct val="20000"/>
              </a:spcBef>
              <a:buClr>
                <a:schemeClr val="accent1"/>
              </a:buClr>
              <a:buFont typeface="Arial" charset="0"/>
              <a:buChar char="–"/>
            </a:pPr>
            <a:r>
              <a:rPr lang="en-US" sz="1600">
                <a:latin typeface="Georgia" pitchFamily="18" charset="0"/>
                <a:cs typeface="Arial" charset="0"/>
              </a:rPr>
              <a:t>Feedback from spike to linear rate (refractory period, adaptation)</a:t>
            </a:r>
          </a:p>
          <a:p>
            <a:pPr marL="463550" lvl="1" indent="-185738">
              <a:spcBef>
                <a:spcPct val="20000"/>
              </a:spcBef>
              <a:buClr>
                <a:schemeClr val="accent1"/>
              </a:buClr>
              <a:buFont typeface="Arial" charset="0"/>
              <a:buChar char="–"/>
            </a:pPr>
            <a:r>
              <a:rPr lang="en-US" sz="1600">
                <a:latin typeface="Georgia" pitchFamily="18" charset="0"/>
                <a:cs typeface="Arial" charset="0"/>
              </a:rPr>
              <a:t>Coupling to other neurons</a:t>
            </a:r>
          </a:p>
          <a:p>
            <a:pPr marL="463550" lvl="1" indent="-185738">
              <a:spcBef>
                <a:spcPct val="20000"/>
              </a:spcBef>
              <a:buClr>
                <a:schemeClr val="accent1"/>
              </a:buClr>
              <a:buFont typeface="Arial" charset="0"/>
              <a:buChar char="–"/>
            </a:pPr>
            <a:r>
              <a:rPr lang="en-US" sz="1600">
                <a:latin typeface="Georgia" pitchFamily="18" charset="0"/>
                <a:cs typeface="Arial" charset="0"/>
              </a:rPr>
              <a:t>Parasol cell parameters published; midget available from colleagues</a:t>
            </a:r>
          </a:p>
        </p:txBody>
      </p:sp>
      <p:grpSp>
        <p:nvGrpSpPr>
          <p:cNvPr id="194573" name="Group 13"/>
          <p:cNvGrpSpPr>
            <a:grpSpLocks/>
          </p:cNvGrpSpPr>
          <p:nvPr/>
        </p:nvGrpSpPr>
        <p:grpSpPr bwMode="auto">
          <a:xfrm>
            <a:off x="152400" y="3644900"/>
            <a:ext cx="8458200" cy="2743200"/>
            <a:chOff x="306" y="2296"/>
            <a:chExt cx="5328" cy="1728"/>
          </a:xfrm>
        </p:grpSpPr>
        <p:graphicFrame>
          <p:nvGraphicFramePr>
            <p:cNvPr id="194567" name="Object 7"/>
            <p:cNvGraphicFramePr>
              <a:graphicFrameLocks noChangeAspect="1"/>
            </p:cNvGraphicFramePr>
            <p:nvPr/>
          </p:nvGraphicFramePr>
          <p:xfrm>
            <a:off x="2502" y="2296"/>
            <a:ext cx="3132" cy="1668"/>
          </p:xfrm>
          <a:graphic>
            <a:graphicData uri="http://schemas.openxmlformats.org/presentationml/2006/ole">
              <mc:AlternateContent xmlns:mc="http://schemas.openxmlformats.org/markup-compatibility/2006">
                <mc:Choice xmlns:v="urn:schemas-microsoft-com:vml" Requires="v">
                  <p:oleObj spid="_x0000_s321544" name="Image" r:id="rId4" imgW="14971429" imgH="7974603" progId="Photoshop.Image.10">
                    <p:embed/>
                  </p:oleObj>
                </mc:Choice>
                <mc:Fallback>
                  <p:oleObj name="Image" r:id="rId4" imgW="14971429" imgH="7974603" progId="Photoshop.Image.1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2" y="2296"/>
                          <a:ext cx="3132" cy="1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94568" name="Group 8"/>
            <p:cNvGrpSpPr>
              <a:grpSpLocks/>
            </p:cNvGrpSpPr>
            <p:nvPr/>
          </p:nvGrpSpPr>
          <p:grpSpPr bwMode="auto">
            <a:xfrm>
              <a:off x="306" y="2403"/>
              <a:ext cx="2193" cy="1453"/>
              <a:chOff x="3406" y="2592"/>
              <a:chExt cx="2193" cy="1453"/>
            </a:xfrm>
          </p:grpSpPr>
          <p:pic>
            <p:nvPicPr>
              <p:cNvPr id="194569" name="Picture 9"/>
              <p:cNvPicPr>
                <a:picLocks noChangeAspect="1" noChangeArrowheads="1"/>
              </p:cNvPicPr>
              <p:nvPr/>
            </p:nvPicPr>
            <p:blipFill>
              <a:blip r:embed="rId6">
                <a:extLst>
                  <a:ext uri="{28A0092B-C50C-407E-A947-70E740481C1C}">
                    <a14:useLocalDpi xmlns:a14="http://schemas.microsoft.com/office/drawing/2010/main" val="0"/>
                  </a:ext>
                </a:extLst>
              </a:blip>
              <a:srcRect l="32457" t="30547" r="29129" b="33398"/>
              <a:stretch>
                <a:fillRect/>
              </a:stretch>
            </p:blipFill>
            <p:spPr bwMode="auto">
              <a:xfrm>
                <a:off x="3406" y="2592"/>
                <a:ext cx="2193" cy="1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570" name="Text Box 10"/>
              <p:cNvSpPr txBox="1">
                <a:spLocks noChangeArrowheads="1"/>
              </p:cNvSpPr>
              <p:nvPr/>
            </p:nvSpPr>
            <p:spPr bwMode="auto">
              <a:xfrm>
                <a:off x="3723" y="2660"/>
                <a:ext cx="1559"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600">
                    <a:solidFill>
                      <a:schemeClr val="bg1"/>
                    </a:solidFill>
                  </a:rPr>
                  <a:t>Simulated electron image</a:t>
                </a:r>
              </a:p>
            </p:txBody>
          </p:sp>
        </p:grpSp>
        <p:sp>
          <p:nvSpPr>
            <p:cNvPr id="194571" name="Text Box 11"/>
            <p:cNvSpPr txBox="1">
              <a:spLocks noChangeArrowheads="1"/>
            </p:cNvSpPr>
            <p:nvPr/>
          </p:nvSpPr>
          <p:spPr bwMode="auto">
            <a:xfrm>
              <a:off x="4565" y="3832"/>
              <a:ext cx="991" cy="19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1400"/>
                <a:t>Coupling neurons</a:t>
              </a:r>
            </a:p>
          </p:txBody>
        </p:sp>
      </p:grpSp>
      <p:sp>
        <p:nvSpPr>
          <p:cNvPr id="194572" name="Text Box 12"/>
          <p:cNvSpPr txBox="1">
            <a:spLocks noChangeArrowheads="1"/>
          </p:cNvSpPr>
          <p:nvPr/>
        </p:nvSpPr>
        <p:spPr bwMode="auto">
          <a:xfrm>
            <a:off x="8137525" y="3810000"/>
            <a:ext cx="10826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1600"/>
              <a:t>Spiking output</a:t>
            </a:r>
          </a:p>
        </p:txBody>
      </p:sp>
    </p:spTree>
    <p:extLst>
      <p:ext uri="{BB962C8B-B14F-4D97-AF65-F5344CB8AC3E}">
        <p14:creationId xmlns:p14="http://schemas.microsoft.com/office/powerpoint/2010/main" val="41299353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1"/>
          </p:nvPr>
        </p:nvSpPr>
        <p:spPr/>
        <p:txBody>
          <a:bodyPr/>
          <a:lstStyle/>
          <a:p>
            <a:fld id="{499666F2-E887-4B13-BDC6-BB5E62590572}" type="slidenum">
              <a:rPr lang="de-DE"/>
              <a:pPr/>
              <a:t>36</a:t>
            </a:fld>
            <a:endParaRPr lang="de-DE"/>
          </a:p>
        </p:txBody>
      </p:sp>
      <p:sp>
        <p:nvSpPr>
          <p:cNvPr id="200706" name="Rectangle 2"/>
          <p:cNvSpPr>
            <a:spLocks noGrp="1" noChangeArrowheads="1"/>
          </p:cNvSpPr>
          <p:nvPr>
            <p:ph type="title"/>
          </p:nvPr>
        </p:nvSpPr>
        <p:spPr/>
        <p:txBody>
          <a:bodyPr/>
          <a:lstStyle/>
          <a:p>
            <a:r>
              <a:rPr lang="en-US"/>
              <a:t>Specification of Spike-in - Spike-out Interface to VR Environment</a:t>
            </a:r>
          </a:p>
        </p:txBody>
      </p:sp>
      <p:sp>
        <p:nvSpPr>
          <p:cNvPr id="200712" name="Text Box 8"/>
          <p:cNvSpPr txBox="1">
            <a:spLocks noChangeArrowheads="1"/>
          </p:cNvSpPr>
          <p:nvPr/>
        </p:nvSpPr>
        <p:spPr bwMode="auto">
          <a:xfrm>
            <a:off x="1965325" y="1431925"/>
            <a:ext cx="13112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On-center</a:t>
            </a:r>
          </a:p>
        </p:txBody>
      </p:sp>
      <p:sp>
        <p:nvSpPr>
          <p:cNvPr id="200713" name="Text Box 9"/>
          <p:cNvSpPr txBox="1">
            <a:spLocks noChangeArrowheads="1"/>
          </p:cNvSpPr>
          <p:nvPr/>
        </p:nvSpPr>
        <p:spPr bwMode="auto">
          <a:xfrm>
            <a:off x="5257800" y="1420813"/>
            <a:ext cx="13096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Off-center</a:t>
            </a:r>
          </a:p>
        </p:txBody>
      </p:sp>
      <p:sp>
        <p:nvSpPr>
          <p:cNvPr id="200716" name="Rectangle 12"/>
          <p:cNvSpPr>
            <a:spLocks noChangeArrowheads="1"/>
          </p:cNvSpPr>
          <p:nvPr/>
        </p:nvSpPr>
        <p:spPr bwMode="gray">
          <a:xfrm>
            <a:off x="2286000" y="4648200"/>
            <a:ext cx="41148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spcBef>
                <a:spcPct val="20000"/>
              </a:spcBef>
              <a:buClr>
                <a:schemeClr val="accent1"/>
              </a:buClr>
              <a:buFont typeface="Wingdings" pitchFamily="2" charset="2"/>
              <a:buChar char="§"/>
            </a:pPr>
            <a:r>
              <a:rPr lang="en-US" sz="1800" b="1">
                <a:latin typeface="Georgia" pitchFamily="18" charset="0"/>
                <a:cs typeface="Arial" charset="0"/>
              </a:rPr>
              <a:t>Notice</a:t>
            </a:r>
          </a:p>
          <a:p>
            <a:pPr marL="463550" lvl="1" indent="-185738">
              <a:spcBef>
                <a:spcPct val="20000"/>
              </a:spcBef>
              <a:buClr>
                <a:schemeClr val="accent1"/>
              </a:buClr>
              <a:buFont typeface="Arial" charset="0"/>
              <a:buChar char="–"/>
            </a:pPr>
            <a:r>
              <a:rPr lang="en-US" sz="1800">
                <a:latin typeface="Georgia" pitchFamily="18" charset="0"/>
                <a:cs typeface="Arial" charset="0"/>
              </a:rPr>
              <a:t>Edges are represented</a:t>
            </a:r>
          </a:p>
          <a:p>
            <a:pPr marL="463550" lvl="1" indent="-185738">
              <a:spcBef>
                <a:spcPct val="20000"/>
              </a:spcBef>
              <a:buClr>
                <a:schemeClr val="accent1"/>
              </a:buClr>
              <a:buFont typeface="Arial" charset="0"/>
              <a:buChar char="–"/>
            </a:pPr>
            <a:r>
              <a:rPr lang="en-US" sz="1800">
                <a:latin typeface="Georgia" pitchFamily="18" charset="0"/>
                <a:cs typeface="Arial" charset="0"/>
              </a:rPr>
              <a:t>Adaptation</a:t>
            </a:r>
          </a:p>
          <a:p>
            <a:pPr marL="463550" lvl="1" indent="-185738">
              <a:spcBef>
                <a:spcPct val="20000"/>
              </a:spcBef>
              <a:buClr>
                <a:schemeClr val="accent1"/>
              </a:buClr>
              <a:buFont typeface="Arial" charset="0"/>
              <a:buChar char="–"/>
            </a:pPr>
            <a:r>
              <a:rPr lang="en-US" sz="1800">
                <a:latin typeface="Georgia" pitchFamily="18" charset="0"/>
                <a:cs typeface="Arial" charset="0"/>
              </a:rPr>
              <a:t>Noise during eye movements</a:t>
            </a:r>
          </a:p>
          <a:p>
            <a:pPr marL="463550" lvl="1" indent="-185738">
              <a:spcBef>
                <a:spcPct val="20000"/>
              </a:spcBef>
              <a:buClr>
                <a:schemeClr val="accent1"/>
              </a:buClr>
              <a:buFont typeface="Arial" charset="0"/>
              <a:buChar char="–"/>
            </a:pPr>
            <a:r>
              <a:rPr lang="en-US" sz="1800">
                <a:latin typeface="Georgia" pitchFamily="18" charset="0"/>
                <a:cs typeface="Arial" charset="0"/>
              </a:rPr>
              <a:t>Target visibility</a:t>
            </a:r>
          </a:p>
        </p:txBody>
      </p:sp>
      <p:pic>
        <p:nvPicPr>
          <p:cNvPr id="200717" name="SpikeMovie-Robot.wmv">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990600" y="1905000"/>
            <a:ext cx="6781800" cy="2576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39280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0717"/>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200717"/>
                                        </p:tgtEl>
                                      </p:cBhvr>
                                    </p:cmd>
                                  </p:childTnLst>
                                </p:cTn>
                              </p:par>
                            </p:childTnLst>
                          </p:cTn>
                        </p:par>
                      </p:childTnLst>
                    </p:cTn>
                  </p:par>
                </p:childTnLst>
              </p:cTn>
              <p:nextCondLst>
                <p:cond evt="onClick" delay="0">
                  <p:tgtEl>
                    <p:spTgt spid="200717"/>
                  </p:tgtEl>
                </p:cond>
              </p:nextCondLst>
            </p:seq>
            <p:video>
              <p:cMediaNode>
                <p:cTn id="7" fill="hold" display="0">
                  <p:stCondLst>
                    <p:cond delay="indefinite"/>
                  </p:stCondLst>
                  <p:endCondLst>
                    <p:cond evt="onNext" delay="0">
                      <p:tgtEl>
                        <p:sldTgt/>
                      </p:tgtEl>
                    </p:cond>
                    <p:cond evt="onPrev" delay="0">
                      <p:tgtEl>
                        <p:sldTgt/>
                      </p:tgtEl>
                    </p:cond>
                  </p:endCondLst>
                </p:cTn>
                <p:tgtEl>
                  <p:spTgt spid="200717"/>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1"/>
          </p:nvPr>
        </p:nvSpPr>
        <p:spPr/>
        <p:txBody>
          <a:bodyPr/>
          <a:lstStyle/>
          <a:p>
            <a:fld id="{5570C6EE-F686-43AD-96E8-12482CC90C7E}" type="slidenum">
              <a:rPr lang="de-DE"/>
              <a:pPr/>
              <a:t>37</a:t>
            </a:fld>
            <a:endParaRPr lang="de-DE"/>
          </a:p>
        </p:txBody>
      </p:sp>
      <p:sp>
        <p:nvSpPr>
          <p:cNvPr id="112642" name="Rectangle 2"/>
          <p:cNvSpPr>
            <a:spLocks noGrp="1" noChangeArrowheads="1"/>
          </p:cNvSpPr>
          <p:nvPr>
            <p:ph type="title"/>
          </p:nvPr>
        </p:nvSpPr>
        <p:spPr/>
        <p:txBody>
          <a:bodyPr/>
          <a:lstStyle/>
          <a:p>
            <a:r>
              <a:rPr lang="en-US"/>
              <a:t>RGC network modeling:  Photons to spikes</a:t>
            </a:r>
          </a:p>
        </p:txBody>
      </p:sp>
      <p:sp>
        <p:nvSpPr>
          <p:cNvPr id="112645" name="Rectangle 5"/>
          <p:cNvSpPr>
            <a:spLocks noChangeArrowheads="1"/>
          </p:cNvSpPr>
          <p:nvPr/>
        </p:nvSpPr>
        <p:spPr bwMode="gray">
          <a:xfrm>
            <a:off x="2514600" y="4876800"/>
            <a:ext cx="4114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2088" indent="-192088">
              <a:spcBef>
                <a:spcPct val="20000"/>
              </a:spcBef>
              <a:buClr>
                <a:schemeClr val="accent1"/>
              </a:buClr>
              <a:buFont typeface="Wingdings" pitchFamily="2" charset="2"/>
              <a:buChar char="§"/>
            </a:pPr>
            <a:r>
              <a:rPr lang="en-US" sz="1800" b="1">
                <a:latin typeface="Georgia" pitchFamily="18" charset="0"/>
                <a:cs typeface="Arial" charset="0"/>
              </a:rPr>
              <a:t>Notice</a:t>
            </a:r>
          </a:p>
          <a:p>
            <a:pPr marL="463550" lvl="1" indent="-185738">
              <a:spcBef>
                <a:spcPct val="20000"/>
              </a:spcBef>
              <a:buClr>
                <a:schemeClr val="accent1"/>
              </a:buClr>
              <a:buFont typeface="Arial" charset="0"/>
              <a:buChar char="–"/>
            </a:pPr>
            <a:r>
              <a:rPr lang="en-US" sz="1800">
                <a:latin typeface="Georgia" pitchFamily="18" charset="0"/>
                <a:cs typeface="Arial" charset="0"/>
              </a:rPr>
              <a:t>Data is present in mean (right) </a:t>
            </a:r>
          </a:p>
          <a:p>
            <a:pPr marL="463550" lvl="1" indent="-185738">
              <a:spcBef>
                <a:spcPct val="20000"/>
              </a:spcBef>
              <a:buClr>
                <a:schemeClr val="accent1"/>
              </a:buClr>
              <a:buFont typeface="Arial" charset="0"/>
              <a:buChar char="–"/>
            </a:pPr>
            <a:r>
              <a:rPr lang="en-US" sz="1800">
                <a:latin typeface="Georgia" pitchFamily="18" charset="0"/>
                <a:cs typeface="Arial" charset="0"/>
              </a:rPr>
              <a:t>Natural environments require more processing</a:t>
            </a:r>
          </a:p>
          <a:p>
            <a:pPr marL="463550" lvl="1" indent="-185738">
              <a:spcBef>
                <a:spcPct val="20000"/>
              </a:spcBef>
              <a:buClr>
                <a:schemeClr val="accent1"/>
              </a:buClr>
              <a:buFont typeface="Arial" charset="0"/>
              <a:buChar char="–"/>
            </a:pPr>
            <a:endParaRPr lang="en-US" sz="1800">
              <a:latin typeface="Georgia" pitchFamily="18" charset="0"/>
              <a:cs typeface="Arial" charset="0"/>
            </a:endParaRPr>
          </a:p>
        </p:txBody>
      </p:sp>
      <p:graphicFrame>
        <p:nvGraphicFramePr>
          <p:cNvPr id="112648" name="Object 8"/>
          <p:cNvGraphicFramePr>
            <a:graphicFrameLocks noChangeAspect="1"/>
          </p:cNvGraphicFramePr>
          <p:nvPr/>
        </p:nvGraphicFramePr>
        <p:xfrm>
          <a:off x="5181600" y="2362200"/>
          <a:ext cx="3124200" cy="2200275"/>
        </p:xfrm>
        <a:graphic>
          <a:graphicData uri="http://schemas.openxmlformats.org/presentationml/2006/ole">
            <mc:AlternateContent xmlns:mc="http://schemas.openxmlformats.org/markup-compatibility/2006">
              <mc:Choice xmlns:v="urn:schemas-microsoft-com:vml" Requires="v">
                <p:oleObj spid="_x0000_s322568" name="Image" r:id="rId5" imgW="5295238" imgH="4368254" progId="Photoshop.Image.10">
                  <p:embed/>
                </p:oleObj>
              </mc:Choice>
              <mc:Fallback>
                <p:oleObj name="Image" r:id="rId5" imgW="5295238" imgH="4368254" progId="Photoshop.Image.10">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2362200"/>
                        <a:ext cx="3124200" cy="220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12649" name="SpikeMovie-Jackal.wmv">
            <a:hlinkClick r:id="" action="ppaction://media"/>
          </p:cNvPr>
          <p:cNvPicPr>
            <a:picLocks noRot="1" noChangeAspect="1" noChangeArrowheads="1"/>
          </p:cNvPicPr>
          <p:nvPr>
            <a:videoFile r:link="rId2"/>
          </p:nvPr>
        </p:nvPicPr>
        <p:blipFill>
          <a:blip r:embed="rId7">
            <a:extLst>
              <a:ext uri="{28A0092B-C50C-407E-A947-70E740481C1C}">
                <a14:useLocalDpi xmlns:a14="http://schemas.microsoft.com/office/drawing/2010/main" val="0"/>
              </a:ext>
            </a:extLst>
          </a:blip>
          <a:srcRect/>
          <a:stretch>
            <a:fillRect/>
          </a:stretch>
        </p:blipFill>
        <p:spPr bwMode="auto">
          <a:xfrm>
            <a:off x="1143000" y="2438400"/>
            <a:ext cx="3200400" cy="2074863"/>
          </a:xfrm>
          <a:prstGeom prst="rect">
            <a:avLst/>
          </a:prstGeom>
          <a:noFill/>
          <a:extLst>
            <a:ext uri="{909E8E84-426E-40DD-AFC4-6F175D3DCCD1}">
              <a14:hiddenFill xmlns:a14="http://schemas.microsoft.com/office/drawing/2010/main">
                <a:solidFill>
                  <a:srgbClr val="FFFFFF"/>
                </a:solidFill>
              </a14:hiddenFill>
            </a:ext>
          </a:extLst>
        </p:spPr>
      </p:pic>
      <p:sp>
        <p:nvSpPr>
          <p:cNvPr id="112650" name="Text Box 10"/>
          <p:cNvSpPr txBox="1">
            <a:spLocks noChangeArrowheads="1"/>
          </p:cNvSpPr>
          <p:nvPr/>
        </p:nvSpPr>
        <p:spPr bwMode="auto">
          <a:xfrm>
            <a:off x="5791200" y="1981200"/>
            <a:ext cx="1889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t>Mean (100 ms)</a:t>
            </a:r>
          </a:p>
        </p:txBody>
      </p:sp>
    </p:spTree>
    <p:extLst>
      <p:ext uri="{BB962C8B-B14F-4D97-AF65-F5344CB8AC3E}">
        <p14:creationId xmlns:p14="http://schemas.microsoft.com/office/powerpoint/2010/main" val="1527360185"/>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2649"/>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12649"/>
                                        </p:tgtEl>
                                      </p:cBhvr>
                                    </p:cmd>
                                  </p:childTnLst>
                                </p:cTn>
                              </p:par>
                            </p:childTnLst>
                          </p:cTn>
                        </p:par>
                      </p:childTnLst>
                    </p:cTn>
                  </p:par>
                </p:childTnLst>
              </p:cTn>
              <p:nextCondLst>
                <p:cond evt="onClick" delay="0">
                  <p:tgtEl>
                    <p:spTgt spid="112649"/>
                  </p:tgtEl>
                </p:cond>
              </p:nextCondLst>
            </p:seq>
            <p:video>
              <p:cMediaNode>
                <p:cTn id="7" fill="hold" display="0">
                  <p:stCondLst>
                    <p:cond delay="indefinite"/>
                  </p:stCondLst>
                  <p:endCondLst>
                    <p:cond evt="onNext" delay="0">
                      <p:tgtEl>
                        <p:sldTgt/>
                      </p:tgtEl>
                    </p:cond>
                    <p:cond evt="onPrev" delay="0">
                      <p:tgtEl>
                        <p:sldTgt/>
                      </p:tgtEl>
                    </p:cond>
                  </p:endCondLst>
                </p:cTn>
                <p:tgtEl>
                  <p:spTgt spid="112649"/>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Rectangle 3"/>
          <p:cNvSpPr>
            <a:spLocks noGrp="1" noChangeArrowheads="1"/>
          </p:cNvSpPr>
          <p:nvPr>
            <p:ph type="title"/>
          </p:nvPr>
        </p:nvSpPr>
        <p:spPr>
          <a:xfrm>
            <a:off x="323850" y="2781300"/>
            <a:ext cx="8229600" cy="1143000"/>
          </a:xfrm>
        </p:spPr>
        <p:txBody>
          <a:bodyPr/>
          <a:lstStyle/>
          <a:p>
            <a:r>
              <a:rPr lang="en-US"/>
              <a:t>End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lison\Desktop\probTrack\at_pSTS_CC_lat_alph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8910" y="3102223"/>
            <a:ext cx="2872717" cy="2067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descr="C:\Users\alison\Desktop\probTrack\at_pSTS_CC_antLat_alph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679" y="0"/>
            <a:ext cx="6259758" cy="697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C:\Users\alison\Desktop\probTrack\at_pSTS_CC_sup_alph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59164" y="0"/>
            <a:ext cx="2329581" cy="316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C:\Users\alison\Desktop\probTrack\roiOverlay.png"/>
          <p:cNvPicPr>
            <a:picLocks noChangeAspect="1" noChangeArrowheads="1"/>
          </p:cNvPicPr>
          <p:nvPr/>
        </p:nvPicPr>
        <p:blipFill>
          <a:blip r:embed="rId6">
            <a:extLst>
              <a:ext uri="{28A0092B-C50C-407E-A947-70E740481C1C}">
                <a14:useLocalDpi xmlns:a14="http://schemas.microsoft.com/office/drawing/2010/main" val="0"/>
              </a:ext>
            </a:extLst>
          </a:blip>
          <a:srcRect l="37547" t="38522" r="24904" b="40430"/>
          <a:stretch>
            <a:fillRect/>
          </a:stretch>
        </p:blipFill>
        <p:spPr bwMode="auto">
          <a:xfrm>
            <a:off x="5988910" y="5392542"/>
            <a:ext cx="2940429" cy="1373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8" name="TextBox 1"/>
          <p:cNvSpPr txBox="1">
            <a:spLocks noChangeArrowheads="1"/>
          </p:cNvSpPr>
          <p:nvPr/>
        </p:nvSpPr>
        <p:spPr bwMode="auto">
          <a:xfrm>
            <a:off x="4637551" y="5648781"/>
            <a:ext cx="1432298" cy="91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954" tIns="41477" rIns="82954" bIns="41477">
            <a:spAutoFit/>
          </a:bodyPr>
          <a:lstStyle/>
          <a:p>
            <a:r>
              <a:rPr lang="en-AU" b="1"/>
              <a:t>ConTrack</a:t>
            </a:r>
          </a:p>
          <a:p>
            <a:r>
              <a:rPr lang="en-AU" b="1"/>
              <a:t>STT</a:t>
            </a:r>
          </a:p>
          <a:p>
            <a:r>
              <a:rPr lang="en-AU" b="1"/>
              <a:t>ProbTrack</a:t>
            </a:r>
          </a:p>
        </p:txBody>
      </p:sp>
      <p:sp>
        <p:nvSpPr>
          <p:cNvPr id="8199" name="Rectangle 2"/>
          <p:cNvSpPr>
            <a:spLocks noChangeArrowheads="1"/>
          </p:cNvSpPr>
          <p:nvPr/>
        </p:nvSpPr>
        <p:spPr bwMode="auto">
          <a:xfrm>
            <a:off x="3983482" y="6247632"/>
            <a:ext cx="587798" cy="224569"/>
          </a:xfrm>
          <a:prstGeom prst="rect">
            <a:avLst/>
          </a:prstGeom>
          <a:solidFill>
            <a:srgbClr val="FFFF00"/>
          </a:solidFill>
          <a:ln w="9525" algn="ctr">
            <a:solidFill>
              <a:schemeClr val="tx1"/>
            </a:solidFill>
            <a:round/>
            <a:headEnd/>
            <a:tailEnd/>
          </a:ln>
        </p:spPr>
        <p:txBody>
          <a:bodyPr lIns="82954" tIns="41477" rIns="82954" bIns="41477"/>
          <a:lstStyle/>
          <a:p>
            <a:endParaRPr lang="en-AU"/>
          </a:p>
        </p:txBody>
      </p:sp>
      <p:sp>
        <p:nvSpPr>
          <p:cNvPr id="8200" name="Rectangle 7"/>
          <p:cNvSpPr>
            <a:spLocks noChangeArrowheads="1"/>
          </p:cNvSpPr>
          <p:nvPr/>
        </p:nvSpPr>
        <p:spPr bwMode="auto">
          <a:xfrm>
            <a:off x="3983482" y="5966921"/>
            <a:ext cx="587798" cy="224569"/>
          </a:xfrm>
          <a:prstGeom prst="rect">
            <a:avLst/>
          </a:prstGeom>
          <a:solidFill>
            <a:schemeClr val="tx1"/>
          </a:solidFill>
          <a:ln w="9525" algn="ctr">
            <a:solidFill>
              <a:schemeClr val="tx1"/>
            </a:solidFill>
            <a:round/>
            <a:headEnd/>
            <a:tailEnd/>
          </a:ln>
        </p:spPr>
        <p:txBody>
          <a:bodyPr lIns="82954" tIns="41477" rIns="82954" bIns="41477"/>
          <a:lstStyle/>
          <a:p>
            <a:endParaRPr lang="en-AU"/>
          </a:p>
        </p:txBody>
      </p:sp>
      <p:sp>
        <p:nvSpPr>
          <p:cNvPr id="8201" name="Rectangle 8"/>
          <p:cNvSpPr>
            <a:spLocks noChangeArrowheads="1"/>
          </p:cNvSpPr>
          <p:nvPr/>
        </p:nvSpPr>
        <p:spPr bwMode="auto">
          <a:xfrm>
            <a:off x="3983482" y="5670375"/>
            <a:ext cx="587798" cy="223129"/>
          </a:xfrm>
          <a:prstGeom prst="rect">
            <a:avLst/>
          </a:prstGeom>
          <a:solidFill>
            <a:srgbClr val="C00000"/>
          </a:solidFill>
          <a:ln w="9525" algn="ctr">
            <a:solidFill>
              <a:schemeClr val="tx1"/>
            </a:solidFill>
            <a:round/>
            <a:headEnd/>
            <a:tailEnd/>
          </a:ln>
        </p:spPr>
        <p:txBody>
          <a:bodyPr lIns="82954" tIns="41477" rIns="82954" bIns="41477"/>
          <a:lstStyle/>
          <a:p>
            <a:endParaRPr lang="en-AU"/>
          </a:p>
        </p:txBody>
      </p:sp>
    </p:spTree>
    <p:extLst>
      <p:ext uri="{BB962C8B-B14F-4D97-AF65-F5344CB8AC3E}">
        <p14:creationId xmlns:p14="http://schemas.microsoft.com/office/powerpoint/2010/main" val="234418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9970" name="Rectangle 2"/>
          <p:cNvSpPr>
            <a:spLocks noGrp="1" noChangeArrowheads="1"/>
          </p:cNvSpPr>
          <p:nvPr>
            <p:ph type="title"/>
          </p:nvPr>
        </p:nvSpPr>
        <p:spPr/>
        <p:txBody>
          <a:bodyPr/>
          <a:lstStyle/>
          <a:p>
            <a:r>
              <a:rPr lang="en-US"/>
              <a:t>White Matter Projectome – Next Generation Imaging</a:t>
            </a:r>
          </a:p>
        </p:txBody>
      </p:sp>
      <p:sp>
        <p:nvSpPr>
          <p:cNvPr id="1619971" name="Rectangle 3"/>
          <p:cNvSpPr>
            <a:spLocks noChangeArrowheads="1"/>
          </p:cNvSpPr>
          <p:nvPr/>
        </p:nvSpPr>
        <p:spPr bwMode="auto">
          <a:xfrm>
            <a:off x="152400" y="2057400"/>
            <a:ext cx="4876800" cy="3733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336550" indent="-336550" defTabSz="457200">
              <a:lnSpc>
                <a:spcPct val="140000"/>
              </a:lnSpc>
              <a:spcBef>
                <a:spcPct val="20000"/>
              </a:spcBef>
              <a:buClr>
                <a:schemeClr val="accent1"/>
              </a:buClr>
              <a:buFont typeface="Wingdings" pitchFamily="2" charset="2"/>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a:latin typeface="Georgia" pitchFamily="18" charset="0"/>
                <a:cs typeface="Arial" charset="0"/>
              </a:rPr>
              <a:t>Neural bandwidth can be estimated from axon size, density, and length</a:t>
            </a:r>
          </a:p>
          <a:p>
            <a:pPr marL="736600" lvl="1" indent="-458788" defTabSz="457200">
              <a:lnSpc>
                <a:spcPct val="140000"/>
              </a:lnSpc>
              <a:spcBef>
                <a:spcPct val="20000"/>
              </a:spcBef>
              <a:buClr>
                <a:schemeClr val="accent1"/>
              </a:buClr>
              <a:buFont typeface="Arial"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sz="1800">
                <a:latin typeface="Georgia" pitchFamily="18" charset="0"/>
                <a:cs typeface="Arial" charset="0"/>
              </a:rPr>
              <a:t>Diffusion-weighted measurements and BlueMatter estimate </a:t>
            </a:r>
            <a:r>
              <a:rPr lang="en-US" sz="1800" b="1">
                <a:latin typeface="Georgia" pitchFamily="18" charset="0"/>
                <a:cs typeface="Arial" charset="0"/>
              </a:rPr>
              <a:t>fascicle length and density</a:t>
            </a:r>
            <a:r>
              <a:rPr lang="en-US" sz="1800">
                <a:latin typeface="Georgia" pitchFamily="18" charset="0"/>
                <a:cs typeface="Arial" charset="0"/>
              </a:rPr>
              <a:t> </a:t>
            </a:r>
          </a:p>
          <a:p>
            <a:pPr marL="736600" lvl="1" indent="-458788" defTabSz="457200">
              <a:lnSpc>
                <a:spcPct val="140000"/>
              </a:lnSpc>
              <a:spcBef>
                <a:spcPct val="20000"/>
              </a:spcBef>
              <a:buClr>
                <a:schemeClr val="accent1"/>
              </a:buClr>
              <a:buFont typeface="Arial" charset="0"/>
              <a:buChar char="–"/>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pPr>
            <a:r>
              <a:rPr lang="en-US" sz="1800">
                <a:latin typeface="Georgia" pitchFamily="18" charset="0"/>
                <a:cs typeface="Arial" charset="0"/>
              </a:rPr>
              <a:t>Quantitative T1 and Magnetization Transfer can be used for myelin density, which is proportional to </a:t>
            </a:r>
            <a:r>
              <a:rPr lang="en-US" sz="1800" b="1">
                <a:latin typeface="Georgia" pitchFamily="18" charset="0"/>
                <a:cs typeface="Arial" charset="0"/>
              </a:rPr>
              <a:t>axon size</a:t>
            </a:r>
            <a:endParaRPr lang="en-US" sz="1800">
              <a:latin typeface="Georgia" pitchFamily="18" charset="0"/>
              <a:cs typeface="Arial" charset="0"/>
            </a:endParaRPr>
          </a:p>
        </p:txBody>
      </p:sp>
      <p:grpSp>
        <p:nvGrpSpPr>
          <p:cNvPr id="1619972" name="Group 4"/>
          <p:cNvGrpSpPr>
            <a:grpSpLocks/>
          </p:cNvGrpSpPr>
          <p:nvPr/>
        </p:nvGrpSpPr>
        <p:grpSpPr bwMode="auto">
          <a:xfrm>
            <a:off x="5057775" y="1524000"/>
            <a:ext cx="4010025" cy="4419600"/>
            <a:chOff x="3186" y="960"/>
            <a:chExt cx="2526" cy="2784"/>
          </a:xfrm>
        </p:grpSpPr>
        <p:grpSp>
          <p:nvGrpSpPr>
            <p:cNvPr id="1619973" name="Group 5"/>
            <p:cNvGrpSpPr>
              <a:grpSpLocks/>
            </p:cNvGrpSpPr>
            <p:nvPr/>
          </p:nvGrpSpPr>
          <p:grpSpPr bwMode="auto">
            <a:xfrm>
              <a:off x="3186" y="960"/>
              <a:ext cx="2526" cy="2784"/>
              <a:chOff x="2928" y="1046"/>
              <a:chExt cx="2600" cy="2866"/>
            </a:xfrm>
          </p:grpSpPr>
          <p:pic>
            <p:nvPicPr>
              <p:cNvPr id="1619974" name="Picture 6" descr="File:Myelinated neur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8" y="1312"/>
                <a:ext cx="2600" cy="2600"/>
              </a:xfrm>
              <a:prstGeom prst="rect">
                <a:avLst/>
              </a:prstGeom>
              <a:noFill/>
              <a:extLst>
                <a:ext uri="{909E8E84-426E-40DD-AFC4-6F175D3DCCD1}">
                  <a14:hiddenFill xmlns:a14="http://schemas.microsoft.com/office/drawing/2010/main">
                    <a:solidFill>
                      <a:srgbClr val="FFFFFF"/>
                    </a:solidFill>
                  </a14:hiddenFill>
                </a:ext>
              </a:extLst>
            </p:spPr>
          </p:pic>
          <p:sp>
            <p:nvSpPr>
              <p:cNvPr id="1619975" name="Text Box 7"/>
              <p:cNvSpPr txBox="1">
                <a:spLocks noChangeArrowheads="1"/>
              </p:cNvSpPr>
              <p:nvPr/>
            </p:nvSpPr>
            <p:spPr bwMode="auto">
              <a:xfrm>
                <a:off x="3830" y="1046"/>
                <a:ext cx="1147" cy="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Georgia" pitchFamily="18" charset="0"/>
                  </a:rPr>
                  <a:t>Myelin sheath</a:t>
                </a:r>
              </a:p>
            </p:txBody>
          </p:sp>
          <p:sp>
            <p:nvSpPr>
              <p:cNvPr id="1619976" name="Line 8"/>
              <p:cNvSpPr>
                <a:spLocks noChangeShapeType="1"/>
              </p:cNvSpPr>
              <p:nvPr/>
            </p:nvSpPr>
            <p:spPr bwMode="auto">
              <a:xfrm>
                <a:off x="4414" y="1255"/>
                <a:ext cx="114" cy="457"/>
              </a:xfrm>
              <a:prstGeom prst="line">
                <a:avLst/>
              </a:prstGeom>
              <a:noFill/>
              <a:ln w="57150">
                <a:solidFill>
                  <a:srgbClr val="8AA6F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619977"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5" y="1883"/>
                <a:ext cx="229"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19978"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3" y="1919"/>
                <a:ext cx="228"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19979"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57" y="1587"/>
                <a:ext cx="228" cy="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19980" name="Text Box 12"/>
            <p:cNvSpPr txBox="1">
              <a:spLocks noChangeArrowheads="1"/>
            </p:cNvSpPr>
            <p:nvPr/>
          </p:nvSpPr>
          <p:spPr bwMode="auto">
            <a:xfrm>
              <a:off x="3186" y="1217"/>
              <a:ext cx="942" cy="366"/>
            </a:xfrm>
            <a:prstGeom prst="rect">
              <a:avLst/>
            </a:prstGeom>
            <a:solidFill>
              <a:srgbClr val="C0C0C0"/>
            </a:solidFill>
            <a:ln>
              <a:noFill/>
            </a:ln>
            <a:effectLst/>
            <a:extLst>
              <a:ext uri="{91240B29-F687-4F45-9708-019B960494DF}">
                <a14:hiddenLine xmlns:a14="http://schemas.microsoft.com/office/drawing/2010/main" w="9525">
                  <a:solidFill>
                    <a:srgbClr val="8AA6FE"/>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a:spAutoFit/>
            </a:bodyPr>
            <a:lstStyle/>
            <a:p>
              <a:r>
                <a:rPr lang="en-US" sz="1600" b="1">
                  <a:latin typeface="Georgia" pitchFamily="18" charset="0"/>
                </a:rPr>
                <a:t>Electron micrograph</a:t>
              </a:r>
            </a:p>
          </p:txBody>
        </p:sp>
      </p:grpSp>
    </p:spTree>
    <p:extLst>
      <p:ext uri="{BB962C8B-B14F-4D97-AF65-F5344CB8AC3E}">
        <p14:creationId xmlns:p14="http://schemas.microsoft.com/office/powerpoint/2010/main" val="3495916807"/>
      </p:ext>
    </p:extLst>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9" name="Rectangle 27"/>
          <p:cNvSpPr>
            <a:spLocks noGrp="1" noChangeArrowheads="1"/>
          </p:cNvSpPr>
          <p:nvPr>
            <p:ph type="title"/>
          </p:nvPr>
        </p:nvSpPr>
        <p:spPr/>
        <p:txBody>
          <a:bodyPr/>
          <a:lstStyle/>
          <a:p>
            <a:r>
              <a:rPr lang="en-US" dirty="0" smtClean="0"/>
              <a:t>Tractography of Visual White Matter</a:t>
            </a:r>
            <a:endParaRPr lang="en-US" dirty="0"/>
          </a:p>
        </p:txBody>
      </p:sp>
      <p:sp>
        <p:nvSpPr>
          <p:cNvPr id="3100" name="Rectangle 28"/>
          <p:cNvSpPr>
            <a:spLocks noGrp="1" noChangeArrowheads="1"/>
          </p:cNvSpPr>
          <p:nvPr>
            <p:ph type="body" idx="1"/>
          </p:nvPr>
        </p:nvSpPr>
        <p:spPr>
          <a:xfrm>
            <a:off x="-36512" y="1700213"/>
            <a:ext cx="4032448" cy="4525962"/>
          </a:xfrm>
        </p:spPr>
        <p:txBody>
          <a:bodyPr/>
          <a:lstStyle/>
          <a:p>
            <a:pPr>
              <a:lnSpc>
                <a:spcPct val="130000"/>
              </a:lnSpc>
            </a:pPr>
            <a:r>
              <a:rPr lang="en-US" sz="2400" dirty="0" smtClean="0"/>
              <a:t>Combine diffusion imaging and fMRI to understand more about what is communicated to the rest of the brain</a:t>
            </a:r>
          </a:p>
          <a:p>
            <a:pPr lvl="1">
              <a:lnSpc>
                <a:spcPct val="130000"/>
              </a:lnSpc>
            </a:pPr>
            <a:r>
              <a:rPr lang="en-US" sz="2000" dirty="0" smtClean="0"/>
              <a:t>Convenient geometry</a:t>
            </a:r>
            <a:endParaRPr lang="en-US" sz="1600" dirty="0"/>
          </a:p>
        </p:txBody>
      </p:sp>
      <p:graphicFrame>
        <p:nvGraphicFramePr>
          <p:cNvPr id="2" name="Object 1"/>
          <p:cNvGraphicFramePr>
            <a:graphicFrameLocks noGrp="1" noChangeAspect="1"/>
          </p:cNvGraphicFramePr>
          <p:nvPr>
            <p:extLst>
              <p:ext uri="{D42A27DB-BD31-4B8C-83A1-F6EECF244321}">
                <p14:modId xmlns:p14="http://schemas.microsoft.com/office/powerpoint/2010/main" val="2507013334"/>
              </p:ext>
            </p:extLst>
          </p:nvPr>
        </p:nvGraphicFramePr>
        <p:xfrm>
          <a:off x="4009917" y="1383125"/>
          <a:ext cx="4968172" cy="4494147"/>
        </p:xfrm>
        <a:graphic>
          <a:graphicData uri="http://schemas.openxmlformats.org/presentationml/2006/ole">
            <mc:AlternateContent xmlns:mc="http://schemas.openxmlformats.org/markup-compatibility/2006">
              <mc:Choice xmlns:v="urn:schemas-microsoft-com:vml" Requires="v">
                <p:oleObj spid="_x0000_s323589" name="Image" r:id="rId4" imgW="6501587" imgH="5879365" progId="Photoshop.Image.10">
                  <p:embed/>
                </p:oleObj>
              </mc:Choice>
              <mc:Fallback>
                <p:oleObj name="Image" r:id="rId4" imgW="6501587" imgH="5879365" progId="Photoshop.Image.10">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9917" y="1383125"/>
                        <a:ext cx="4968172" cy="4494147"/>
                      </a:xfrm>
                      <a:prstGeom prst="rect">
                        <a:avLst/>
                      </a:prstGeom>
                      <a:noFill/>
                      <a:ln>
                        <a:noFill/>
                      </a:ln>
                      <a:effectLst/>
                    </p:spPr>
                  </p:pic>
                </p:oleObj>
              </mc:Fallback>
            </mc:AlternateContent>
          </a:graphicData>
        </a:graphic>
      </p:graphicFrame>
      <p:sp>
        <p:nvSpPr>
          <p:cNvPr id="4" name="Rectangle 3"/>
          <p:cNvSpPr/>
          <p:nvPr/>
        </p:nvSpPr>
        <p:spPr bwMode="auto">
          <a:xfrm rot="18093199">
            <a:off x="4332530" y="3445493"/>
            <a:ext cx="3306987" cy="285757"/>
          </a:xfrm>
          <a:prstGeom prst="rect">
            <a:avLst/>
          </a:prstGeom>
          <a:gradFill>
            <a:gsLst>
              <a:gs pos="0">
                <a:srgbClr val="8488C4"/>
              </a:gs>
              <a:gs pos="53000">
                <a:srgbClr val="D4DEFF"/>
              </a:gs>
              <a:gs pos="83000">
                <a:srgbClr val="D4DEFF"/>
              </a:gs>
              <a:gs pos="100000">
                <a:srgbClr val="96AB94"/>
              </a:gs>
            </a:gsLst>
            <a:lin ang="5400000" scaled="0"/>
          </a:gra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3" name="Flowchart: Data 2"/>
          <p:cNvSpPr/>
          <p:nvPr/>
        </p:nvSpPr>
        <p:spPr bwMode="auto">
          <a:xfrm>
            <a:off x="3995936" y="1853703"/>
            <a:ext cx="3680200" cy="2456022"/>
          </a:xfrm>
          <a:prstGeom prst="flowChartInputOutput">
            <a:avLst/>
          </a:prstGeom>
          <a:solidFill>
            <a:srgbClr val="00B0F0"/>
          </a:solidFill>
          <a:ln w="9525" cap="flat" cmpd="sng" algn="ctr">
            <a:solidFill>
              <a:schemeClr val="tx1"/>
            </a:solidFill>
            <a:prstDash val="solid"/>
            <a:round/>
            <a:headEnd type="none" w="med" len="med"/>
            <a:tailEnd type="none" w="med" len="med"/>
          </a:ln>
          <a:effectLst/>
          <a:scene3d>
            <a:camera prst="isometricRightUp">
              <a:rot lat="4200000" lon="18899998" rev="900000"/>
            </a:camera>
            <a:lightRig rig="threePt" dir="t"/>
          </a:scene3d>
          <a:sp3d extrusionH="76200" contourW="12700">
            <a:contourClr>
              <a:schemeClr val="accent1"/>
            </a:contourClr>
          </a:sp3d>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Tree>
    <p:extLst>
      <p:ext uri="{BB962C8B-B14F-4D97-AF65-F5344CB8AC3E}">
        <p14:creationId xmlns:p14="http://schemas.microsoft.com/office/powerpoint/2010/main" val="191102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9" name="Rectangle 27"/>
          <p:cNvSpPr>
            <a:spLocks noGrp="1" noChangeArrowheads="1"/>
          </p:cNvSpPr>
          <p:nvPr>
            <p:ph type="title"/>
          </p:nvPr>
        </p:nvSpPr>
        <p:spPr/>
        <p:txBody>
          <a:bodyPr/>
          <a:lstStyle/>
          <a:p>
            <a:r>
              <a:rPr lang="en-US" dirty="0" smtClean="0"/>
              <a:t>Tractography of Visual White Matter</a:t>
            </a:r>
            <a:endParaRPr lang="en-US" dirty="0"/>
          </a:p>
        </p:txBody>
      </p:sp>
      <p:sp>
        <p:nvSpPr>
          <p:cNvPr id="13" name="Rounded Rectangle 12"/>
          <p:cNvSpPr/>
          <p:nvPr/>
        </p:nvSpPr>
        <p:spPr bwMode="auto">
          <a:xfrm>
            <a:off x="3923929" y="1700213"/>
            <a:ext cx="5077500" cy="4033043"/>
          </a:xfrm>
          <a:prstGeom prst="roundRect">
            <a:avLst/>
          </a:prstGeom>
          <a:solidFill>
            <a:schemeClr val="accent1"/>
          </a:solidFill>
          <a:ln w="9525" cap="flat" cmpd="sng" algn="ctr">
            <a:solidFill>
              <a:schemeClr val="tx1"/>
            </a:solidFill>
            <a:prstDash val="solid"/>
            <a:round/>
            <a:headEnd type="none" w="med" len="med"/>
            <a:tailEnd type="none" w="med" len="med"/>
          </a:ln>
          <a:effectLst>
            <a:glow rad="101600">
              <a:srgbClr val="00B0F0">
                <a:alpha val="40000"/>
              </a:srgbClr>
            </a:glow>
            <a:outerShdw dist="35921" dir="2700000" algn="ctr" rotWithShape="0">
              <a:srgbClr val="808080"/>
            </a:outerShdw>
            <a:softEdge rad="63500"/>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Georgia" pitchFamily="18" charset="0"/>
              <a:cs typeface="Times New Roman" pitchFamily="18" charset="0"/>
            </a:endParaRPr>
          </a:p>
        </p:txBody>
      </p:sp>
      <p:sp>
        <p:nvSpPr>
          <p:cNvPr id="5" name="Oval 4"/>
          <p:cNvSpPr/>
          <p:nvPr/>
        </p:nvSpPr>
        <p:spPr bwMode="auto">
          <a:xfrm>
            <a:off x="5118604" y="1912127"/>
            <a:ext cx="1373697" cy="718923"/>
          </a:xfrm>
          <a:prstGeom prst="ellips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Fovea – primary</a:t>
            </a:r>
            <a:r>
              <a:rPr kumimoji="0" lang="en-US" sz="1600" b="0" i="0" u="none" strike="noStrike" cap="none" normalizeH="0" dirty="0" smtClean="0">
                <a:ln>
                  <a:noFill/>
                </a:ln>
                <a:solidFill>
                  <a:schemeClr val="tx1"/>
                </a:solidFill>
                <a:effectLst/>
                <a:latin typeface="Georgia" pitchFamily="18" charset="0"/>
                <a:cs typeface="Times New Roman" pitchFamily="18" charset="0"/>
              </a:rPr>
              <a:t> cluster</a:t>
            </a:r>
            <a:endParaRPr kumimoji="0" lang="en-US" sz="1600" b="0" i="0" u="none" strike="noStrike" cap="none" normalizeH="0" baseline="0" dirty="0" smtClean="0">
              <a:ln>
                <a:noFill/>
              </a:ln>
              <a:solidFill>
                <a:schemeClr val="tx1"/>
              </a:solidFill>
              <a:effectLst/>
              <a:latin typeface="Georgia" pitchFamily="18" charset="0"/>
              <a:cs typeface="Times New Roman" pitchFamily="18" charset="0"/>
            </a:endParaRPr>
          </a:p>
        </p:txBody>
      </p:sp>
      <p:sp>
        <p:nvSpPr>
          <p:cNvPr id="9" name="Oval 8"/>
          <p:cNvSpPr/>
          <p:nvPr/>
        </p:nvSpPr>
        <p:spPr bwMode="auto">
          <a:xfrm>
            <a:off x="6976207" y="3502162"/>
            <a:ext cx="1594210" cy="897175"/>
          </a:xfrm>
          <a:prstGeom prst="ellipse">
            <a:avLst/>
          </a:prstGeom>
          <a:gradFill>
            <a:gsLst>
              <a:gs pos="0">
                <a:srgbClr val="8488C4">
                  <a:alpha val="70000"/>
                </a:srgbClr>
              </a:gs>
              <a:gs pos="53000">
                <a:srgbClr val="D4DEFF"/>
              </a:gs>
              <a:gs pos="83000">
                <a:srgbClr val="D4DEFF"/>
              </a:gs>
              <a:gs pos="100000">
                <a:srgbClr val="96AB94"/>
              </a:gs>
            </a:gsLst>
            <a:lin ang="540000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Fovea (MT+)</a:t>
            </a:r>
          </a:p>
        </p:txBody>
      </p:sp>
      <p:sp>
        <p:nvSpPr>
          <p:cNvPr id="11" name="Oval 10"/>
          <p:cNvSpPr/>
          <p:nvPr/>
        </p:nvSpPr>
        <p:spPr bwMode="auto">
          <a:xfrm>
            <a:off x="6832550" y="4608994"/>
            <a:ext cx="1881524" cy="897175"/>
          </a:xfrm>
          <a:prstGeom prst="ellipse">
            <a:avLst/>
          </a:prstGeom>
          <a:gradFill>
            <a:gsLst>
              <a:gs pos="0">
                <a:srgbClr val="FFF20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Color (v4/VO)</a:t>
            </a:r>
          </a:p>
        </p:txBody>
      </p:sp>
      <p:sp>
        <p:nvSpPr>
          <p:cNvPr id="12" name="Oval 11"/>
          <p:cNvSpPr/>
          <p:nvPr/>
        </p:nvSpPr>
        <p:spPr bwMode="auto">
          <a:xfrm>
            <a:off x="4572895" y="4744616"/>
            <a:ext cx="1881524" cy="897175"/>
          </a:xfrm>
          <a:prstGeom prst="ellipse">
            <a:avLst/>
          </a:prstGeom>
          <a:solidFill>
            <a:srgbClr val="00B0F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Form (VO)</a:t>
            </a:r>
          </a:p>
        </p:txBody>
      </p:sp>
      <p:sp>
        <p:nvSpPr>
          <p:cNvPr id="14" name="Oval 13"/>
          <p:cNvSpPr/>
          <p:nvPr/>
        </p:nvSpPr>
        <p:spPr bwMode="auto">
          <a:xfrm>
            <a:off x="5156488" y="3950749"/>
            <a:ext cx="1297931" cy="519668"/>
          </a:xfrm>
          <a:prstGeom prst="ellipse">
            <a:avLst/>
          </a:prstGeom>
          <a:gradFill>
            <a:gsLst>
              <a:gs pos="0">
                <a:srgbClr val="8488C4">
                  <a:alpha val="70000"/>
                </a:srgbClr>
              </a:gs>
              <a:gs pos="53000">
                <a:srgbClr val="D4DEFF"/>
              </a:gs>
              <a:gs pos="83000">
                <a:srgbClr val="D4DEFF"/>
              </a:gs>
              <a:gs pos="100000">
                <a:srgbClr val="96AB94"/>
              </a:gs>
            </a:gsLst>
            <a:lin ang="540000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Opt. Rad.</a:t>
            </a:r>
          </a:p>
        </p:txBody>
      </p:sp>
      <p:sp>
        <p:nvSpPr>
          <p:cNvPr id="15" name="Oval 14"/>
          <p:cNvSpPr/>
          <p:nvPr/>
        </p:nvSpPr>
        <p:spPr bwMode="auto">
          <a:xfrm>
            <a:off x="4034401" y="3027412"/>
            <a:ext cx="1479256" cy="512050"/>
          </a:xfrm>
          <a:prstGeom prst="ellipse">
            <a:avLst/>
          </a:prstGeom>
          <a:gradFill>
            <a:gsLst>
              <a:gs pos="0">
                <a:srgbClr val="8488C4">
                  <a:alpha val="70000"/>
                </a:srgbClr>
              </a:gs>
              <a:gs pos="53000">
                <a:srgbClr val="D4DEFF"/>
              </a:gs>
              <a:gs pos="83000">
                <a:srgbClr val="D4DEFF"/>
              </a:gs>
              <a:gs pos="100000">
                <a:srgbClr val="96AB94"/>
              </a:gs>
            </a:gsLst>
            <a:lin ang="540000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Callosal</a:t>
            </a:r>
          </a:p>
        </p:txBody>
      </p:sp>
      <p:sp>
        <p:nvSpPr>
          <p:cNvPr id="16" name="Oval 15"/>
          <p:cNvSpPr/>
          <p:nvPr/>
        </p:nvSpPr>
        <p:spPr bwMode="auto">
          <a:xfrm>
            <a:off x="5716036" y="3027412"/>
            <a:ext cx="1403489" cy="822573"/>
          </a:xfrm>
          <a:prstGeom prst="ellipse">
            <a:avLst/>
          </a:prstGeom>
          <a:solidFill>
            <a:schemeClr val="bg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ventricle</a:t>
            </a:r>
          </a:p>
        </p:txBody>
      </p:sp>
      <p:sp>
        <p:nvSpPr>
          <p:cNvPr id="19" name="Oval 18"/>
          <p:cNvSpPr/>
          <p:nvPr/>
        </p:nvSpPr>
        <p:spPr bwMode="auto">
          <a:xfrm>
            <a:off x="6979513" y="2034673"/>
            <a:ext cx="1373697" cy="718923"/>
          </a:xfrm>
          <a:prstGeom prst="ellipse">
            <a:avLst/>
          </a:prstGeom>
          <a:solidFill>
            <a:srgbClr val="D8C2DC"/>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Georgia" pitchFamily="18" charset="0"/>
                <a:cs typeface="Times New Roman" pitchFamily="18" charset="0"/>
              </a:rPr>
              <a:t>IPS</a:t>
            </a:r>
          </a:p>
        </p:txBody>
      </p:sp>
      <p:sp>
        <p:nvSpPr>
          <p:cNvPr id="21" name="Rectangle 28"/>
          <p:cNvSpPr txBox="1">
            <a:spLocks noChangeArrowheads="1"/>
          </p:cNvSpPr>
          <p:nvPr/>
        </p:nvSpPr>
        <p:spPr bwMode="auto">
          <a:xfrm>
            <a:off x="-36512" y="1700213"/>
            <a:ext cx="4032448"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a:lnSpc>
                <a:spcPct val="130000"/>
              </a:lnSpc>
            </a:pPr>
            <a:r>
              <a:rPr lang="en-US" sz="2400" smtClean="0"/>
              <a:t>Combine diffusion imaging and fMRI to understand more about what is communicated to the rest of the brain</a:t>
            </a:r>
          </a:p>
          <a:p>
            <a:pPr lvl="1">
              <a:lnSpc>
                <a:spcPct val="130000"/>
              </a:lnSpc>
            </a:pPr>
            <a:r>
              <a:rPr lang="en-US" sz="2000" smtClean="0"/>
              <a:t>Convenient geometry</a:t>
            </a:r>
            <a:endParaRPr lang="en-US" sz="1600" dirty="0"/>
          </a:p>
        </p:txBody>
      </p:sp>
    </p:spTree>
    <p:extLst>
      <p:ext uri="{BB962C8B-B14F-4D97-AF65-F5344CB8AC3E}">
        <p14:creationId xmlns:p14="http://schemas.microsoft.com/office/powerpoint/2010/main" val="2814091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6066" name="Group 1"/>
          <p:cNvGrpSpPr>
            <a:grpSpLocks/>
          </p:cNvGrpSpPr>
          <p:nvPr/>
        </p:nvGrpSpPr>
        <p:grpSpPr bwMode="auto">
          <a:xfrm>
            <a:off x="4718273" y="1351856"/>
            <a:ext cx="4038600" cy="4576763"/>
            <a:chOff x="159" y="790"/>
            <a:chExt cx="2804" cy="3178"/>
          </a:xfrm>
        </p:grpSpPr>
        <p:pic>
          <p:nvPicPr>
            <p:cNvPr id="216067" name="Picture 2"/>
            <p:cNvPicPr>
              <a:picLocks noChangeAspect="1" noChangeArrowheads="1"/>
            </p:cNvPicPr>
            <p:nvPr/>
          </p:nvPicPr>
          <p:blipFill>
            <a:blip r:embed="rId3">
              <a:lum bright="12000"/>
              <a:grayscl/>
              <a:extLst>
                <a:ext uri="{28A0092B-C50C-407E-A947-70E740481C1C}">
                  <a14:useLocalDpi xmlns:a14="http://schemas.microsoft.com/office/drawing/2010/main" val="0"/>
                </a:ext>
              </a:extLst>
            </a:blip>
            <a:srcRect/>
            <a:stretch>
              <a:fillRect/>
            </a:stretch>
          </p:blipFill>
          <p:spPr bwMode="auto">
            <a:xfrm>
              <a:off x="159" y="790"/>
              <a:ext cx="2804" cy="3178"/>
            </a:xfrm>
            <a:prstGeom prst="rect">
              <a:avLst/>
            </a:prstGeom>
            <a:solidFill>
              <a:srgbClr val="FFFFFF"/>
            </a:solidFill>
            <a:ln w="9525">
              <a:noFill/>
              <a:round/>
              <a:headEnd/>
              <a:tailEnd/>
            </a:ln>
            <a:extLst/>
          </p:spPr>
        </p:pic>
        <p:sp>
          <p:nvSpPr>
            <p:cNvPr id="3075" name="Text Box 3"/>
            <p:cNvSpPr txBox="1">
              <a:spLocks noChangeArrowheads="1"/>
            </p:cNvSpPr>
            <p:nvPr/>
          </p:nvSpPr>
          <p:spPr bwMode="auto">
            <a:xfrm>
              <a:off x="1905" y="2434"/>
              <a:ext cx="899" cy="399"/>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lIns="81639" tIns="42452" rIns="81639" bIns="42452">
              <a:spAutoFit/>
            </a:bodyPr>
            <a:lstStyle>
              <a:lvl1pPr defTabSz="414338">
                <a:tabLst>
                  <a:tab pos="657225" algn="l"/>
                </a:tabLst>
                <a:defRPr>
                  <a:solidFill>
                    <a:schemeClr val="tx1"/>
                  </a:solidFill>
                  <a:latin typeface="Arial" charset="0"/>
                  <a:cs typeface="Arial" charset="0"/>
                </a:defRPr>
              </a:lvl1pPr>
              <a:lvl2pPr marL="674688" indent="-260350" defTabSz="414338">
                <a:tabLst>
                  <a:tab pos="657225" algn="l"/>
                </a:tabLst>
                <a:defRPr>
                  <a:solidFill>
                    <a:schemeClr val="tx1"/>
                  </a:solidFill>
                  <a:latin typeface="Arial" charset="0"/>
                  <a:cs typeface="Arial" charset="0"/>
                </a:defRPr>
              </a:lvl2pPr>
              <a:lvl3pPr marL="1036638" indent="-207963" defTabSz="414338">
                <a:tabLst>
                  <a:tab pos="657225" algn="l"/>
                </a:tabLst>
                <a:defRPr>
                  <a:solidFill>
                    <a:schemeClr val="tx1"/>
                  </a:solidFill>
                  <a:latin typeface="Arial" charset="0"/>
                  <a:cs typeface="Arial" charset="0"/>
                </a:defRPr>
              </a:lvl3pPr>
              <a:lvl4pPr marL="1450975" indent="-206375" defTabSz="414338">
                <a:tabLst>
                  <a:tab pos="657225" algn="l"/>
                </a:tabLst>
                <a:defRPr>
                  <a:solidFill>
                    <a:schemeClr val="tx1"/>
                  </a:solidFill>
                  <a:latin typeface="Arial" charset="0"/>
                  <a:cs typeface="Arial" charset="0"/>
                </a:defRPr>
              </a:lvl4pPr>
              <a:lvl5pPr marL="1866900" indent="-207963" defTabSz="414338">
                <a:tabLst>
                  <a:tab pos="657225" algn="l"/>
                </a:tabLst>
                <a:defRPr>
                  <a:solidFill>
                    <a:schemeClr val="tx1"/>
                  </a:solidFill>
                  <a:latin typeface="Arial" charset="0"/>
                  <a:cs typeface="Arial" charset="0"/>
                </a:defRPr>
              </a:lvl5pPr>
              <a:lvl6pPr marL="2324100" indent="-207963" defTabSz="414338" fontAlgn="base">
                <a:spcBef>
                  <a:spcPct val="0"/>
                </a:spcBef>
                <a:spcAft>
                  <a:spcPct val="0"/>
                </a:spcAft>
                <a:tabLst>
                  <a:tab pos="657225" algn="l"/>
                </a:tabLst>
                <a:defRPr>
                  <a:solidFill>
                    <a:schemeClr val="tx1"/>
                  </a:solidFill>
                  <a:latin typeface="Arial" charset="0"/>
                  <a:cs typeface="Arial" charset="0"/>
                </a:defRPr>
              </a:lvl6pPr>
              <a:lvl7pPr marL="2781300" indent="-207963" defTabSz="414338" fontAlgn="base">
                <a:spcBef>
                  <a:spcPct val="0"/>
                </a:spcBef>
                <a:spcAft>
                  <a:spcPct val="0"/>
                </a:spcAft>
                <a:tabLst>
                  <a:tab pos="657225" algn="l"/>
                </a:tabLst>
                <a:defRPr>
                  <a:solidFill>
                    <a:schemeClr val="tx1"/>
                  </a:solidFill>
                  <a:latin typeface="Arial" charset="0"/>
                  <a:cs typeface="Arial" charset="0"/>
                </a:defRPr>
              </a:lvl7pPr>
              <a:lvl8pPr marL="3238500" indent="-207963" defTabSz="414338" fontAlgn="base">
                <a:spcBef>
                  <a:spcPct val="0"/>
                </a:spcBef>
                <a:spcAft>
                  <a:spcPct val="0"/>
                </a:spcAft>
                <a:tabLst>
                  <a:tab pos="657225" algn="l"/>
                </a:tabLst>
                <a:defRPr>
                  <a:solidFill>
                    <a:schemeClr val="tx1"/>
                  </a:solidFill>
                  <a:latin typeface="Arial" charset="0"/>
                  <a:cs typeface="Arial" charset="0"/>
                </a:defRPr>
              </a:lvl8pPr>
              <a:lvl9pPr marL="3695700" indent="-207963" defTabSz="414338" fontAlgn="base">
                <a:spcBef>
                  <a:spcPct val="0"/>
                </a:spcBef>
                <a:spcAft>
                  <a:spcPct val="0"/>
                </a:spcAft>
                <a:tabLst>
                  <a:tab pos="657225" algn="l"/>
                </a:tabLst>
                <a:defRPr>
                  <a:solidFill>
                    <a:schemeClr val="tx1"/>
                  </a:solidFill>
                  <a:latin typeface="Arial" charset="0"/>
                  <a:cs typeface="Arial" charset="0"/>
                </a:defRPr>
              </a:lvl9pPr>
            </a:lstStyle>
            <a:p>
              <a:pPr algn="ctr">
                <a:buClr>
                  <a:srgbClr val="000000"/>
                </a:buClr>
                <a:buSzPct val="100000"/>
                <a:buFont typeface="Times New Roman" pitchFamily="18" charset="0"/>
                <a:buNone/>
              </a:pPr>
              <a:r>
                <a:rPr lang="en-US" sz="1600" b="1">
                  <a:solidFill>
                    <a:srgbClr val="000000"/>
                  </a:solidFill>
                  <a:effectLst>
                    <a:outerShdw blurRad="38100" dist="38100" dir="2700000" algn="tl">
                      <a:srgbClr val="C0C0C0"/>
                    </a:outerShdw>
                  </a:effectLst>
                  <a:latin typeface="Georgia" pitchFamily="18" charset="0"/>
                </a:rPr>
                <a:t>Optic  radiation</a:t>
              </a:r>
            </a:p>
          </p:txBody>
        </p:sp>
        <p:sp>
          <p:nvSpPr>
            <p:cNvPr id="3076" name="Text Box 4"/>
            <p:cNvSpPr txBox="1">
              <a:spLocks noChangeArrowheads="1"/>
            </p:cNvSpPr>
            <p:nvPr/>
          </p:nvSpPr>
          <p:spPr bwMode="auto">
            <a:xfrm>
              <a:off x="1111" y="2832"/>
              <a:ext cx="899" cy="399"/>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lIns="81639" tIns="42452" rIns="81639" bIns="42452">
              <a:spAutoFit/>
            </a:bodyPr>
            <a:lstStyle>
              <a:lvl1pPr defTabSz="414338">
                <a:tabLst>
                  <a:tab pos="657225" algn="l"/>
                </a:tabLst>
                <a:defRPr>
                  <a:solidFill>
                    <a:schemeClr val="tx1"/>
                  </a:solidFill>
                  <a:latin typeface="Arial" charset="0"/>
                  <a:cs typeface="Arial" charset="0"/>
                </a:defRPr>
              </a:lvl1pPr>
              <a:lvl2pPr marL="674688" indent="-260350" defTabSz="414338">
                <a:tabLst>
                  <a:tab pos="657225" algn="l"/>
                </a:tabLst>
                <a:defRPr>
                  <a:solidFill>
                    <a:schemeClr val="tx1"/>
                  </a:solidFill>
                  <a:latin typeface="Arial" charset="0"/>
                  <a:cs typeface="Arial" charset="0"/>
                </a:defRPr>
              </a:lvl2pPr>
              <a:lvl3pPr marL="1036638" indent="-207963" defTabSz="414338">
                <a:tabLst>
                  <a:tab pos="657225" algn="l"/>
                </a:tabLst>
                <a:defRPr>
                  <a:solidFill>
                    <a:schemeClr val="tx1"/>
                  </a:solidFill>
                  <a:latin typeface="Arial" charset="0"/>
                  <a:cs typeface="Arial" charset="0"/>
                </a:defRPr>
              </a:lvl3pPr>
              <a:lvl4pPr marL="1450975" indent="-206375" defTabSz="414338">
                <a:tabLst>
                  <a:tab pos="657225" algn="l"/>
                </a:tabLst>
                <a:defRPr>
                  <a:solidFill>
                    <a:schemeClr val="tx1"/>
                  </a:solidFill>
                  <a:latin typeface="Arial" charset="0"/>
                  <a:cs typeface="Arial" charset="0"/>
                </a:defRPr>
              </a:lvl4pPr>
              <a:lvl5pPr marL="1866900" indent="-207963" defTabSz="414338">
                <a:tabLst>
                  <a:tab pos="657225" algn="l"/>
                </a:tabLst>
                <a:defRPr>
                  <a:solidFill>
                    <a:schemeClr val="tx1"/>
                  </a:solidFill>
                  <a:latin typeface="Arial" charset="0"/>
                  <a:cs typeface="Arial" charset="0"/>
                </a:defRPr>
              </a:lvl5pPr>
              <a:lvl6pPr marL="2324100" indent="-207963" defTabSz="414338" fontAlgn="base">
                <a:spcBef>
                  <a:spcPct val="0"/>
                </a:spcBef>
                <a:spcAft>
                  <a:spcPct val="0"/>
                </a:spcAft>
                <a:tabLst>
                  <a:tab pos="657225" algn="l"/>
                </a:tabLst>
                <a:defRPr>
                  <a:solidFill>
                    <a:schemeClr val="tx1"/>
                  </a:solidFill>
                  <a:latin typeface="Arial" charset="0"/>
                  <a:cs typeface="Arial" charset="0"/>
                </a:defRPr>
              </a:lvl6pPr>
              <a:lvl7pPr marL="2781300" indent="-207963" defTabSz="414338" fontAlgn="base">
                <a:spcBef>
                  <a:spcPct val="0"/>
                </a:spcBef>
                <a:spcAft>
                  <a:spcPct val="0"/>
                </a:spcAft>
                <a:tabLst>
                  <a:tab pos="657225" algn="l"/>
                </a:tabLst>
                <a:defRPr>
                  <a:solidFill>
                    <a:schemeClr val="tx1"/>
                  </a:solidFill>
                  <a:latin typeface="Arial" charset="0"/>
                  <a:cs typeface="Arial" charset="0"/>
                </a:defRPr>
              </a:lvl7pPr>
              <a:lvl8pPr marL="3238500" indent="-207963" defTabSz="414338" fontAlgn="base">
                <a:spcBef>
                  <a:spcPct val="0"/>
                </a:spcBef>
                <a:spcAft>
                  <a:spcPct val="0"/>
                </a:spcAft>
                <a:tabLst>
                  <a:tab pos="657225" algn="l"/>
                </a:tabLst>
                <a:defRPr>
                  <a:solidFill>
                    <a:schemeClr val="tx1"/>
                  </a:solidFill>
                  <a:latin typeface="Arial" charset="0"/>
                  <a:cs typeface="Arial" charset="0"/>
                </a:defRPr>
              </a:lvl8pPr>
              <a:lvl9pPr marL="3695700" indent="-207963" defTabSz="414338" fontAlgn="base">
                <a:spcBef>
                  <a:spcPct val="0"/>
                </a:spcBef>
                <a:spcAft>
                  <a:spcPct val="0"/>
                </a:spcAft>
                <a:tabLst>
                  <a:tab pos="657225" algn="l"/>
                </a:tabLst>
                <a:defRPr>
                  <a:solidFill>
                    <a:schemeClr val="tx1"/>
                  </a:solidFill>
                  <a:latin typeface="Arial" charset="0"/>
                  <a:cs typeface="Arial" charset="0"/>
                </a:defRPr>
              </a:lvl9pPr>
            </a:lstStyle>
            <a:p>
              <a:pPr algn="ctr">
                <a:buClr>
                  <a:srgbClr val="000000"/>
                </a:buClr>
                <a:buSzPct val="100000"/>
                <a:buFont typeface="Times New Roman" pitchFamily="18" charset="0"/>
                <a:buNone/>
              </a:pPr>
              <a:r>
                <a:rPr lang="en-US" sz="1600" b="1">
                  <a:solidFill>
                    <a:srgbClr val="000000"/>
                  </a:solidFill>
                  <a:effectLst>
                    <a:outerShdw blurRad="38100" dist="38100" dir="2700000" algn="tl">
                      <a:srgbClr val="C0C0C0"/>
                    </a:outerShdw>
                  </a:effectLst>
                  <a:latin typeface="Georgia" pitchFamily="18" charset="0"/>
                </a:rPr>
                <a:t>Occipital </a:t>
              </a:r>
            </a:p>
            <a:p>
              <a:pPr algn="ctr">
                <a:buClr>
                  <a:srgbClr val="000000"/>
                </a:buClr>
                <a:buSzPct val="100000"/>
                <a:buFont typeface="Times New Roman" pitchFamily="18" charset="0"/>
                <a:buNone/>
              </a:pPr>
              <a:r>
                <a:rPr lang="en-US" sz="1600" b="1">
                  <a:solidFill>
                    <a:srgbClr val="000000"/>
                  </a:solidFill>
                  <a:effectLst>
                    <a:outerShdw blurRad="38100" dist="38100" dir="2700000" algn="tl">
                      <a:srgbClr val="C0C0C0"/>
                    </a:outerShdw>
                  </a:effectLst>
                  <a:latin typeface="Georgia" pitchFamily="18" charset="0"/>
                </a:rPr>
                <a:t>callosal</a:t>
              </a:r>
            </a:p>
          </p:txBody>
        </p:sp>
        <p:sp>
          <p:nvSpPr>
            <p:cNvPr id="3077" name="Text Box 5"/>
            <p:cNvSpPr txBox="1">
              <a:spLocks noChangeArrowheads="1"/>
            </p:cNvSpPr>
            <p:nvPr/>
          </p:nvSpPr>
          <p:spPr bwMode="auto">
            <a:xfrm>
              <a:off x="1533" y="1904"/>
              <a:ext cx="848" cy="400"/>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lIns="81639" tIns="42452" rIns="81639" bIns="42452">
              <a:spAutoFit/>
            </a:bodyPr>
            <a:lstStyle>
              <a:lvl1pPr defTabSz="414338">
                <a:tabLst>
                  <a:tab pos="657225" algn="l"/>
                </a:tabLst>
                <a:defRPr>
                  <a:solidFill>
                    <a:schemeClr val="tx1"/>
                  </a:solidFill>
                  <a:latin typeface="Arial" charset="0"/>
                  <a:cs typeface="Arial" charset="0"/>
                </a:defRPr>
              </a:lvl1pPr>
              <a:lvl2pPr marL="674688" indent="-260350" defTabSz="414338">
                <a:tabLst>
                  <a:tab pos="657225" algn="l"/>
                </a:tabLst>
                <a:defRPr>
                  <a:solidFill>
                    <a:schemeClr val="tx1"/>
                  </a:solidFill>
                  <a:latin typeface="Arial" charset="0"/>
                  <a:cs typeface="Arial" charset="0"/>
                </a:defRPr>
              </a:lvl2pPr>
              <a:lvl3pPr marL="1036638" indent="-207963" defTabSz="414338">
                <a:tabLst>
                  <a:tab pos="657225" algn="l"/>
                </a:tabLst>
                <a:defRPr>
                  <a:solidFill>
                    <a:schemeClr val="tx1"/>
                  </a:solidFill>
                  <a:latin typeface="Arial" charset="0"/>
                  <a:cs typeface="Arial" charset="0"/>
                </a:defRPr>
              </a:lvl3pPr>
              <a:lvl4pPr marL="1450975" indent="-206375" defTabSz="414338">
                <a:tabLst>
                  <a:tab pos="657225" algn="l"/>
                </a:tabLst>
                <a:defRPr>
                  <a:solidFill>
                    <a:schemeClr val="tx1"/>
                  </a:solidFill>
                  <a:latin typeface="Arial" charset="0"/>
                  <a:cs typeface="Arial" charset="0"/>
                </a:defRPr>
              </a:lvl4pPr>
              <a:lvl5pPr marL="1866900" indent="-207963" defTabSz="414338">
                <a:tabLst>
                  <a:tab pos="657225" algn="l"/>
                </a:tabLst>
                <a:defRPr>
                  <a:solidFill>
                    <a:schemeClr val="tx1"/>
                  </a:solidFill>
                  <a:latin typeface="Arial" charset="0"/>
                  <a:cs typeface="Arial" charset="0"/>
                </a:defRPr>
              </a:lvl5pPr>
              <a:lvl6pPr marL="2324100" indent="-207963" defTabSz="414338" fontAlgn="base">
                <a:spcBef>
                  <a:spcPct val="0"/>
                </a:spcBef>
                <a:spcAft>
                  <a:spcPct val="0"/>
                </a:spcAft>
                <a:tabLst>
                  <a:tab pos="657225" algn="l"/>
                </a:tabLst>
                <a:defRPr>
                  <a:solidFill>
                    <a:schemeClr val="tx1"/>
                  </a:solidFill>
                  <a:latin typeface="Arial" charset="0"/>
                  <a:cs typeface="Arial" charset="0"/>
                </a:defRPr>
              </a:lvl6pPr>
              <a:lvl7pPr marL="2781300" indent="-207963" defTabSz="414338" fontAlgn="base">
                <a:spcBef>
                  <a:spcPct val="0"/>
                </a:spcBef>
                <a:spcAft>
                  <a:spcPct val="0"/>
                </a:spcAft>
                <a:tabLst>
                  <a:tab pos="657225" algn="l"/>
                </a:tabLst>
                <a:defRPr>
                  <a:solidFill>
                    <a:schemeClr val="tx1"/>
                  </a:solidFill>
                  <a:latin typeface="Arial" charset="0"/>
                  <a:cs typeface="Arial" charset="0"/>
                </a:defRPr>
              </a:lvl7pPr>
              <a:lvl8pPr marL="3238500" indent="-207963" defTabSz="414338" fontAlgn="base">
                <a:spcBef>
                  <a:spcPct val="0"/>
                </a:spcBef>
                <a:spcAft>
                  <a:spcPct val="0"/>
                </a:spcAft>
                <a:tabLst>
                  <a:tab pos="657225" algn="l"/>
                </a:tabLst>
                <a:defRPr>
                  <a:solidFill>
                    <a:schemeClr val="tx1"/>
                  </a:solidFill>
                  <a:latin typeface="Arial" charset="0"/>
                  <a:cs typeface="Arial" charset="0"/>
                </a:defRPr>
              </a:lvl8pPr>
              <a:lvl9pPr marL="3695700" indent="-207963" defTabSz="414338" fontAlgn="base">
                <a:spcBef>
                  <a:spcPct val="0"/>
                </a:spcBef>
                <a:spcAft>
                  <a:spcPct val="0"/>
                </a:spcAft>
                <a:tabLst>
                  <a:tab pos="657225" algn="l"/>
                </a:tabLst>
                <a:defRPr>
                  <a:solidFill>
                    <a:schemeClr val="tx1"/>
                  </a:solidFill>
                  <a:latin typeface="Arial" charset="0"/>
                  <a:cs typeface="Arial" charset="0"/>
                </a:defRPr>
              </a:lvl9pPr>
            </a:lstStyle>
            <a:p>
              <a:pPr algn="ctr">
                <a:buClr>
                  <a:srgbClr val="000000"/>
                </a:buClr>
                <a:buSzPct val="100000"/>
                <a:buFont typeface="Times New Roman" pitchFamily="18" charset="0"/>
                <a:buNone/>
              </a:pPr>
              <a:r>
                <a:rPr lang="en-US" sz="1600" b="1" dirty="0">
                  <a:solidFill>
                    <a:srgbClr val="000000"/>
                  </a:solidFill>
                  <a:effectLst>
                    <a:outerShdw blurRad="38100" dist="38100" dir="2700000" algn="tl">
                      <a:srgbClr val="C0C0C0"/>
                    </a:outerShdw>
                  </a:effectLst>
                  <a:latin typeface="Georgia" pitchFamily="18" charset="0"/>
                </a:rPr>
                <a:t>Optic  tract</a:t>
              </a:r>
            </a:p>
          </p:txBody>
        </p:sp>
      </p:grpSp>
      <p:pic>
        <p:nvPicPr>
          <p:cNvPr id="21607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990600"/>
            <a:ext cx="3965575" cy="52879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6075" name="Rectangle 11"/>
          <p:cNvSpPr>
            <a:spLocks noGrp="1" noChangeArrowheads="1"/>
          </p:cNvSpPr>
          <p:nvPr>
            <p:ph type="title"/>
          </p:nvPr>
        </p:nvSpPr>
        <p:spPr>
          <a:xfrm>
            <a:off x="685800" y="44624"/>
            <a:ext cx="7772400" cy="914400"/>
          </a:xfrm>
        </p:spPr>
        <p:txBody>
          <a:bodyPr/>
          <a:lstStyle/>
          <a:p>
            <a:r>
              <a:rPr lang="en-US" sz="2800" dirty="0" smtClean="0"/>
              <a:t>Tractography challenges</a:t>
            </a:r>
            <a:br>
              <a:rPr lang="en-US" sz="2800" dirty="0" smtClean="0"/>
            </a:br>
            <a:r>
              <a:rPr lang="en-US" sz="2000" dirty="0" smtClean="0"/>
              <a:t>(Sherbondy et al., 2008, 2009)</a:t>
            </a:r>
            <a:endParaRPr lang="en-US" sz="1800" dirty="0"/>
          </a:p>
        </p:txBody>
      </p:sp>
      <p:grpSp>
        <p:nvGrpSpPr>
          <p:cNvPr id="4" name="Group 3"/>
          <p:cNvGrpSpPr/>
          <p:nvPr/>
        </p:nvGrpSpPr>
        <p:grpSpPr>
          <a:xfrm>
            <a:off x="4499992" y="1099145"/>
            <a:ext cx="4429125" cy="5210175"/>
            <a:chOff x="4499992" y="1099145"/>
            <a:chExt cx="4429125" cy="5210175"/>
          </a:xfrm>
        </p:grpSpPr>
        <p:pic>
          <p:nvPicPr>
            <p:cNvPr id="3164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9992" y="1099145"/>
              <a:ext cx="4429125" cy="521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724128" y="1772816"/>
              <a:ext cx="2335896" cy="369332"/>
            </a:xfrm>
            <a:prstGeom prst="rect">
              <a:avLst/>
            </a:prstGeom>
            <a:noFill/>
          </p:spPr>
          <p:txBody>
            <a:bodyPr wrap="none" rtlCol="0">
              <a:spAutoFit/>
            </a:bodyPr>
            <a:lstStyle/>
            <a:p>
              <a:r>
                <a:rPr lang="en-US" dirty="0" smtClean="0"/>
                <a:t>Behrens et al. (2003)</a:t>
              </a:r>
              <a:endParaRPr lang="en-US" dirty="0"/>
            </a:p>
          </p:txBody>
        </p:sp>
      </p:grpSp>
      <p:pic>
        <p:nvPicPr>
          <p:cNvPr id="316419"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2222"/>
          <a:stretch/>
        </p:blipFill>
        <p:spPr bwMode="auto">
          <a:xfrm>
            <a:off x="4716016" y="836712"/>
            <a:ext cx="4040857" cy="5597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798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6419"/>
                                        </p:tgtEl>
                                        <p:attrNameLst>
                                          <p:attrName>style.visibility</p:attrName>
                                        </p:attrNameLst>
                                      </p:cBhvr>
                                      <p:to>
                                        <p:strVal val="visible"/>
                                      </p:to>
                                    </p:set>
                                    <p:animEffect transition="in" filter="fade">
                                      <p:cBhvr>
                                        <p:cTn id="12" dur="1500"/>
                                        <p:tgtEl>
                                          <p:spTgt spid="316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sz="4000"/>
              <a:t>Callosal segmentation: STT projection zones</a:t>
            </a:r>
          </a:p>
        </p:txBody>
      </p:sp>
      <p:grpSp>
        <p:nvGrpSpPr>
          <p:cNvPr id="86019" name="Group 3"/>
          <p:cNvGrpSpPr>
            <a:grpSpLocks/>
          </p:cNvGrpSpPr>
          <p:nvPr/>
        </p:nvGrpSpPr>
        <p:grpSpPr bwMode="auto">
          <a:xfrm>
            <a:off x="2212975" y="919163"/>
            <a:ext cx="4603750" cy="4668837"/>
            <a:chOff x="-279" y="1566"/>
            <a:chExt cx="2589" cy="2625"/>
          </a:xfrm>
        </p:grpSpPr>
        <p:graphicFrame>
          <p:nvGraphicFramePr>
            <p:cNvPr id="86020" name="Object 4"/>
            <p:cNvGraphicFramePr>
              <a:graphicFrameLocks noChangeAspect="1"/>
            </p:cNvGraphicFramePr>
            <p:nvPr/>
          </p:nvGraphicFramePr>
          <p:xfrm>
            <a:off x="-279" y="1566"/>
            <a:ext cx="2589" cy="2210"/>
          </p:xfrm>
          <a:graphic>
            <a:graphicData uri="http://schemas.openxmlformats.org/presentationml/2006/ole">
              <mc:AlternateContent xmlns:mc="http://schemas.openxmlformats.org/markup-compatibility/2006">
                <mc:Choice xmlns:v="urn:schemas-microsoft-com:vml" Requires="v">
                  <p:oleObj spid="_x0000_s324619" name="Image" r:id="rId4" imgW="5907036" imgH="1688452" progId="Photoshop.Image.7">
                    <p:embed/>
                  </p:oleObj>
                </mc:Choice>
                <mc:Fallback>
                  <p:oleObj name="Image" r:id="rId4" imgW="5907036" imgH="1688452" progId="Photoshop.Image.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r="66516"/>
                        <a:stretch>
                          <a:fillRect/>
                        </a:stretch>
                      </p:blipFill>
                      <p:spPr bwMode="auto">
                        <a:xfrm>
                          <a:off x="-279" y="1566"/>
                          <a:ext cx="2589" cy="22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6021" name="Text Box 5"/>
            <p:cNvSpPr txBox="1">
              <a:spLocks noChangeArrowheads="1"/>
            </p:cNvSpPr>
            <p:nvPr/>
          </p:nvSpPr>
          <p:spPr bwMode="auto">
            <a:xfrm>
              <a:off x="368" y="3968"/>
              <a:ext cx="1156"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1">
                  <a:latin typeface="Times New Roman" pitchFamily="18" charset="0"/>
                </a:rPr>
                <a:t>All callosal fibers</a:t>
              </a:r>
            </a:p>
          </p:txBody>
        </p:sp>
      </p:grpSp>
      <p:grpSp>
        <p:nvGrpSpPr>
          <p:cNvPr id="86022" name="Group 6"/>
          <p:cNvGrpSpPr>
            <a:grpSpLocks/>
          </p:cNvGrpSpPr>
          <p:nvPr/>
        </p:nvGrpSpPr>
        <p:grpSpPr bwMode="auto">
          <a:xfrm>
            <a:off x="2971800" y="1295400"/>
            <a:ext cx="4581525" cy="4699000"/>
            <a:chOff x="1104" y="1267"/>
            <a:chExt cx="2577" cy="2643"/>
          </a:xfrm>
        </p:grpSpPr>
        <p:sp>
          <p:nvSpPr>
            <p:cNvPr id="86023" name="Text Box 7"/>
            <p:cNvSpPr txBox="1">
              <a:spLocks noChangeArrowheads="1"/>
            </p:cNvSpPr>
            <p:nvPr/>
          </p:nvSpPr>
          <p:spPr bwMode="auto">
            <a:xfrm>
              <a:off x="1699" y="3687"/>
              <a:ext cx="1236"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1">
                  <a:latin typeface="Times New Roman" pitchFamily="18" charset="0"/>
                </a:rPr>
                <a:t>Regions of interest</a:t>
              </a:r>
            </a:p>
          </p:txBody>
        </p:sp>
        <p:graphicFrame>
          <p:nvGraphicFramePr>
            <p:cNvPr id="86024" name="Object 8"/>
            <p:cNvGraphicFramePr>
              <a:graphicFrameLocks noChangeAspect="1"/>
            </p:cNvGraphicFramePr>
            <p:nvPr/>
          </p:nvGraphicFramePr>
          <p:xfrm>
            <a:off x="1104" y="1267"/>
            <a:ext cx="2577" cy="2210"/>
          </p:xfrm>
          <a:graphic>
            <a:graphicData uri="http://schemas.openxmlformats.org/presentationml/2006/ole">
              <mc:AlternateContent xmlns:mc="http://schemas.openxmlformats.org/markup-compatibility/2006">
                <mc:Choice xmlns:v="urn:schemas-microsoft-com:vml" Requires="v">
                  <p:oleObj spid="_x0000_s324620" name="Image" r:id="rId6" imgW="5907036" imgH="1688452" progId="Photoshop.Image.7">
                    <p:embed/>
                  </p:oleObj>
                </mc:Choice>
                <mc:Fallback>
                  <p:oleObj name="Image" r:id="rId6" imgW="5907036" imgH="1688452" progId="Photoshop.Image.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33258" r="33409"/>
                        <a:stretch>
                          <a:fillRect/>
                        </a:stretch>
                      </p:blipFill>
                      <p:spPr bwMode="auto">
                        <a:xfrm>
                          <a:off x="1104" y="1267"/>
                          <a:ext cx="2577" cy="22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86025" name="Group 9"/>
          <p:cNvGrpSpPr>
            <a:grpSpLocks/>
          </p:cNvGrpSpPr>
          <p:nvPr/>
        </p:nvGrpSpPr>
        <p:grpSpPr bwMode="auto">
          <a:xfrm>
            <a:off x="3429000" y="2011363"/>
            <a:ext cx="4638675" cy="4618037"/>
            <a:chOff x="1791" y="1689"/>
            <a:chExt cx="2609" cy="2597"/>
          </a:xfrm>
        </p:grpSpPr>
        <p:sp>
          <p:nvSpPr>
            <p:cNvPr id="86026" name="Text Box 10"/>
            <p:cNvSpPr txBox="1">
              <a:spLocks noChangeArrowheads="1"/>
            </p:cNvSpPr>
            <p:nvPr/>
          </p:nvSpPr>
          <p:spPr bwMode="auto">
            <a:xfrm>
              <a:off x="2449" y="4063"/>
              <a:ext cx="1154"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1">
                  <a:latin typeface="Times New Roman" pitchFamily="18" charset="0"/>
                </a:rPr>
                <a:t>Segmented fibers</a:t>
              </a:r>
            </a:p>
          </p:txBody>
        </p:sp>
        <p:graphicFrame>
          <p:nvGraphicFramePr>
            <p:cNvPr id="86027" name="Object 11"/>
            <p:cNvGraphicFramePr>
              <a:graphicFrameLocks noChangeAspect="1"/>
            </p:cNvGraphicFramePr>
            <p:nvPr/>
          </p:nvGraphicFramePr>
          <p:xfrm>
            <a:off x="1791" y="1689"/>
            <a:ext cx="2609" cy="2210"/>
          </p:xfrm>
          <a:graphic>
            <a:graphicData uri="http://schemas.openxmlformats.org/presentationml/2006/ole">
              <mc:AlternateContent xmlns:mc="http://schemas.openxmlformats.org/markup-compatibility/2006">
                <mc:Choice xmlns:v="urn:schemas-microsoft-com:vml" Requires="v">
                  <p:oleObj spid="_x0000_s324621" name="Image" r:id="rId7" imgW="5907036" imgH="1688452" progId="Photoshop.Image.7">
                    <p:embed/>
                  </p:oleObj>
                </mc:Choice>
                <mc:Fallback>
                  <p:oleObj name="Image" r:id="rId7" imgW="5907036" imgH="1688452" progId="Photoshop.Image.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66254"/>
                        <a:stretch>
                          <a:fillRect/>
                        </a:stretch>
                      </p:blipFill>
                      <p:spPr bwMode="auto">
                        <a:xfrm>
                          <a:off x="1791" y="1689"/>
                          <a:ext cx="2609" cy="22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6028" name="Text Box 12"/>
          <p:cNvSpPr txBox="1">
            <a:spLocks noChangeArrowheads="1"/>
          </p:cNvSpPr>
          <p:nvPr/>
        </p:nvSpPr>
        <p:spPr bwMode="auto">
          <a:xfrm>
            <a:off x="27211" y="1127641"/>
            <a:ext cx="2168525"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sz="2000">
                <a:latin typeface="+mn-lt"/>
              </a:rPr>
              <a:t>Generate a large set of fibers that pass through the callosum</a:t>
            </a:r>
          </a:p>
          <a:p>
            <a:pPr>
              <a:lnSpc>
                <a:spcPct val="120000"/>
              </a:lnSpc>
            </a:pPr>
            <a:endParaRPr lang="en-US" sz="2000">
              <a:latin typeface="+mn-lt"/>
            </a:endParaRPr>
          </a:p>
          <a:p>
            <a:pPr>
              <a:lnSpc>
                <a:spcPct val="120000"/>
              </a:lnSpc>
            </a:pPr>
            <a:r>
              <a:rPr lang="en-US" sz="2000">
                <a:latin typeface="+mn-lt"/>
              </a:rPr>
              <a:t>Find the intersections with ROIs in different locations</a:t>
            </a:r>
          </a:p>
          <a:p>
            <a:pPr>
              <a:lnSpc>
                <a:spcPct val="120000"/>
              </a:lnSpc>
            </a:pPr>
            <a:endParaRPr lang="en-US" sz="2000">
              <a:latin typeface="+mn-lt"/>
            </a:endParaRPr>
          </a:p>
          <a:p>
            <a:pPr>
              <a:lnSpc>
                <a:spcPct val="120000"/>
              </a:lnSpc>
            </a:pPr>
            <a:r>
              <a:rPr lang="en-US" sz="2000">
                <a:latin typeface="+mn-lt"/>
              </a:rPr>
              <a:t>‘Stain’ the fibers according to the ROI. </a:t>
            </a:r>
          </a:p>
        </p:txBody>
      </p:sp>
      <p:grpSp>
        <p:nvGrpSpPr>
          <p:cNvPr id="86029" name="Group 13"/>
          <p:cNvGrpSpPr>
            <a:grpSpLocks/>
          </p:cNvGrpSpPr>
          <p:nvPr/>
        </p:nvGrpSpPr>
        <p:grpSpPr bwMode="auto">
          <a:xfrm>
            <a:off x="3962400" y="2362200"/>
            <a:ext cx="5105400" cy="4114800"/>
            <a:chOff x="2496" y="1488"/>
            <a:chExt cx="3216" cy="2592"/>
          </a:xfrm>
        </p:grpSpPr>
        <p:sp>
          <p:nvSpPr>
            <p:cNvPr id="86030" name="Rectangle 14"/>
            <p:cNvSpPr>
              <a:spLocks noChangeArrowheads="1"/>
            </p:cNvSpPr>
            <p:nvPr/>
          </p:nvSpPr>
          <p:spPr bwMode="auto">
            <a:xfrm>
              <a:off x="2496" y="1488"/>
              <a:ext cx="3216" cy="2592"/>
            </a:xfrm>
            <a:prstGeom prst="rect">
              <a:avLst/>
            </a:prstGeom>
            <a:solidFill>
              <a:srgbClr val="33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2400" b="1">
                <a:latin typeface="Times New Roman" pitchFamily="18" charset="0"/>
              </a:endParaRPr>
            </a:p>
          </p:txBody>
        </p:sp>
        <p:grpSp>
          <p:nvGrpSpPr>
            <p:cNvPr id="86031" name="Group 15"/>
            <p:cNvGrpSpPr>
              <a:grpSpLocks/>
            </p:cNvGrpSpPr>
            <p:nvPr/>
          </p:nvGrpSpPr>
          <p:grpSpPr bwMode="auto">
            <a:xfrm>
              <a:off x="2640" y="2256"/>
              <a:ext cx="2044" cy="1546"/>
              <a:chOff x="1152" y="1728"/>
              <a:chExt cx="2044" cy="1546"/>
            </a:xfrm>
          </p:grpSpPr>
          <p:pic>
            <p:nvPicPr>
              <p:cNvPr id="86032" name="Picture 16"/>
              <p:cNvPicPr>
                <a:picLocks noChangeAspect="1" noChangeArrowheads="1"/>
              </p:cNvPicPr>
              <p:nvPr/>
            </p:nvPicPr>
            <p:blipFill>
              <a:blip r:embed="rId8">
                <a:extLst>
                  <a:ext uri="{28A0092B-C50C-407E-A947-70E740481C1C}">
                    <a14:useLocalDpi xmlns:a14="http://schemas.microsoft.com/office/drawing/2010/main" val="0"/>
                  </a:ext>
                </a:extLst>
              </a:blip>
              <a:srcRect t="10686" r="80980" b="79607"/>
              <a:stretch>
                <a:fillRect/>
              </a:stretch>
            </p:blipFill>
            <p:spPr bwMode="auto">
              <a:xfrm>
                <a:off x="1152" y="1728"/>
                <a:ext cx="1632" cy="785"/>
              </a:xfrm>
              <a:prstGeom prst="rect">
                <a:avLst/>
              </a:prstGeom>
              <a:noFill/>
              <a:ln>
                <a:noFill/>
              </a:ln>
              <a:effectLst/>
              <a:extLst>
                <a:ext uri="{909E8E84-426E-40DD-AFC4-6F175D3DCCD1}">
                  <a14:hiddenFill xmlns:a14="http://schemas.microsoft.com/office/drawing/2010/main">
                    <a:blipFill dpi="0" rotWithShape="0">
                      <a:blip/>
                      <a:srcRect t="10686" r="80980" b="79607"/>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6033" name="Text Box 17"/>
              <p:cNvSpPr txBox="1">
                <a:spLocks noChangeArrowheads="1"/>
              </p:cNvSpPr>
              <p:nvPr/>
            </p:nvSpPr>
            <p:spPr bwMode="auto">
              <a:xfrm>
                <a:off x="1728" y="3024"/>
                <a:ext cx="146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Times New Roman" pitchFamily="18" charset="0"/>
                  </a:rPr>
                  <a:t>Anterior commissure</a:t>
                </a:r>
              </a:p>
            </p:txBody>
          </p:sp>
          <p:sp>
            <p:nvSpPr>
              <p:cNvPr id="86034" name="Line 18"/>
              <p:cNvSpPr>
                <a:spLocks noChangeShapeType="1"/>
              </p:cNvSpPr>
              <p:nvPr/>
            </p:nvSpPr>
            <p:spPr bwMode="auto">
              <a:xfrm flipH="1" flipV="1">
                <a:off x="1872" y="2448"/>
                <a:ext cx="240" cy="52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86035" name="Text Box 19"/>
            <p:cNvSpPr txBox="1">
              <a:spLocks noChangeArrowheads="1"/>
            </p:cNvSpPr>
            <p:nvPr/>
          </p:nvSpPr>
          <p:spPr bwMode="auto">
            <a:xfrm>
              <a:off x="3120" y="1697"/>
              <a:ext cx="178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b="1">
                  <a:latin typeface="Times New Roman" pitchFamily="18" charset="0"/>
                </a:rPr>
                <a:t>Segmented callosum</a:t>
              </a:r>
            </a:p>
          </p:txBody>
        </p:sp>
        <p:pic>
          <p:nvPicPr>
            <p:cNvPr id="86036" name="Picture 2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04" y="2064"/>
              <a:ext cx="950" cy="172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2" name="TextBox 1"/>
          <p:cNvSpPr txBox="1"/>
          <p:nvPr/>
        </p:nvSpPr>
        <p:spPr>
          <a:xfrm>
            <a:off x="35496" y="6444734"/>
            <a:ext cx="2214068" cy="369332"/>
          </a:xfrm>
          <a:prstGeom prst="rect">
            <a:avLst/>
          </a:prstGeom>
          <a:noFill/>
        </p:spPr>
        <p:txBody>
          <a:bodyPr wrap="none" rtlCol="0">
            <a:spAutoFit/>
          </a:bodyPr>
          <a:lstStyle/>
          <a:p>
            <a:r>
              <a:rPr lang="en-US" dirty="0" err="1" smtClean="0"/>
              <a:t>Wakana</a:t>
            </a:r>
            <a:r>
              <a:rPr lang="en-US" dirty="0"/>
              <a:t> </a:t>
            </a:r>
            <a:r>
              <a:rPr lang="en-US" dirty="0" smtClean="0"/>
              <a:t>et al., 2007</a:t>
            </a:r>
            <a:endParaRPr lang="en-US" dirty="0"/>
          </a:p>
        </p:txBody>
      </p:sp>
    </p:spTree>
    <p:extLst>
      <p:ext uri="{BB962C8B-B14F-4D97-AF65-F5344CB8AC3E}">
        <p14:creationId xmlns:p14="http://schemas.microsoft.com/office/powerpoint/2010/main" val="2265271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86022"/>
                                        </p:tgtEl>
                                        <p:attrNameLst>
                                          <p:attrName>style.visibility</p:attrName>
                                        </p:attrNameLst>
                                      </p:cBhvr>
                                      <p:to>
                                        <p:strVal val="visible"/>
                                      </p:to>
                                    </p:set>
                                    <p:anim calcmode="lin" valueType="num">
                                      <p:cBhvr>
                                        <p:cTn id="7" dur="2000" fill="hold"/>
                                        <p:tgtEl>
                                          <p:spTgt spid="86022"/>
                                        </p:tgtEl>
                                        <p:attrNameLst>
                                          <p:attrName>ppt_w</p:attrName>
                                        </p:attrNameLst>
                                      </p:cBhvr>
                                      <p:tavLst>
                                        <p:tav tm="0">
                                          <p:val>
                                            <p:fltVal val="0"/>
                                          </p:val>
                                        </p:tav>
                                        <p:tav tm="100000">
                                          <p:val>
                                            <p:strVal val="#ppt_w"/>
                                          </p:val>
                                        </p:tav>
                                      </p:tavLst>
                                    </p:anim>
                                    <p:anim calcmode="lin" valueType="num">
                                      <p:cBhvr>
                                        <p:cTn id="8" dur="2000" fill="hold"/>
                                        <p:tgtEl>
                                          <p:spTgt spid="86022"/>
                                        </p:tgtEl>
                                        <p:attrNameLst>
                                          <p:attrName>ppt_h</p:attrName>
                                        </p:attrNameLst>
                                      </p:cBhvr>
                                      <p:tavLst>
                                        <p:tav tm="0">
                                          <p:val>
                                            <p:fltVal val="0"/>
                                          </p:val>
                                        </p:tav>
                                        <p:tav tm="100000">
                                          <p:val>
                                            <p:strVal val="#ppt_h"/>
                                          </p:val>
                                        </p:tav>
                                      </p:tavLst>
                                    </p:anim>
                                    <p:animEffect transition="in" filter="fade">
                                      <p:cBhvr>
                                        <p:cTn id="9" dur="2000"/>
                                        <p:tgtEl>
                                          <p:spTgt spid="8602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nodeType="clickEffect">
                                  <p:stCondLst>
                                    <p:cond delay="0"/>
                                  </p:stCondLst>
                                  <p:childTnLst>
                                    <p:set>
                                      <p:cBhvr>
                                        <p:cTn id="13" dur="1" fill="hold">
                                          <p:stCondLst>
                                            <p:cond delay="0"/>
                                          </p:stCondLst>
                                        </p:cTn>
                                        <p:tgtEl>
                                          <p:spTgt spid="86025"/>
                                        </p:tgtEl>
                                        <p:attrNameLst>
                                          <p:attrName>style.visibility</p:attrName>
                                        </p:attrNameLst>
                                      </p:cBhvr>
                                      <p:to>
                                        <p:strVal val="visible"/>
                                      </p:to>
                                    </p:set>
                                    <p:anim calcmode="lin" valueType="num">
                                      <p:cBhvr>
                                        <p:cTn id="14" dur="2000" fill="hold"/>
                                        <p:tgtEl>
                                          <p:spTgt spid="86025"/>
                                        </p:tgtEl>
                                        <p:attrNameLst>
                                          <p:attrName>ppt_w</p:attrName>
                                        </p:attrNameLst>
                                      </p:cBhvr>
                                      <p:tavLst>
                                        <p:tav tm="0">
                                          <p:val>
                                            <p:fltVal val="0"/>
                                          </p:val>
                                        </p:tav>
                                        <p:tav tm="100000">
                                          <p:val>
                                            <p:strVal val="#ppt_w"/>
                                          </p:val>
                                        </p:tav>
                                      </p:tavLst>
                                    </p:anim>
                                    <p:anim calcmode="lin" valueType="num">
                                      <p:cBhvr>
                                        <p:cTn id="15" dur="2000" fill="hold"/>
                                        <p:tgtEl>
                                          <p:spTgt spid="86025"/>
                                        </p:tgtEl>
                                        <p:attrNameLst>
                                          <p:attrName>ppt_h</p:attrName>
                                        </p:attrNameLst>
                                      </p:cBhvr>
                                      <p:tavLst>
                                        <p:tav tm="0">
                                          <p:val>
                                            <p:fltVal val="0"/>
                                          </p:val>
                                        </p:tav>
                                        <p:tav tm="100000">
                                          <p:val>
                                            <p:strVal val="#ppt_h"/>
                                          </p:val>
                                        </p:tav>
                                      </p:tavLst>
                                    </p:anim>
                                    <p:animEffect transition="in" filter="fade">
                                      <p:cBhvr>
                                        <p:cTn id="16" dur="2000"/>
                                        <p:tgtEl>
                                          <p:spTgt spid="8602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nodeType="clickEffect">
                                  <p:stCondLst>
                                    <p:cond delay="0"/>
                                  </p:stCondLst>
                                  <p:childTnLst>
                                    <p:set>
                                      <p:cBhvr>
                                        <p:cTn id="20" dur="1" fill="hold">
                                          <p:stCondLst>
                                            <p:cond delay="0"/>
                                          </p:stCondLst>
                                        </p:cTn>
                                        <p:tgtEl>
                                          <p:spTgt spid="86029"/>
                                        </p:tgtEl>
                                        <p:attrNameLst>
                                          <p:attrName>style.visibility</p:attrName>
                                        </p:attrNameLst>
                                      </p:cBhvr>
                                      <p:to>
                                        <p:strVal val="visible"/>
                                      </p:to>
                                    </p:set>
                                    <p:anim calcmode="lin" valueType="num">
                                      <p:cBhvr>
                                        <p:cTn id="21" dur="2000" fill="hold"/>
                                        <p:tgtEl>
                                          <p:spTgt spid="86029"/>
                                        </p:tgtEl>
                                        <p:attrNameLst>
                                          <p:attrName>ppt_w</p:attrName>
                                        </p:attrNameLst>
                                      </p:cBhvr>
                                      <p:tavLst>
                                        <p:tav tm="0">
                                          <p:val>
                                            <p:fltVal val="0"/>
                                          </p:val>
                                        </p:tav>
                                        <p:tav tm="100000">
                                          <p:val>
                                            <p:strVal val="#ppt_w"/>
                                          </p:val>
                                        </p:tav>
                                      </p:tavLst>
                                    </p:anim>
                                    <p:anim calcmode="lin" valueType="num">
                                      <p:cBhvr>
                                        <p:cTn id="22" dur="2000" fill="hold"/>
                                        <p:tgtEl>
                                          <p:spTgt spid="86029"/>
                                        </p:tgtEl>
                                        <p:attrNameLst>
                                          <p:attrName>ppt_h</p:attrName>
                                        </p:attrNameLst>
                                      </p:cBhvr>
                                      <p:tavLst>
                                        <p:tav tm="0">
                                          <p:val>
                                            <p:fltVal val="0"/>
                                          </p:val>
                                        </p:tav>
                                        <p:tav tm="100000">
                                          <p:val>
                                            <p:strVal val="#ppt_h"/>
                                          </p:val>
                                        </p:tav>
                                      </p:tavLst>
                                    </p:anim>
                                    <p:animEffect transition="in" filter="fade">
                                      <p:cBhvr>
                                        <p:cTn id="23" dur="2000"/>
                                        <p:tgtEl>
                                          <p:spTgt spid="86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5554" name="Rectangle 2"/>
          <p:cNvSpPr>
            <a:spLocks noGrp="1" noChangeArrowheads="1"/>
          </p:cNvSpPr>
          <p:nvPr>
            <p:ph type="title"/>
          </p:nvPr>
        </p:nvSpPr>
        <p:spPr>
          <a:xfrm>
            <a:off x="0" y="381000"/>
            <a:ext cx="3048000" cy="5486400"/>
          </a:xfrm>
        </p:spPr>
        <p:txBody>
          <a:bodyPr/>
          <a:lstStyle/>
          <a:p>
            <a:r>
              <a:rPr lang="en-US" dirty="0"/>
              <a:t>Radial diffusivity </a:t>
            </a:r>
            <a:r>
              <a:rPr lang="en-US" dirty="0" smtClean="0"/>
              <a:t>temporal lobe projection zone </a:t>
            </a:r>
            <a:r>
              <a:rPr lang="en-US" dirty="0"/>
              <a:t>correlates with sounding out words</a:t>
            </a:r>
            <a:br>
              <a:rPr lang="en-US" dirty="0"/>
            </a:br>
            <a:r>
              <a:rPr lang="en-US" sz="1600" dirty="0"/>
              <a:t>(Dougherty et al., PNAS, 2007)</a:t>
            </a:r>
          </a:p>
        </p:txBody>
      </p:sp>
      <p:grpSp>
        <p:nvGrpSpPr>
          <p:cNvPr id="1815555" name="Group 3"/>
          <p:cNvGrpSpPr>
            <a:grpSpLocks/>
          </p:cNvGrpSpPr>
          <p:nvPr/>
        </p:nvGrpSpPr>
        <p:grpSpPr bwMode="auto">
          <a:xfrm>
            <a:off x="3124200" y="1371600"/>
            <a:ext cx="5943600" cy="5197475"/>
            <a:chOff x="1968" y="864"/>
            <a:chExt cx="3744" cy="3274"/>
          </a:xfrm>
        </p:grpSpPr>
        <p:grpSp>
          <p:nvGrpSpPr>
            <p:cNvPr id="1815556" name="Group 4"/>
            <p:cNvGrpSpPr>
              <a:grpSpLocks/>
            </p:cNvGrpSpPr>
            <p:nvPr/>
          </p:nvGrpSpPr>
          <p:grpSpPr bwMode="auto">
            <a:xfrm>
              <a:off x="1968" y="864"/>
              <a:ext cx="3744" cy="3229"/>
              <a:chOff x="1200" y="864"/>
              <a:chExt cx="2671" cy="2304"/>
            </a:xfrm>
          </p:grpSpPr>
          <p:pic>
            <p:nvPicPr>
              <p:cNvPr id="181555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 y="864"/>
                <a:ext cx="2671" cy="230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1555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51316">
                <a:off x="1840" y="2538"/>
                <a:ext cx="159" cy="2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1555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4" y="1008"/>
                <a:ext cx="195" cy="24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15560" name="Text Box 8"/>
            <p:cNvSpPr txBox="1">
              <a:spLocks noChangeArrowheads="1"/>
            </p:cNvSpPr>
            <p:nvPr/>
          </p:nvSpPr>
          <p:spPr bwMode="auto">
            <a:xfrm>
              <a:off x="2976" y="3888"/>
              <a:ext cx="2580" cy="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atin typeface="Arial" pitchFamily="34" charset="0"/>
                </a:rPr>
                <a:t>Reading-related standard scores</a:t>
              </a:r>
            </a:p>
          </p:txBody>
        </p:sp>
      </p:grpSp>
      <p:grpSp>
        <p:nvGrpSpPr>
          <p:cNvPr id="1815561" name="Group 9"/>
          <p:cNvGrpSpPr>
            <a:grpSpLocks/>
          </p:cNvGrpSpPr>
          <p:nvPr/>
        </p:nvGrpSpPr>
        <p:grpSpPr bwMode="auto">
          <a:xfrm>
            <a:off x="5105400" y="533400"/>
            <a:ext cx="1828800" cy="1306513"/>
            <a:chOff x="3216" y="336"/>
            <a:chExt cx="1152" cy="823"/>
          </a:xfrm>
        </p:grpSpPr>
        <p:grpSp>
          <p:nvGrpSpPr>
            <p:cNvPr id="1815562" name="Group 10"/>
            <p:cNvGrpSpPr>
              <a:grpSpLocks/>
            </p:cNvGrpSpPr>
            <p:nvPr/>
          </p:nvGrpSpPr>
          <p:grpSpPr bwMode="auto">
            <a:xfrm>
              <a:off x="3216" y="336"/>
              <a:ext cx="1152" cy="823"/>
              <a:chOff x="4378" y="1341"/>
              <a:chExt cx="806" cy="576"/>
            </a:xfrm>
          </p:grpSpPr>
          <p:pic>
            <p:nvPicPr>
              <p:cNvPr id="1815563"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78" y="1341"/>
                <a:ext cx="806" cy="576"/>
              </a:xfrm>
              <a:prstGeom prst="rect">
                <a:avLst/>
              </a:prstGeom>
              <a:noFill/>
              <a:ln w="27360">
                <a:solidFill>
                  <a:srgbClr val="E6E6E6"/>
                </a:solidFill>
                <a:round/>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15564" name="Text Box 12"/>
              <p:cNvSpPr txBox="1">
                <a:spLocks noChangeArrowheads="1"/>
              </p:cNvSpPr>
              <p:nvPr/>
            </p:nvSpPr>
            <p:spPr bwMode="auto">
              <a:xfrm>
                <a:off x="4905" y="1653"/>
                <a:ext cx="227" cy="1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9pPr>
              </a:lstStyle>
              <a:p>
                <a:pPr eaLnBrk="0" hangingPunct="0">
                  <a:lnSpc>
                    <a:spcPct val="93000"/>
                  </a:lnSpc>
                  <a:buClr>
                    <a:srgbClr val="000000"/>
                  </a:buClr>
                  <a:buSzPct val="100000"/>
                  <a:buFont typeface="Times New Roman" pitchFamily="18" charset="0"/>
                  <a:buNone/>
                </a:pPr>
                <a:r>
                  <a:rPr lang="en-GB" sz="1400">
                    <a:solidFill>
                      <a:srgbClr val="000000"/>
                    </a:solidFill>
                  </a:rPr>
                  <a:t>O</a:t>
                </a:r>
              </a:p>
            </p:txBody>
          </p:sp>
          <p:sp>
            <p:nvSpPr>
              <p:cNvPr id="1815565" name="Text Box 13"/>
              <p:cNvSpPr txBox="1">
                <a:spLocks noChangeArrowheads="1"/>
              </p:cNvSpPr>
              <p:nvPr/>
            </p:nvSpPr>
            <p:spPr bwMode="auto">
              <a:xfrm>
                <a:off x="4905" y="1511"/>
                <a:ext cx="227" cy="1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9pPr>
              </a:lstStyle>
              <a:p>
                <a:pPr eaLnBrk="0" hangingPunct="0">
                  <a:lnSpc>
                    <a:spcPct val="93000"/>
                  </a:lnSpc>
                  <a:buClr>
                    <a:srgbClr val="000000"/>
                  </a:buClr>
                  <a:buSzPct val="100000"/>
                  <a:buFont typeface="Times New Roman" pitchFamily="18" charset="0"/>
                  <a:buNone/>
                </a:pPr>
                <a:r>
                  <a:rPr lang="en-GB" sz="1400">
                    <a:solidFill>
                      <a:srgbClr val="000000"/>
                    </a:solidFill>
                  </a:rPr>
                  <a:t>P</a:t>
                </a:r>
              </a:p>
            </p:txBody>
          </p:sp>
          <p:sp>
            <p:nvSpPr>
              <p:cNvPr id="1815566" name="Text Box 14"/>
              <p:cNvSpPr txBox="1">
                <a:spLocks noChangeArrowheads="1"/>
              </p:cNvSpPr>
              <p:nvPr/>
            </p:nvSpPr>
            <p:spPr bwMode="auto">
              <a:xfrm>
                <a:off x="4780" y="1421"/>
                <a:ext cx="227" cy="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9pPr>
              </a:lstStyle>
              <a:p>
                <a:pPr eaLnBrk="0" hangingPunct="0">
                  <a:lnSpc>
                    <a:spcPct val="93000"/>
                  </a:lnSpc>
                  <a:buClr>
                    <a:srgbClr val="000000"/>
                  </a:buClr>
                  <a:buSzPct val="100000"/>
                  <a:buFont typeface="Times New Roman" pitchFamily="18" charset="0"/>
                  <a:buNone/>
                </a:pPr>
                <a:r>
                  <a:rPr lang="en-GB" sz="1400">
                    <a:solidFill>
                      <a:srgbClr val="000000"/>
                    </a:solidFill>
                  </a:rPr>
                  <a:t>S</a:t>
                </a:r>
              </a:p>
            </p:txBody>
          </p:sp>
          <p:sp>
            <p:nvSpPr>
              <p:cNvPr id="1815567" name="Text Box 15"/>
              <p:cNvSpPr txBox="1">
                <a:spLocks noChangeArrowheads="1"/>
              </p:cNvSpPr>
              <p:nvPr/>
            </p:nvSpPr>
            <p:spPr bwMode="auto">
              <a:xfrm>
                <a:off x="4798" y="1582"/>
                <a:ext cx="227" cy="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Times New Roman" pitchFamily="18" charset="0"/>
                  </a:defRPr>
                </a:lvl9pPr>
              </a:lstStyle>
              <a:p>
                <a:pPr eaLnBrk="0" hangingPunct="0">
                  <a:lnSpc>
                    <a:spcPct val="93000"/>
                  </a:lnSpc>
                  <a:buClr>
                    <a:srgbClr val="000000"/>
                  </a:buClr>
                  <a:buSzPct val="100000"/>
                  <a:buFont typeface="Times New Roman" pitchFamily="18" charset="0"/>
                  <a:buNone/>
                </a:pPr>
                <a:r>
                  <a:rPr lang="en-GB" sz="1400">
                    <a:solidFill>
                      <a:srgbClr val="000000"/>
                    </a:solidFill>
                  </a:rPr>
                  <a:t>T</a:t>
                </a:r>
              </a:p>
            </p:txBody>
          </p:sp>
        </p:grpSp>
        <p:sp>
          <p:nvSpPr>
            <p:cNvPr id="1815568" name="Oval 16"/>
            <p:cNvSpPr>
              <a:spLocks noChangeArrowheads="1"/>
            </p:cNvSpPr>
            <p:nvPr/>
          </p:nvSpPr>
          <p:spPr bwMode="auto">
            <a:xfrm>
              <a:off x="3785" y="652"/>
              <a:ext cx="240" cy="240"/>
            </a:xfrm>
            <a:prstGeom prst="ellipse">
              <a:avLst/>
            </a:prstGeom>
            <a:solidFill>
              <a:srgbClr val="FF0000">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15569" name="Oval 17"/>
          <p:cNvSpPr>
            <a:spLocks noChangeArrowheads="1"/>
          </p:cNvSpPr>
          <p:nvPr/>
        </p:nvSpPr>
        <p:spPr bwMode="auto">
          <a:xfrm>
            <a:off x="6010275" y="1028700"/>
            <a:ext cx="381000" cy="381000"/>
          </a:xfrm>
          <a:prstGeom prst="ellipse">
            <a:avLst/>
          </a:prstGeom>
          <a:solidFill>
            <a:srgbClr val="FF3399"/>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800">
                <a:latin typeface="Arial" pitchFamily="34" charset="0"/>
              </a:rPr>
              <a:t>T</a:t>
            </a:r>
          </a:p>
        </p:txBody>
      </p:sp>
    </p:spTree>
    <p:extLst>
      <p:ext uri="{BB962C8B-B14F-4D97-AF65-F5344CB8AC3E}">
        <p14:creationId xmlns:p14="http://schemas.microsoft.com/office/powerpoint/2010/main" val="122342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sz="4000"/>
              <a:t>Callosal segmentation: STT projection zones</a:t>
            </a:r>
          </a:p>
        </p:txBody>
      </p:sp>
      <p:grpSp>
        <p:nvGrpSpPr>
          <p:cNvPr id="86025" name="Group 9"/>
          <p:cNvGrpSpPr>
            <a:grpSpLocks/>
          </p:cNvGrpSpPr>
          <p:nvPr/>
        </p:nvGrpSpPr>
        <p:grpSpPr bwMode="auto">
          <a:xfrm>
            <a:off x="3059832" y="1700808"/>
            <a:ext cx="4638675" cy="4618037"/>
            <a:chOff x="1791" y="1689"/>
            <a:chExt cx="2609" cy="2597"/>
          </a:xfrm>
        </p:grpSpPr>
        <p:sp>
          <p:nvSpPr>
            <p:cNvPr id="86026" name="Text Box 10"/>
            <p:cNvSpPr txBox="1">
              <a:spLocks noChangeArrowheads="1"/>
            </p:cNvSpPr>
            <p:nvPr/>
          </p:nvSpPr>
          <p:spPr bwMode="auto">
            <a:xfrm>
              <a:off x="2449" y="4063"/>
              <a:ext cx="1154" cy="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b="1">
                  <a:latin typeface="Times New Roman" pitchFamily="18" charset="0"/>
                </a:rPr>
                <a:t>Segmented fibers</a:t>
              </a:r>
            </a:p>
          </p:txBody>
        </p:sp>
        <p:graphicFrame>
          <p:nvGraphicFramePr>
            <p:cNvPr id="86027" name="Object 11"/>
            <p:cNvGraphicFramePr>
              <a:graphicFrameLocks noChangeAspect="1"/>
            </p:cNvGraphicFramePr>
            <p:nvPr/>
          </p:nvGraphicFramePr>
          <p:xfrm>
            <a:off x="1791" y="1689"/>
            <a:ext cx="2609" cy="2210"/>
          </p:xfrm>
          <a:graphic>
            <a:graphicData uri="http://schemas.openxmlformats.org/presentationml/2006/ole">
              <mc:AlternateContent xmlns:mc="http://schemas.openxmlformats.org/markup-compatibility/2006">
                <mc:Choice xmlns:v="urn:schemas-microsoft-com:vml" Requires="v">
                  <p:oleObj spid="_x0000_s325637" name="Image" r:id="rId4" imgW="5907036" imgH="1688452" progId="Photoshop.Image.7">
                    <p:embed/>
                  </p:oleObj>
                </mc:Choice>
                <mc:Fallback>
                  <p:oleObj name="Image" r:id="rId4" imgW="5907036" imgH="1688452" progId="Photoshop.Image.7">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66254"/>
                        <a:stretch>
                          <a:fillRect/>
                        </a:stretch>
                      </p:blipFill>
                      <p:spPr bwMode="auto">
                        <a:xfrm>
                          <a:off x="1791" y="1689"/>
                          <a:ext cx="2609" cy="221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6028" name="Text Box 12"/>
          <p:cNvSpPr txBox="1">
            <a:spLocks noChangeArrowheads="1"/>
          </p:cNvSpPr>
          <p:nvPr/>
        </p:nvSpPr>
        <p:spPr bwMode="auto">
          <a:xfrm>
            <a:off x="107504" y="2272804"/>
            <a:ext cx="2744589" cy="3148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en-US" sz="2800" dirty="0" smtClean="0">
                <a:latin typeface="+mn-lt"/>
              </a:rPr>
              <a:t>But, the temporal lobe segmentation projection is known to be incorrect.</a:t>
            </a:r>
            <a:endParaRPr lang="en-US" sz="2800" dirty="0">
              <a:latin typeface="+mn-lt"/>
            </a:endParaRPr>
          </a:p>
        </p:txBody>
      </p:sp>
      <p:sp>
        <p:nvSpPr>
          <p:cNvPr id="21" name="TextBox 20"/>
          <p:cNvSpPr txBox="1"/>
          <p:nvPr/>
        </p:nvSpPr>
        <p:spPr>
          <a:xfrm>
            <a:off x="35496" y="6444734"/>
            <a:ext cx="2787943" cy="369332"/>
          </a:xfrm>
          <a:prstGeom prst="rect">
            <a:avLst/>
          </a:prstGeom>
          <a:noFill/>
        </p:spPr>
        <p:txBody>
          <a:bodyPr wrap="none" rtlCol="0">
            <a:spAutoFit/>
          </a:bodyPr>
          <a:lstStyle/>
          <a:p>
            <a:r>
              <a:rPr lang="en-US" dirty="0" smtClean="0"/>
              <a:t>After </a:t>
            </a:r>
            <a:r>
              <a:rPr lang="en-US" dirty="0" err="1" smtClean="0"/>
              <a:t>Wakana</a:t>
            </a:r>
            <a:r>
              <a:rPr lang="en-US" dirty="0" smtClean="0"/>
              <a:t> et al., 2007</a:t>
            </a:r>
            <a:endParaRPr lang="en-US" dirty="0"/>
          </a:p>
        </p:txBody>
      </p:sp>
    </p:spTree>
    <p:extLst>
      <p:ext uri="{BB962C8B-B14F-4D97-AF65-F5344CB8AC3E}">
        <p14:creationId xmlns:p14="http://schemas.microsoft.com/office/powerpoint/2010/main" val="425725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t>Synapse Phase 0: Sensory Encoding</a:t>
            </a:r>
          </a:p>
        </p:txBody>
      </p:sp>
      <p:sp>
        <p:nvSpPr>
          <p:cNvPr id="27651" name="Text Box 3"/>
          <p:cNvSpPr txBox="1">
            <a:spLocks noChangeArrowheads="1"/>
          </p:cNvSpPr>
          <p:nvPr/>
        </p:nvSpPr>
        <p:spPr bwMode="auto">
          <a:xfrm>
            <a:off x="4876800" y="762000"/>
            <a:ext cx="4114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lnSpc>
                <a:spcPct val="90000"/>
              </a:lnSpc>
            </a:pPr>
            <a:r>
              <a:rPr lang="en-US" i="1">
                <a:latin typeface="Times New Roman" pitchFamily="18" charset="0"/>
              </a:rPr>
              <a:t>Brian Wandell</a:t>
            </a:r>
          </a:p>
          <a:p>
            <a:pPr algn="ctr" eaLnBrk="0" hangingPunct="0">
              <a:lnSpc>
                <a:spcPct val="90000"/>
              </a:lnSpc>
            </a:pPr>
            <a:r>
              <a:rPr lang="en-US" i="1">
                <a:latin typeface="Times New Roman" pitchFamily="18" charset="0"/>
              </a:rPr>
              <a:t>Stanford University</a:t>
            </a:r>
          </a:p>
        </p:txBody>
      </p:sp>
      <p:pic>
        <p:nvPicPr>
          <p:cNvPr id="27652" name="Picture 4" descr="stanfordQu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600200"/>
            <a:ext cx="6705600" cy="4594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6081831"/>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2"/>
          <p:cNvSpPr txBox="1">
            <a:spLocks noChangeAspect="1" noChangeArrowheads="1"/>
          </p:cNvSpPr>
          <p:nvPr/>
        </p:nvSpPr>
        <p:spPr bwMode="auto">
          <a:xfrm>
            <a:off x="5953125" y="6461125"/>
            <a:ext cx="31908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sz="2000" i="1" dirty="0">
                <a:latin typeface="Calibri" pitchFamily="34" charset="0"/>
                <a:cs typeface="Arial" charset="0"/>
              </a:rPr>
              <a:t>Courtesy Professor </a:t>
            </a:r>
            <a:r>
              <a:rPr lang="en-US" sz="2000" i="1" dirty="0" err="1">
                <a:latin typeface="Calibri" pitchFamily="34" charset="0"/>
                <a:cs typeface="Arial" charset="0"/>
              </a:rPr>
              <a:t>Ugur</a:t>
            </a:r>
            <a:r>
              <a:rPr lang="en-US" sz="2000" i="1" dirty="0">
                <a:latin typeface="Calibri" pitchFamily="34" charset="0"/>
                <a:cs typeface="Arial" charset="0"/>
              </a:rPr>
              <a:t> </a:t>
            </a:r>
            <a:r>
              <a:rPr lang="en-US" sz="2000" i="1" dirty="0" err="1">
                <a:latin typeface="Calibri" pitchFamily="34" charset="0"/>
                <a:cs typeface="Arial" charset="0"/>
              </a:rPr>
              <a:t>Ture</a:t>
            </a:r>
            <a:endParaRPr lang="en-US" sz="2000" i="1" dirty="0">
              <a:latin typeface="Calibri" pitchFamily="34" charset="0"/>
              <a:cs typeface="Arial" charset="0"/>
            </a:endParaRPr>
          </a:p>
        </p:txBody>
      </p:sp>
      <p:sp>
        <p:nvSpPr>
          <p:cNvPr id="173059" name="Rectangle 3"/>
          <p:cNvSpPr>
            <a:spLocks noChangeArrowheads="1"/>
          </p:cNvSpPr>
          <p:nvPr/>
        </p:nvSpPr>
        <p:spPr bwMode="auto">
          <a:xfrm>
            <a:off x="76200" y="1543050"/>
            <a:ext cx="2667000" cy="4446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lang="en-US" sz="2000">
                <a:cs typeface="Arial" charset="0"/>
              </a:rPr>
              <a:t>Gray matter and white matter are visible to the eye</a:t>
            </a:r>
          </a:p>
          <a:p>
            <a:pPr>
              <a:lnSpc>
                <a:spcPct val="110000"/>
              </a:lnSpc>
            </a:pPr>
            <a:endParaRPr lang="en-US" sz="2000">
              <a:cs typeface="Arial" charset="0"/>
            </a:endParaRPr>
          </a:p>
          <a:p>
            <a:pPr>
              <a:lnSpc>
                <a:spcPct val="110000"/>
              </a:lnSpc>
            </a:pPr>
            <a:r>
              <a:rPr lang="en-US" sz="2000">
                <a:cs typeface="Arial" charset="0"/>
              </a:rPr>
              <a:t>Functional MRI measures metabolic activity in gray matter</a:t>
            </a:r>
          </a:p>
          <a:p>
            <a:pPr>
              <a:lnSpc>
                <a:spcPct val="110000"/>
              </a:lnSpc>
            </a:pPr>
            <a:endParaRPr lang="en-US" sz="2000">
              <a:cs typeface="Arial" charset="0"/>
            </a:endParaRPr>
          </a:p>
          <a:p>
            <a:pPr>
              <a:lnSpc>
                <a:spcPct val="110000"/>
              </a:lnSpc>
            </a:pPr>
            <a:r>
              <a:rPr lang="en-US" sz="2000">
                <a:cs typeface="Arial" charset="0"/>
              </a:rPr>
              <a:t>Signals transmitted between widely separated neurons are carried in the white matter</a:t>
            </a:r>
          </a:p>
        </p:txBody>
      </p:sp>
      <p:pic>
        <p:nvPicPr>
          <p:cNvPr id="1730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1682750"/>
            <a:ext cx="6478588" cy="441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3061" name="Text Box 5"/>
          <p:cNvSpPr txBox="1">
            <a:spLocks noChangeArrowheads="1"/>
          </p:cNvSpPr>
          <p:nvPr/>
        </p:nvSpPr>
        <p:spPr bwMode="auto">
          <a:xfrm>
            <a:off x="3355975" y="1838325"/>
            <a:ext cx="14081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solidFill>
                  <a:schemeClr val="bg1"/>
                </a:solidFill>
                <a:cs typeface="Arial" charset="0"/>
              </a:rPr>
              <a:t>Gray matter</a:t>
            </a:r>
          </a:p>
        </p:txBody>
      </p:sp>
      <p:sp>
        <p:nvSpPr>
          <p:cNvPr id="173062" name="Text Box 6"/>
          <p:cNvSpPr txBox="1">
            <a:spLocks noChangeArrowheads="1"/>
          </p:cNvSpPr>
          <p:nvPr/>
        </p:nvSpPr>
        <p:spPr bwMode="auto">
          <a:xfrm>
            <a:off x="4373563" y="4419600"/>
            <a:ext cx="15335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solidFill>
                  <a:schemeClr val="bg1"/>
                </a:solidFill>
                <a:cs typeface="Arial" charset="0"/>
              </a:rPr>
              <a:t>White matter</a:t>
            </a:r>
          </a:p>
        </p:txBody>
      </p:sp>
      <p:sp>
        <p:nvSpPr>
          <p:cNvPr id="173063" name="Line 7"/>
          <p:cNvSpPr>
            <a:spLocks noChangeShapeType="1"/>
          </p:cNvSpPr>
          <p:nvPr/>
        </p:nvSpPr>
        <p:spPr bwMode="auto">
          <a:xfrm flipH="1">
            <a:off x="3435350" y="2384425"/>
            <a:ext cx="233363" cy="46990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3064" name="Line 8"/>
          <p:cNvSpPr>
            <a:spLocks noChangeShapeType="1"/>
          </p:cNvSpPr>
          <p:nvPr/>
        </p:nvSpPr>
        <p:spPr bwMode="auto">
          <a:xfrm>
            <a:off x="3825875" y="2306638"/>
            <a:ext cx="234950" cy="312737"/>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3065" name="Line 9"/>
          <p:cNvSpPr>
            <a:spLocks noChangeShapeType="1"/>
          </p:cNvSpPr>
          <p:nvPr/>
        </p:nvSpPr>
        <p:spPr bwMode="auto">
          <a:xfrm>
            <a:off x="3983038" y="2228850"/>
            <a:ext cx="468312" cy="234950"/>
          </a:xfrm>
          <a:prstGeom prst="line">
            <a:avLst/>
          </a:prstGeom>
          <a:noFill/>
          <a:ln w="38100">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3066" name="Rectangle 10"/>
          <p:cNvSpPr>
            <a:spLocks noGrp="1" noChangeArrowheads="1"/>
          </p:cNvSpPr>
          <p:nvPr>
            <p:ph type="title"/>
          </p:nvPr>
        </p:nvSpPr>
        <p:spPr>
          <a:xfrm>
            <a:off x="457200" y="655638"/>
            <a:ext cx="8229600" cy="609600"/>
          </a:xfrm>
        </p:spPr>
        <p:txBody>
          <a:bodyPr/>
          <a:lstStyle/>
          <a:p>
            <a:r>
              <a:rPr lang="en-US" sz="2800"/>
              <a:t>Seeing the gray and white matter; fascicles</a:t>
            </a:r>
          </a:p>
        </p:txBody>
      </p:sp>
      <p:grpSp>
        <p:nvGrpSpPr>
          <p:cNvPr id="173067" name="Group 11"/>
          <p:cNvGrpSpPr>
            <a:grpSpLocks/>
          </p:cNvGrpSpPr>
          <p:nvPr/>
        </p:nvGrpSpPr>
        <p:grpSpPr bwMode="auto">
          <a:xfrm>
            <a:off x="0" y="0"/>
            <a:ext cx="7702550" cy="533400"/>
            <a:chOff x="0" y="0"/>
            <a:chExt cx="4852" cy="336"/>
          </a:xfrm>
        </p:grpSpPr>
        <p:grpSp>
          <p:nvGrpSpPr>
            <p:cNvPr id="173068" name="Group 12"/>
            <p:cNvGrpSpPr>
              <a:grpSpLocks/>
            </p:cNvGrpSpPr>
            <p:nvPr/>
          </p:nvGrpSpPr>
          <p:grpSpPr bwMode="auto">
            <a:xfrm>
              <a:off x="0" y="0"/>
              <a:ext cx="4852" cy="336"/>
              <a:chOff x="0" y="0"/>
              <a:chExt cx="4852" cy="336"/>
            </a:xfrm>
          </p:grpSpPr>
          <p:pic>
            <p:nvPicPr>
              <p:cNvPr id="17306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8" y="0"/>
                <a:ext cx="1174"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3070" name="Rectangle 14"/>
              <p:cNvSpPr>
                <a:spLocks noChangeArrowheads="1"/>
              </p:cNvSpPr>
              <p:nvPr/>
            </p:nvSpPr>
            <p:spPr bwMode="auto">
              <a:xfrm>
                <a:off x="0" y="1"/>
                <a:ext cx="3696" cy="335"/>
              </a:xfrm>
              <a:prstGeom prst="rect">
                <a:avLst/>
              </a:prstGeom>
              <a:solidFill>
                <a:srgbClr val="92222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73071" name="Rectangle 15"/>
            <p:cNvSpPr>
              <a:spLocks noChangeArrowheads="1"/>
            </p:cNvSpPr>
            <p:nvPr/>
          </p:nvSpPr>
          <p:spPr bwMode="auto">
            <a:xfrm>
              <a:off x="0" y="62"/>
              <a:ext cx="361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solidFill>
                    <a:schemeClr val="bg1"/>
                  </a:solidFill>
                  <a:latin typeface="Arial" charset="0"/>
                  <a:cs typeface="Arial" charset="0"/>
                </a:rPr>
                <a:t>Center for Cognitive and Neurobiological Imaging</a:t>
              </a:r>
            </a:p>
          </p:txBody>
        </p:sp>
      </p:grpSp>
      <p:pic>
        <p:nvPicPr>
          <p:cNvPr id="173080"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8038" y="1903413"/>
            <a:ext cx="4876800" cy="390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0951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73080"/>
                                        </p:tgtEl>
                                        <p:attrNameLst>
                                          <p:attrName>style.visibility</p:attrName>
                                        </p:attrNameLst>
                                      </p:cBhvr>
                                      <p:to>
                                        <p:strVal val="visible"/>
                                      </p:to>
                                    </p:set>
                                    <p:anim calcmode="lin" valueType="num">
                                      <p:cBhvr>
                                        <p:cTn id="7" dur="2000" fill="hold"/>
                                        <p:tgtEl>
                                          <p:spTgt spid="173080"/>
                                        </p:tgtEl>
                                        <p:attrNameLst>
                                          <p:attrName>ppt_w</p:attrName>
                                        </p:attrNameLst>
                                      </p:cBhvr>
                                      <p:tavLst>
                                        <p:tav tm="0">
                                          <p:val>
                                            <p:fltVal val="0"/>
                                          </p:val>
                                        </p:tav>
                                        <p:tav tm="100000">
                                          <p:val>
                                            <p:strVal val="#ppt_w"/>
                                          </p:val>
                                        </p:tav>
                                      </p:tavLst>
                                    </p:anim>
                                    <p:anim calcmode="lin" valueType="num">
                                      <p:cBhvr>
                                        <p:cTn id="8" dur="2000" fill="hold"/>
                                        <p:tgtEl>
                                          <p:spTgt spid="173080"/>
                                        </p:tgtEl>
                                        <p:attrNameLst>
                                          <p:attrName>ppt_h</p:attrName>
                                        </p:attrNameLst>
                                      </p:cBhvr>
                                      <p:tavLst>
                                        <p:tav tm="0">
                                          <p:val>
                                            <p:fltVal val="0"/>
                                          </p:val>
                                        </p:tav>
                                        <p:tav tm="100000">
                                          <p:val>
                                            <p:strVal val="#ppt_h"/>
                                          </p:val>
                                        </p:tav>
                                      </p:tavLst>
                                    </p:anim>
                                    <p:animEffect transition="in" filter="fade">
                                      <p:cBhvr>
                                        <p:cTn id="9" dur="2000"/>
                                        <p:tgtEl>
                                          <p:spTgt spid="1730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152400" y="0"/>
            <a:ext cx="8815388" cy="1116013"/>
          </a:xfrm>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p>
            <a: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t>Diffusion probes brain microscopic </a:t>
            </a:r>
            <a:br>
              <a:rPr lang="en-GB" sz="2800"/>
            </a:br>
            <a:r>
              <a:rPr lang="en-GB" sz="2800"/>
              <a:t>structure</a:t>
            </a:r>
          </a:p>
        </p:txBody>
      </p:sp>
      <p:pic>
        <p:nvPicPr>
          <p:cNvPr id="1812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7450" y="1076325"/>
            <a:ext cx="2946400" cy="312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1252" name="Text Box 4"/>
          <p:cNvSpPr txBox="1">
            <a:spLocks noChangeArrowheads="1"/>
          </p:cNvSpPr>
          <p:nvPr/>
        </p:nvSpPr>
        <p:spPr bwMode="auto">
          <a:xfrm>
            <a:off x="833438" y="1527175"/>
            <a:ext cx="2673350"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9pPr>
          </a:lstStyle>
          <a:p>
            <a:pPr>
              <a:lnSpc>
                <a:spcPts val="2413"/>
              </a:lnSpc>
              <a:buClr>
                <a:srgbClr val="000000"/>
              </a:buClr>
              <a:buSzPct val="100000"/>
              <a:buFont typeface="Times New Roman" pitchFamily="18" charset="0"/>
              <a:buNone/>
            </a:pPr>
            <a:r>
              <a:rPr lang="en-GB" sz="2000" i="1">
                <a:latin typeface="Times New Roman" pitchFamily="18" charset="0"/>
              </a:rPr>
              <a:t>Along the axon, within the cytoskeleton, there is a large </a:t>
            </a:r>
            <a:br>
              <a:rPr lang="en-GB" sz="2000" i="1">
                <a:latin typeface="Times New Roman" pitchFamily="18" charset="0"/>
              </a:rPr>
            </a:br>
            <a:r>
              <a:rPr lang="en-GB" sz="2000" b="1" i="1">
                <a:latin typeface="Times New Roman" pitchFamily="18" charset="0"/>
              </a:rPr>
              <a:t>Apparent Diffusion Coefficient (ADC)</a:t>
            </a:r>
          </a:p>
        </p:txBody>
      </p:sp>
      <p:sp>
        <p:nvSpPr>
          <p:cNvPr id="181253" name="Text Box 5"/>
          <p:cNvSpPr txBox="1">
            <a:spLocks noChangeArrowheads="1"/>
          </p:cNvSpPr>
          <p:nvPr/>
        </p:nvSpPr>
        <p:spPr bwMode="auto">
          <a:xfrm>
            <a:off x="3844925" y="3506788"/>
            <a:ext cx="2733675" cy="603250"/>
          </a:xfrm>
          <a:prstGeom prst="rect">
            <a:avLst/>
          </a:prstGeom>
          <a:noFill/>
          <a:ln>
            <a:noFill/>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cs typeface="Arial" charset="0"/>
              </a:defRPr>
            </a:lvl9pPr>
          </a:lstStyle>
          <a:p>
            <a:pPr algn="ctr">
              <a:lnSpc>
                <a:spcPts val="2013"/>
              </a:lnSpc>
              <a:buClr>
                <a:srgbClr val="000000"/>
              </a:buClr>
              <a:buSzPct val="100000"/>
              <a:buFont typeface="Times New Roman" pitchFamily="18" charset="0"/>
              <a:buNone/>
            </a:pPr>
            <a:r>
              <a:rPr lang="en-GB" b="1">
                <a:solidFill>
                  <a:schemeClr val="bg1"/>
                </a:solidFill>
                <a:latin typeface="Times New Roman" pitchFamily="18" charset="0"/>
              </a:rPr>
              <a:t>Optic nerve fibres</a:t>
            </a:r>
          </a:p>
          <a:p>
            <a:pPr algn="ctr">
              <a:lnSpc>
                <a:spcPts val="2013"/>
              </a:lnSpc>
              <a:buClr>
                <a:srgbClr val="000000"/>
              </a:buClr>
              <a:buSzPct val="100000"/>
              <a:buFont typeface="Times New Roman" pitchFamily="18" charset="0"/>
              <a:buNone/>
            </a:pPr>
            <a:r>
              <a:rPr lang="en-US" b="1" i="1">
                <a:solidFill>
                  <a:schemeClr val="bg1"/>
                </a:solidFill>
                <a:latin typeface="Times New Roman" pitchFamily="18" charset="0"/>
              </a:rPr>
              <a:t>George Bartzokis</a:t>
            </a:r>
            <a:endParaRPr lang="en-GB" b="1" i="1">
              <a:solidFill>
                <a:schemeClr val="bg1"/>
              </a:solidFill>
              <a:latin typeface="Times New Roman" pitchFamily="18" charset="0"/>
            </a:endParaRPr>
          </a:p>
        </p:txBody>
      </p:sp>
      <p:pic>
        <p:nvPicPr>
          <p:cNvPr id="18125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0238" y="4373563"/>
            <a:ext cx="1736725" cy="231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1255" name="Group 7"/>
          <p:cNvGrpSpPr>
            <a:grpSpLocks/>
          </p:cNvGrpSpPr>
          <p:nvPr/>
        </p:nvGrpSpPr>
        <p:grpSpPr bwMode="auto">
          <a:xfrm>
            <a:off x="47625" y="4406900"/>
            <a:ext cx="4389438" cy="1989138"/>
            <a:chOff x="504" y="2776"/>
            <a:chExt cx="2765" cy="1253"/>
          </a:xfrm>
        </p:grpSpPr>
        <p:sp>
          <p:nvSpPr>
            <p:cNvPr id="181256" name="Text Box 8"/>
            <p:cNvSpPr txBox="1">
              <a:spLocks noChangeArrowheads="1"/>
            </p:cNvSpPr>
            <p:nvPr/>
          </p:nvSpPr>
          <p:spPr bwMode="auto">
            <a:xfrm>
              <a:off x="504" y="2776"/>
              <a:ext cx="276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a:latin typeface="Times New Roman" pitchFamily="18" charset="0"/>
                </a:rPr>
                <a:t>Longitudinal Diffusivity (</a:t>
              </a:r>
              <a:r>
                <a:rPr lang="el-GR" sz="2400">
                  <a:latin typeface="Times New Roman" pitchFamily="18" charset="0"/>
                </a:rPr>
                <a:t>μ</a:t>
              </a:r>
              <a:r>
                <a:rPr lang="en-US" sz="2400">
                  <a:latin typeface="Times New Roman" pitchFamily="18" charset="0"/>
                </a:rPr>
                <a:t>m</a:t>
              </a:r>
              <a:r>
                <a:rPr lang="en-US" sz="2400" baseline="30000">
                  <a:latin typeface="Times New Roman" pitchFamily="18" charset="0"/>
                </a:rPr>
                <a:t>2</a:t>
              </a:r>
              <a:r>
                <a:rPr lang="en-US" sz="2400">
                  <a:latin typeface="Times New Roman" pitchFamily="18" charset="0"/>
                </a:rPr>
                <a:t>/ms)</a:t>
              </a:r>
              <a:endParaRPr lang="el-GR" sz="2400">
                <a:latin typeface="Times New Roman" pitchFamily="18" charset="0"/>
              </a:endParaRPr>
            </a:p>
          </p:txBody>
        </p:sp>
        <p:sp>
          <p:nvSpPr>
            <p:cNvPr id="181257" name="AutoShape 9"/>
            <p:cNvSpPr>
              <a:spLocks noChangeArrowheads="1"/>
            </p:cNvSpPr>
            <p:nvPr/>
          </p:nvSpPr>
          <p:spPr bwMode="auto">
            <a:xfrm rot="-5400000">
              <a:off x="992" y="3435"/>
              <a:ext cx="959" cy="230"/>
            </a:xfrm>
            <a:prstGeom prst="leftRightArrow">
              <a:avLst>
                <a:gd name="adj1" fmla="val 50000"/>
                <a:gd name="adj2" fmla="val 83391"/>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1258" name="AutoShape 10"/>
          <p:cNvSpPr>
            <a:spLocks noChangeArrowheads="1"/>
          </p:cNvSpPr>
          <p:nvPr/>
        </p:nvSpPr>
        <p:spPr bwMode="auto">
          <a:xfrm rot="-5400000">
            <a:off x="5504656" y="5445919"/>
            <a:ext cx="1522413" cy="365125"/>
          </a:xfrm>
          <a:prstGeom prst="leftRightArrow">
            <a:avLst>
              <a:gd name="adj1" fmla="val 50000"/>
              <a:gd name="adj2" fmla="val 83391"/>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1259" name="AutoShape 11"/>
          <p:cNvSpPr>
            <a:spLocks noChangeArrowheads="1"/>
          </p:cNvSpPr>
          <p:nvPr/>
        </p:nvSpPr>
        <p:spPr bwMode="auto">
          <a:xfrm rot="-5400000">
            <a:off x="4495006" y="2242344"/>
            <a:ext cx="1522413" cy="365125"/>
          </a:xfrm>
          <a:prstGeom prst="leftRightArrow">
            <a:avLst>
              <a:gd name="adj1" fmla="val 50000"/>
              <a:gd name="adj2" fmla="val 83391"/>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81260" name="Group 12"/>
          <p:cNvGrpSpPr>
            <a:grpSpLocks/>
          </p:cNvGrpSpPr>
          <p:nvPr/>
        </p:nvGrpSpPr>
        <p:grpSpPr bwMode="auto">
          <a:xfrm>
            <a:off x="6380163" y="1181100"/>
            <a:ext cx="2627312" cy="1787525"/>
            <a:chOff x="34" y="1031"/>
            <a:chExt cx="4764" cy="3239"/>
          </a:xfrm>
        </p:grpSpPr>
        <p:pic>
          <p:nvPicPr>
            <p:cNvPr id="181261" name="Picture 13" descr="ture_cutou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00000">
              <a:off x="879" y="1031"/>
              <a:ext cx="3919" cy="2499"/>
            </a:xfrm>
            <a:prstGeom prst="rect">
              <a:avLst/>
            </a:prstGeom>
            <a:noFill/>
            <a:extLst>
              <a:ext uri="{909E8E84-426E-40DD-AFC4-6F175D3DCCD1}">
                <a14:hiddenFill xmlns:a14="http://schemas.microsoft.com/office/drawing/2010/main">
                  <a:solidFill>
                    <a:srgbClr val="FFFFFF"/>
                  </a:solidFill>
                </a14:hiddenFill>
              </a:ext>
            </a:extLst>
          </p:spPr>
        </p:pic>
        <p:sp>
          <p:nvSpPr>
            <p:cNvPr id="181262" name="Text Box 14"/>
            <p:cNvSpPr txBox="1">
              <a:spLocks noChangeArrowheads="1"/>
            </p:cNvSpPr>
            <p:nvPr/>
          </p:nvSpPr>
          <p:spPr bwMode="auto">
            <a:xfrm>
              <a:off x="34" y="3562"/>
              <a:ext cx="328"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charset="0"/>
                  <a:cs typeface="Arial" charset="0"/>
                </a:defRPr>
              </a:lvl9pPr>
            </a:lstStyle>
            <a:p>
              <a:pPr>
                <a:lnSpc>
                  <a:spcPct val="98000"/>
                </a:lnSpc>
                <a:buClr>
                  <a:srgbClr val="000000"/>
                </a:buClr>
                <a:buSzPct val="100000"/>
                <a:buFont typeface="Times New Roman" pitchFamily="18" charset="0"/>
                <a:buNone/>
              </a:pPr>
              <a:endParaRPr lang="en-GB" sz="2000" i="1">
                <a:solidFill>
                  <a:srgbClr val="C0C0C0"/>
                </a:solidFill>
                <a:effectLst>
                  <a:outerShdw blurRad="38100" dist="38100" dir="2700000" algn="tl">
                    <a:srgbClr val="C0C0C0"/>
                  </a:outerShdw>
                </a:effectLst>
                <a:latin typeface="Calibri" pitchFamily="34" charset="0"/>
              </a:endParaRPr>
            </a:p>
          </p:txBody>
        </p:sp>
      </p:grpSp>
      <p:sp>
        <p:nvSpPr>
          <p:cNvPr id="181263" name="Rectangle 15"/>
          <p:cNvSpPr>
            <a:spLocks noChangeArrowheads="1"/>
          </p:cNvSpPr>
          <p:nvPr/>
        </p:nvSpPr>
        <p:spPr bwMode="auto">
          <a:xfrm>
            <a:off x="7524750" y="1476375"/>
            <a:ext cx="88900" cy="889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1264" name="Line 16"/>
          <p:cNvSpPr>
            <a:spLocks noChangeShapeType="1"/>
          </p:cNvSpPr>
          <p:nvPr/>
        </p:nvSpPr>
        <p:spPr bwMode="auto">
          <a:xfrm flipH="1">
            <a:off x="6734175" y="1619250"/>
            <a:ext cx="781050" cy="9144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265297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12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152400" y="0"/>
            <a:ext cx="8815388" cy="1116013"/>
          </a:xfrm>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lstStyle/>
          <a:p>
            <a: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800"/>
              <a:t>H</a:t>
            </a:r>
            <a:r>
              <a:rPr lang="en-GB" sz="2800" baseline="-25000"/>
              <a:t>2</a:t>
            </a:r>
            <a:r>
              <a:rPr lang="en-GB" sz="2800"/>
              <a:t>O diffusion probes microscopic </a:t>
            </a:r>
            <a:br>
              <a:rPr lang="en-GB" sz="2800"/>
            </a:br>
            <a:r>
              <a:rPr lang="en-GB" sz="2800"/>
              <a:t>structure of the brain</a:t>
            </a:r>
          </a:p>
        </p:txBody>
      </p:sp>
      <p:pic>
        <p:nvPicPr>
          <p:cNvPr id="1832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27450" y="1076325"/>
            <a:ext cx="2946400" cy="312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33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0238" y="4373563"/>
            <a:ext cx="1736725" cy="231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3301" name="Text Box 5"/>
          <p:cNvSpPr txBox="1">
            <a:spLocks noChangeArrowheads="1"/>
          </p:cNvSpPr>
          <p:nvPr/>
        </p:nvSpPr>
        <p:spPr bwMode="auto">
          <a:xfrm>
            <a:off x="835025" y="1535113"/>
            <a:ext cx="2673350"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9pPr>
          </a:lstStyle>
          <a:p>
            <a:pPr>
              <a:lnSpc>
                <a:spcPts val="2413"/>
              </a:lnSpc>
              <a:buClr>
                <a:srgbClr val="000000"/>
              </a:buClr>
              <a:buSzPct val="100000"/>
              <a:buFont typeface="Times New Roman" pitchFamily="18" charset="0"/>
              <a:buNone/>
            </a:pPr>
            <a:r>
              <a:rPr lang="en-GB" sz="2000" i="1">
                <a:latin typeface="Times New Roman" pitchFamily="18" charset="0"/>
              </a:rPr>
              <a:t>Bi-lipid cell membranes limit diffusion.</a:t>
            </a:r>
          </a:p>
          <a:p>
            <a:pPr>
              <a:lnSpc>
                <a:spcPts val="2413"/>
              </a:lnSpc>
              <a:buClr>
                <a:srgbClr val="000000"/>
              </a:buClr>
              <a:buSzPct val="100000"/>
              <a:buFont typeface="Times New Roman" pitchFamily="18" charset="0"/>
              <a:buNone/>
            </a:pPr>
            <a:r>
              <a:rPr lang="en-GB" sz="2000" i="1">
                <a:latin typeface="Times New Roman" pitchFamily="18" charset="0"/>
              </a:rPr>
              <a:t>Hence, perpendicular to the length the </a:t>
            </a:r>
            <a:r>
              <a:rPr lang="en-GB" sz="2000" b="1" i="1">
                <a:latin typeface="Times New Roman" pitchFamily="18" charset="0"/>
              </a:rPr>
              <a:t>ADC</a:t>
            </a:r>
            <a:r>
              <a:rPr lang="en-GB" sz="2000" i="1">
                <a:latin typeface="Times New Roman" pitchFamily="18" charset="0"/>
              </a:rPr>
              <a:t> is smaller</a:t>
            </a:r>
          </a:p>
        </p:txBody>
      </p:sp>
      <p:grpSp>
        <p:nvGrpSpPr>
          <p:cNvPr id="183302" name="Group 6"/>
          <p:cNvGrpSpPr>
            <a:grpSpLocks/>
          </p:cNvGrpSpPr>
          <p:nvPr/>
        </p:nvGrpSpPr>
        <p:grpSpPr bwMode="auto">
          <a:xfrm>
            <a:off x="800100" y="4406900"/>
            <a:ext cx="3611563" cy="1381125"/>
            <a:chOff x="504" y="2776"/>
            <a:chExt cx="2275" cy="870"/>
          </a:xfrm>
        </p:grpSpPr>
        <p:sp>
          <p:nvSpPr>
            <p:cNvPr id="183303" name="Text Box 7"/>
            <p:cNvSpPr txBox="1">
              <a:spLocks noChangeArrowheads="1"/>
            </p:cNvSpPr>
            <p:nvPr/>
          </p:nvSpPr>
          <p:spPr bwMode="auto">
            <a:xfrm>
              <a:off x="504" y="2776"/>
              <a:ext cx="2275"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400">
                  <a:latin typeface="Times New Roman" pitchFamily="18" charset="0"/>
                </a:rPr>
                <a:t>Radial Diffusivity (</a:t>
              </a:r>
              <a:r>
                <a:rPr lang="el-GR" sz="2400">
                  <a:latin typeface="Times New Roman" pitchFamily="18" charset="0"/>
                </a:rPr>
                <a:t>μ</a:t>
              </a:r>
              <a:r>
                <a:rPr lang="en-US" sz="2400">
                  <a:latin typeface="Times New Roman" pitchFamily="18" charset="0"/>
                </a:rPr>
                <a:t>m</a:t>
              </a:r>
              <a:r>
                <a:rPr lang="en-US" sz="2400" baseline="30000">
                  <a:latin typeface="Times New Roman" pitchFamily="18" charset="0"/>
                </a:rPr>
                <a:t>2</a:t>
              </a:r>
              <a:r>
                <a:rPr lang="en-US" sz="2400">
                  <a:latin typeface="Times New Roman" pitchFamily="18" charset="0"/>
                </a:rPr>
                <a:t>/ms)</a:t>
              </a:r>
              <a:endParaRPr lang="el-GR" sz="2400">
                <a:latin typeface="Times New Roman" pitchFamily="18" charset="0"/>
              </a:endParaRPr>
            </a:p>
            <a:p>
              <a:endParaRPr lang="en-US" sz="2400">
                <a:latin typeface="Times New Roman" pitchFamily="18" charset="0"/>
              </a:endParaRPr>
            </a:p>
          </p:txBody>
        </p:sp>
        <p:sp>
          <p:nvSpPr>
            <p:cNvPr id="183304" name="AutoShape 8"/>
            <p:cNvSpPr>
              <a:spLocks noChangeArrowheads="1"/>
            </p:cNvSpPr>
            <p:nvPr/>
          </p:nvSpPr>
          <p:spPr bwMode="auto">
            <a:xfrm>
              <a:off x="1005" y="3427"/>
              <a:ext cx="398" cy="219"/>
            </a:xfrm>
            <a:prstGeom prst="leftRightArrow">
              <a:avLst>
                <a:gd name="adj1" fmla="val 50000"/>
                <a:gd name="adj2" fmla="val 36347"/>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3305" name="AutoShape 9"/>
          <p:cNvSpPr>
            <a:spLocks noChangeArrowheads="1"/>
          </p:cNvSpPr>
          <p:nvPr/>
        </p:nvSpPr>
        <p:spPr bwMode="auto">
          <a:xfrm>
            <a:off x="5926138" y="5464175"/>
            <a:ext cx="631825" cy="347663"/>
          </a:xfrm>
          <a:prstGeom prst="leftRightArrow">
            <a:avLst>
              <a:gd name="adj1" fmla="val 50000"/>
              <a:gd name="adj2" fmla="val 36347"/>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3306" name="AutoShape 10"/>
          <p:cNvSpPr>
            <a:spLocks noChangeArrowheads="1"/>
          </p:cNvSpPr>
          <p:nvPr/>
        </p:nvSpPr>
        <p:spPr bwMode="auto">
          <a:xfrm>
            <a:off x="4949825" y="2319338"/>
            <a:ext cx="631825" cy="347662"/>
          </a:xfrm>
          <a:prstGeom prst="leftRightArrow">
            <a:avLst>
              <a:gd name="adj1" fmla="val 50000"/>
              <a:gd name="adj2" fmla="val 36347"/>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83307" name="Group 11"/>
          <p:cNvGrpSpPr>
            <a:grpSpLocks/>
          </p:cNvGrpSpPr>
          <p:nvPr/>
        </p:nvGrpSpPr>
        <p:grpSpPr bwMode="auto">
          <a:xfrm>
            <a:off x="6380163" y="1181100"/>
            <a:ext cx="2627312" cy="1787525"/>
            <a:chOff x="34" y="1031"/>
            <a:chExt cx="4764" cy="3239"/>
          </a:xfrm>
        </p:grpSpPr>
        <p:pic>
          <p:nvPicPr>
            <p:cNvPr id="183308" name="Picture 12" descr="ture_cutou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900000">
              <a:off x="879" y="1031"/>
              <a:ext cx="3919" cy="2499"/>
            </a:xfrm>
            <a:prstGeom prst="rect">
              <a:avLst/>
            </a:prstGeom>
            <a:noFill/>
            <a:extLst>
              <a:ext uri="{909E8E84-426E-40DD-AFC4-6F175D3DCCD1}">
                <a14:hiddenFill xmlns:a14="http://schemas.microsoft.com/office/drawing/2010/main">
                  <a:solidFill>
                    <a:srgbClr val="FFFFFF"/>
                  </a:solidFill>
                </a14:hiddenFill>
              </a:ext>
            </a:extLst>
          </p:spPr>
        </p:pic>
        <p:sp>
          <p:nvSpPr>
            <p:cNvPr id="183309" name="Text Box 13"/>
            <p:cNvSpPr txBox="1">
              <a:spLocks noChangeArrowheads="1"/>
            </p:cNvSpPr>
            <p:nvPr/>
          </p:nvSpPr>
          <p:spPr bwMode="auto">
            <a:xfrm>
              <a:off x="34" y="3562"/>
              <a:ext cx="328"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1pPr>
              <a:lvl2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2pPr>
              <a:lvl3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3pPr>
              <a:lvl4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4pPr>
              <a:lvl5pPr defTabSz="4572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5pPr>
              <a:lvl6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6pPr>
              <a:lvl7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7pPr>
              <a:lvl8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8pPr>
              <a:lvl9pPr defTabSz="457200" fontAlgn="base">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tx1"/>
                  </a:solidFill>
                  <a:latin typeface="Arial" pitchFamily="34" charset="0"/>
                  <a:cs typeface="Arial" pitchFamily="34" charset="0"/>
                </a:defRPr>
              </a:lvl9pPr>
            </a:lstStyle>
            <a:p>
              <a:pPr>
                <a:lnSpc>
                  <a:spcPct val="98000"/>
                </a:lnSpc>
                <a:buClr>
                  <a:srgbClr val="000000"/>
                </a:buClr>
                <a:buSzPct val="100000"/>
                <a:buFont typeface="Times New Roman" pitchFamily="18" charset="0"/>
                <a:buNone/>
              </a:pPr>
              <a:endParaRPr lang="en-GB" sz="2000" i="1">
                <a:solidFill>
                  <a:srgbClr val="C0C0C0"/>
                </a:solidFill>
                <a:effectLst>
                  <a:outerShdw blurRad="38100" dist="38100" dir="2700000" algn="tl">
                    <a:srgbClr val="C0C0C0"/>
                  </a:outerShdw>
                </a:effectLst>
                <a:latin typeface="Calibri" pitchFamily="34" charset="0"/>
              </a:endParaRPr>
            </a:p>
          </p:txBody>
        </p:sp>
      </p:grpSp>
      <p:sp>
        <p:nvSpPr>
          <p:cNvPr id="183310" name="Text Box 14"/>
          <p:cNvSpPr txBox="1">
            <a:spLocks noChangeArrowheads="1"/>
          </p:cNvSpPr>
          <p:nvPr/>
        </p:nvSpPr>
        <p:spPr bwMode="auto">
          <a:xfrm>
            <a:off x="3844925" y="3506788"/>
            <a:ext cx="2733675" cy="603250"/>
          </a:xfrm>
          <a:prstGeom prst="rect">
            <a:avLst/>
          </a:prstGeom>
          <a:noFill/>
          <a:ln>
            <a:noFill/>
          </a:ln>
          <a:effectLst>
            <a:outerShdw dist="35921"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itchFamily="34" charset="0"/>
                <a:cs typeface="Arial" pitchFamily="34" charset="0"/>
              </a:defRPr>
            </a:lvl9pPr>
          </a:lstStyle>
          <a:p>
            <a:pPr algn="ctr">
              <a:lnSpc>
                <a:spcPts val="2013"/>
              </a:lnSpc>
              <a:buClr>
                <a:srgbClr val="000000"/>
              </a:buClr>
              <a:buSzPct val="100000"/>
              <a:buFont typeface="Times New Roman" pitchFamily="18" charset="0"/>
              <a:buNone/>
            </a:pPr>
            <a:r>
              <a:rPr lang="en-GB" b="1">
                <a:solidFill>
                  <a:schemeClr val="bg1"/>
                </a:solidFill>
                <a:latin typeface="Times New Roman" pitchFamily="18" charset="0"/>
              </a:rPr>
              <a:t>Optic nerve fibres</a:t>
            </a:r>
          </a:p>
          <a:p>
            <a:pPr algn="ctr">
              <a:lnSpc>
                <a:spcPts val="2013"/>
              </a:lnSpc>
              <a:buClr>
                <a:srgbClr val="000000"/>
              </a:buClr>
              <a:buSzPct val="100000"/>
              <a:buFont typeface="Times New Roman" pitchFamily="18" charset="0"/>
              <a:buNone/>
            </a:pPr>
            <a:r>
              <a:rPr lang="en-US" b="1" i="1">
                <a:solidFill>
                  <a:schemeClr val="bg1"/>
                </a:solidFill>
                <a:latin typeface="Times New Roman" pitchFamily="18" charset="0"/>
              </a:rPr>
              <a:t>George Bartzokis</a:t>
            </a:r>
            <a:endParaRPr lang="en-GB" b="1" i="1">
              <a:solidFill>
                <a:schemeClr val="bg1"/>
              </a:solidFill>
              <a:latin typeface="Times New Roman" pitchFamily="18" charset="0"/>
            </a:endParaRPr>
          </a:p>
        </p:txBody>
      </p:sp>
      <p:sp>
        <p:nvSpPr>
          <p:cNvPr id="183311" name="Rectangle 15"/>
          <p:cNvSpPr>
            <a:spLocks noChangeArrowheads="1"/>
          </p:cNvSpPr>
          <p:nvPr/>
        </p:nvSpPr>
        <p:spPr bwMode="auto">
          <a:xfrm>
            <a:off x="7524750" y="1476375"/>
            <a:ext cx="88900" cy="88900"/>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3312" name="Line 16"/>
          <p:cNvSpPr>
            <a:spLocks noChangeShapeType="1"/>
          </p:cNvSpPr>
          <p:nvPr/>
        </p:nvSpPr>
        <p:spPr bwMode="auto">
          <a:xfrm flipH="1">
            <a:off x="6734175" y="1619250"/>
            <a:ext cx="781050" cy="914400"/>
          </a:xfrm>
          <a:prstGeom prst="line">
            <a:avLst/>
          </a:prstGeom>
          <a:noFill/>
          <a:ln w="508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34431500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833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2994" name="AutoShape 2"/>
          <p:cNvSpPr>
            <a:spLocks noChangeArrowheads="1"/>
          </p:cNvSpPr>
          <p:nvPr/>
        </p:nvSpPr>
        <p:spPr bwMode="auto">
          <a:xfrm rot="-5400000">
            <a:off x="6184106" y="3582194"/>
            <a:ext cx="2147888" cy="330200"/>
          </a:xfrm>
          <a:prstGeom prst="leftRightArrow">
            <a:avLst>
              <a:gd name="adj1" fmla="val 50000"/>
              <a:gd name="adj2" fmla="val 130096"/>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2995" name="Rectangle 3"/>
          <p:cNvSpPr>
            <a:spLocks noGrp="1" noChangeArrowheads="1"/>
          </p:cNvSpPr>
          <p:nvPr>
            <p:ph type="title"/>
          </p:nvPr>
        </p:nvSpPr>
        <p:spPr/>
        <p:txBody>
          <a:bodyPr/>
          <a:lstStyle/>
          <a:p>
            <a:r>
              <a:rPr lang="en-US" sz="3600"/>
              <a:t>DTI summarizes data</a:t>
            </a:r>
          </a:p>
        </p:txBody>
      </p:sp>
      <p:pic>
        <p:nvPicPr>
          <p:cNvPr id="14929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6063" y="2187575"/>
            <a:ext cx="2946400" cy="312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492997" name="Group 5"/>
          <p:cNvGrpSpPr>
            <a:grpSpLocks/>
          </p:cNvGrpSpPr>
          <p:nvPr/>
        </p:nvGrpSpPr>
        <p:grpSpPr bwMode="auto">
          <a:xfrm>
            <a:off x="2849563" y="1874838"/>
            <a:ext cx="234950" cy="3798887"/>
            <a:chOff x="1567" y="899"/>
            <a:chExt cx="148" cy="2393"/>
          </a:xfrm>
        </p:grpSpPr>
        <p:sp>
          <p:nvSpPr>
            <p:cNvPr id="1492998" name="AutoShape 6"/>
            <p:cNvSpPr>
              <a:spLocks noChangeArrowheads="1"/>
            </p:cNvSpPr>
            <p:nvPr/>
          </p:nvSpPr>
          <p:spPr bwMode="auto">
            <a:xfrm>
              <a:off x="1567" y="899"/>
              <a:ext cx="144" cy="178"/>
            </a:xfrm>
            <a:prstGeom prst="downArrow">
              <a:avLst>
                <a:gd name="adj1" fmla="val 50000"/>
                <a:gd name="adj2" fmla="val 30903"/>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2999" name="AutoShape 7"/>
            <p:cNvSpPr>
              <a:spLocks noChangeArrowheads="1"/>
            </p:cNvSpPr>
            <p:nvPr/>
          </p:nvSpPr>
          <p:spPr bwMode="auto">
            <a:xfrm rot="10800000">
              <a:off x="1571" y="3114"/>
              <a:ext cx="144" cy="178"/>
            </a:xfrm>
            <a:prstGeom prst="downArrow">
              <a:avLst>
                <a:gd name="adj1" fmla="val 50000"/>
                <a:gd name="adj2" fmla="val 30903"/>
              </a:avLst>
            </a:prstGeom>
            <a:solidFill>
              <a:srgbClr val="0000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3000" name="Group 8"/>
          <p:cNvGrpSpPr>
            <a:grpSpLocks/>
          </p:cNvGrpSpPr>
          <p:nvPr/>
        </p:nvGrpSpPr>
        <p:grpSpPr bwMode="auto">
          <a:xfrm>
            <a:off x="1103313" y="3640138"/>
            <a:ext cx="3690937" cy="228600"/>
            <a:chOff x="467" y="2011"/>
            <a:chExt cx="2325" cy="144"/>
          </a:xfrm>
        </p:grpSpPr>
        <p:sp>
          <p:nvSpPr>
            <p:cNvPr id="1493001" name="AutoShape 9"/>
            <p:cNvSpPr>
              <a:spLocks noChangeArrowheads="1"/>
            </p:cNvSpPr>
            <p:nvPr/>
          </p:nvSpPr>
          <p:spPr bwMode="auto">
            <a:xfrm rot="5400000">
              <a:off x="2631" y="1994"/>
              <a:ext cx="144" cy="178"/>
            </a:xfrm>
            <a:prstGeom prst="downArrow">
              <a:avLst>
                <a:gd name="adj1" fmla="val 50000"/>
                <a:gd name="adj2" fmla="val 30903"/>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3002" name="AutoShape 10"/>
            <p:cNvSpPr>
              <a:spLocks noChangeArrowheads="1"/>
            </p:cNvSpPr>
            <p:nvPr/>
          </p:nvSpPr>
          <p:spPr bwMode="auto">
            <a:xfrm rot="-5400000">
              <a:off x="484" y="1994"/>
              <a:ext cx="144" cy="178"/>
            </a:xfrm>
            <a:prstGeom prst="downArrow">
              <a:avLst>
                <a:gd name="adj1" fmla="val 50000"/>
                <a:gd name="adj2" fmla="val 30903"/>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3003" name="Group 11"/>
          <p:cNvGrpSpPr>
            <a:grpSpLocks/>
          </p:cNvGrpSpPr>
          <p:nvPr/>
        </p:nvGrpSpPr>
        <p:grpSpPr bwMode="auto">
          <a:xfrm>
            <a:off x="1227138" y="1952625"/>
            <a:ext cx="3498850" cy="3581400"/>
            <a:chOff x="545" y="948"/>
            <a:chExt cx="2204" cy="2256"/>
          </a:xfrm>
        </p:grpSpPr>
        <p:sp>
          <p:nvSpPr>
            <p:cNvPr id="1493004" name="AutoShape 12"/>
            <p:cNvSpPr>
              <a:spLocks noChangeArrowheads="1"/>
            </p:cNvSpPr>
            <p:nvPr/>
          </p:nvSpPr>
          <p:spPr bwMode="auto">
            <a:xfrm rot="-2700000">
              <a:off x="545" y="948"/>
              <a:ext cx="144" cy="178"/>
            </a:xfrm>
            <a:prstGeom prst="downArrow">
              <a:avLst>
                <a:gd name="adj1" fmla="val 50000"/>
                <a:gd name="adj2" fmla="val 30903"/>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3005" name="AutoShape 13"/>
            <p:cNvSpPr>
              <a:spLocks noChangeArrowheads="1"/>
            </p:cNvSpPr>
            <p:nvPr/>
          </p:nvSpPr>
          <p:spPr bwMode="auto">
            <a:xfrm rot="7713504">
              <a:off x="2588" y="3043"/>
              <a:ext cx="144" cy="178"/>
            </a:xfrm>
            <a:prstGeom prst="downArrow">
              <a:avLst>
                <a:gd name="adj1" fmla="val 50000"/>
                <a:gd name="adj2" fmla="val 30903"/>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493006" name="Group 14"/>
          <p:cNvGrpSpPr>
            <a:grpSpLocks/>
          </p:cNvGrpSpPr>
          <p:nvPr/>
        </p:nvGrpSpPr>
        <p:grpSpPr bwMode="auto">
          <a:xfrm>
            <a:off x="1249363" y="1935163"/>
            <a:ext cx="3479800" cy="3624262"/>
            <a:chOff x="559" y="937"/>
            <a:chExt cx="2192" cy="2283"/>
          </a:xfrm>
        </p:grpSpPr>
        <p:sp>
          <p:nvSpPr>
            <p:cNvPr id="1493007" name="AutoShape 15"/>
            <p:cNvSpPr>
              <a:spLocks noChangeArrowheads="1"/>
            </p:cNvSpPr>
            <p:nvPr/>
          </p:nvSpPr>
          <p:spPr bwMode="auto">
            <a:xfrm rot="13500000">
              <a:off x="576" y="3059"/>
              <a:ext cx="144" cy="178"/>
            </a:xfrm>
            <a:prstGeom prst="downArrow">
              <a:avLst>
                <a:gd name="adj1" fmla="val 50000"/>
                <a:gd name="adj2" fmla="val 30903"/>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3008" name="AutoShape 16"/>
            <p:cNvSpPr>
              <a:spLocks noChangeArrowheads="1"/>
            </p:cNvSpPr>
            <p:nvPr/>
          </p:nvSpPr>
          <p:spPr bwMode="auto">
            <a:xfrm rot="2700000">
              <a:off x="2590" y="920"/>
              <a:ext cx="144" cy="178"/>
            </a:xfrm>
            <a:prstGeom prst="downArrow">
              <a:avLst>
                <a:gd name="adj1" fmla="val 50000"/>
                <a:gd name="adj2" fmla="val 30903"/>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493009" name="AutoShape 17"/>
          <p:cNvSpPr>
            <a:spLocks noChangeArrowheads="1"/>
          </p:cNvSpPr>
          <p:nvPr/>
        </p:nvSpPr>
        <p:spPr bwMode="auto">
          <a:xfrm>
            <a:off x="6772275" y="3589338"/>
            <a:ext cx="958850" cy="330200"/>
          </a:xfrm>
          <a:prstGeom prst="leftRightArrow">
            <a:avLst>
              <a:gd name="adj1" fmla="val 50000"/>
              <a:gd name="adj2" fmla="val 58077"/>
            </a:avLst>
          </a:prstGeom>
          <a:solidFill>
            <a:srgbClr val="66FF33"/>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3010" name="AutoShape 18"/>
          <p:cNvSpPr>
            <a:spLocks noChangeArrowheads="1"/>
          </p:cNvSpPr>
          <p:nvPr/>
        </p:nvSpPr>
        <p:spPr bwMode="auto">
          <a:xfrm rot="-3721667">
            <a:off x="6496050" y="3589338"/>
            <a:ext cx="1546225" cy="330200"/>
          </a:xfrm>
          <a:prstGeom prst="leftRightArrow">
            <a:avLst>
              <a:gd name="adj1" fmla="val 50000"/>
              <a:gd name="adj2" fmla="val 93654"/>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493011" name="AutoShape 19"/>
          <p:cNvSpPr>
            <a:spLocks noChangeArrowheads="1"/>
          </p:cNvSpPr>
          <p:nvPr/>
        </p:nvSpPr>
        <p:spPr bwMode="auto">
          <a:xfrm rot="-28800000">
            <a:off x="6496050" y="3589338"/>
            <a:ext cx="1546225" cy="330200"/>
          </a:xfrm>
          <a:prstGeom prst="leftRightArrow">
            <a:avLst>
              <a:gd name="adj1" fmla="val 50000"/>
              <a:gd name="adj2" fmla="val 93654"/>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493012"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2275" y="2671763"/>
            <a:ext cx="973138" cy="2163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93013" name="Text Box 21"/>
          <p:cNvSpPr txBox="1">
            <a:spLocks noChangeArrowheads="1"/>
          </p:cNvSpPr>
          <p:nvPr/>
        </p:nvSpPr>
        <p:spPr bwMode="auto">
          <a:xfrm>
            <a:off x="5505450" y="5006975"/>
            <a:ext cx="363855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400">
                <a:cs typeface="Times New Roman" pitchFamily="18" charset="0"/>
              </a:rPr>
              <a:t>The mean distance that a typical water molecule will diffuse in a unit of time </a:t>
            </a:r>
          </a:p>
        </p:txBody>
      </p:sp>
    </p:spTree>
    <p:extLst>
      <p:ext uri="{BB962C8B-B14F-4D97-AF65-F5344CB8AC3E}">
        <p14:creationId xmlns:p14="http://schemas.microsoft.com/office/powerpoint/2010/main" val="250230378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9299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9299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4930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9300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49300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9301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49300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9301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nodeType="clickEffect">
                                  <p:stCondLst>
                                    <p:cond delay="0"/>
                                  </p:stCondLst>
                                  <p:childTnLst>
                                    <p:set>
                                      <p:cBhvr>
                                        <p:cTn id="30" dur="1" fill="hold">
                                          <p:stCondLst>
                                            <p:cond delay="0"/>
                                          </p:stCondLst>
                                        </p:cTn>
                                        <p:tgtEl>
                                          <p:spTgt spid="1493012"/>
                                        </p:tgtEl>
                                        <p:attrNameLst>
                                          <p:attrName>style.visibility</p:attrName>
                                        </p:attrNameLst>
                                      </p:cBhvr>
                                      <p:to>
                                        <p:strVal val="visible"/>
                                      </p:to>
                                    </p:set>
                                    <p:animEffect transition="in" filter="fade">
                                      <p:cBhvr>
                                        <p:cTn id="31" dur="1000"/>
                                        <p:tgtEl>
                                          <p:spTgt spid="1493012"/>
                                        </p:tgtEl>
                                      </p:cBhvr>
                                    </p:animEffect>
                                  </p:childTnLst>
                                </p:cTn>
                              </p:par>
                              <p:par>
                                <p:cTn id="32" presetID="10" presetClass="exit" presetSubtype="0" fill="hold" grpId="1" nodeType="withEffect">
                                  <p:stCondLst>
                                    <p:cond delay="0"/>
                                  </p:stCondLst>
                                  <p:childTnLst>
                                    <p:animEffect transition="out" filter="fade">
                                      <p:cBhvr>
                                        <p:cTn id="33" dur="1000"/>
                                        <p:tgtEl>
                                          <p:spTgt spid="1492994"/>
                                        </p:tgtEl>
                                      </p:cBhvr>
                                    </p:animEffect>
                                    <p:set>
                                      <p:cBhvr>
                                        <p:cTn id="34" dur="1" fill="hold">
                                          <p:stCondLst>
                                            <p:cond delay="999"/>
                                          </p:stCondLst>
                                        </p:cTn>
                                        <p:tgtEl>
                                          <p:spTgt spid="1492994"/>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1000"/>
                                        <p:tgtEl>
                                          <p:spTgt spid="1493009"/>
                                        </p:tgtEl>
                                      </p:cBhvr>
                                    </p:animEffect>
                                    <p:set>
                                      <p:cBhvr>
                                        <p:cTn id="37" dur="1" fill="hold">
                                          <p:stCondLst>
                                            <p:cond delay="999"/>
                                          </p:stCondLst>
                                        </p:cTn>
                                        <p:tgtEl>
                                          <p:spTgt spid="1493009"/>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1000"/>
                                        <p:tgtEl>
                                          <p:spTgt spid="1493010"/>
                                        </p:tgtEl>
                                      </p:cBhvr>
                                    </p:animEffect>
                                    <p:set>
                                      <p:cBhvr>
                                        <p:cTn id="40" dur="1" fill="hold">
                                          <p:stCondLst>
                                            <p:cond delay="999"/>
                                          </p:stCondLst>
                                        </p:cTn>
                                        <p:tgtEl>
                                          <p:spTgt spid="1493010"/>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1000"/>
                                        <p:tgtEl>
                                          <p:spTgt spid="1493011"/>
                                        </p:tgtEl>
                                      </p:cBhvr>
                                    </p:animEffect>
                                    <p:set>
                                      <p:cBhvr>
                                        <p:cTn id="43" dur="1" fill="hold">
                                          <p:stCondLst>
                                            <p:cond delay="999"/>
                                          </p:stCondLst>
                                        </p:cTn>
                                        <p:tgtEl>
                                          <p:spTgt spid="1493011"/>
                                        </p:tgtEl>
                                        <p:attrNameLst>
                                          <p:attrName>style.visibility</p:attrName>
                                        </p:attrNameLst>
                                      </p:cBhvr>
                                      <p:to>
                                        <p:strVal val="hidden"/>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4930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2994" grpId="0" animBg="1"/>
      <p:bldP spid="1492994" grpId="1" animBg="1"/>
      <p:bldP spid="1493009" grpId="0" animBg="1"/>
      <p:bldP spid="1493009" grpId="1" animBg="1"/>
      <p:bldP spid="1493010" grpId="0" animBg="1"/>
      <p:bldP spid="1493010" grpId="1" animBg="1"/>
      <p:bldP spid="1493011" grpId="0" animBg="1"/>
      <p:bldP spid="1493011" grpId="1" animBg="1"/>
      <p:bldP spid="14930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354" name="Group 2"/>
          <p:cNvGrpSpPr>
            <a:grpSpLocks/>
          </p:cNvGrpSpPr>
          <p:nvPr/>
        </p:nvGrpSpPr>
        <p:grpSpPr bwMode="auto">
          <a:xfrm>
            <a:off x="250825" y="2205038"/>
            <a:ext cx="4248150" cy="3816350"/>
            <a:chOff x="298" y="783"/>
            <a:chExt cx="4476" cy="3240"/>
          </a:xfrm>
        </p:grpSpPr>
        <p:pic>
          <p:nvPicPr>
            <p:cNvPr id="2283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 y="783"/>
              <a:ext cx="4476" cy="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 name="Parallelogram 173"/>
            <p:cNvSpPr/>
            <p:nvPr/>
          </p:nvSpPr>
          <p:spPr>
            <a:xfrm>
              <a:off x="2986" y="1887"/>
              <a:ext cx="432" cy="432"/>
            </a:xfrm>
            <a:prstGeom prst="parallelogram">
              <a:avLst/>
            </a:prstGeom>
            <a:solidFill>
              <a:schemeClr val="bg1">
                <a:alpha val="18000"/>
              </a:schemeClr>
            </a:solidFill>
            <a:ln w="25400" cap="flat" cmpd="sng" algn="ctr">
              <a:solidFill>
                <a:schemeClr val="tx1">
                  <a:alpha val="69000"/>
                </a:schemeClr>
              </a:solidFill>
              <a:prstDash val="sysDot"/>
              <a:round/>
              <a:headEnd type="none" w="med" len="med"/>
              <a:tailEnd type="triangle" w="med" len="med"/>
            </a:ln>
            <a:effectLst/>
            <a:scene3d>
              <a:camera prst="orthographicFront">
                <a:rot lat="0" lon="21599994" rev="17700000"/>
              </a:camera>
              <a:lightRig rig="threePt" dir="t"/>
            </a:scene3d>
            <a:sp3d>
              <a:bevelT/>
            </a:sp3d>
          </p:spPr>
          <p:style>
            <a:lnRef idx="2">
              <a:schemeClr val="accent1"/>
            </a:lnRef>
            <a:fillRef idx="0">
              <a:schemeClr val="accent1"/>
            </a:fillRef>
            <a:effectRef idx="1">
              <a:schemeClr val="accent1"/>
            </a:effectRef>
            <a:fontRef idx="minor">
              <a:schemeClr val="tx1"/>
            </a:fontRef>
          </p:style>
          <p:txBody>
            <a:bodyPr anchor="ctr"/>
            <a:lstStyle/>
            <a:p>
              <a:pPr algn="ctr">
                <a:defRPr/>
              </a:pPr>
              <a:endParaRPr kumimoji="1" lang="en-US" b="1" i="1">
                <a:cs typeface="Arial" charset="0"/>
              </a:endParaRPr>
            </a:p>
          </p:txBody>
        </p:sp>
      </p:grpSp>
      <p:sp>
        <p:nvSpPr>
          <p:cNvPr id="228357" name="Text Box 5"/>
          <p:cNvSpPr txBox="1">
            <a:spLocks noChangeArrowheads="1"/>
          </p:cNvSpPr>
          <p:nvPr/>
        </p:nvSpPr>
        <p:spPr bwMode="auto">
          <a:xfrm>
            <a:off x="250825" y="1700213"/>
            <a:ext cx="576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A</a:t>
            </a:r>
          </a:p>
        </p:txBody>
      </p:sp>
      <p:sp>
        <p:nvSpPr>
          <p:cNvPr id="228358" name="Text Box 6"/>
          <p:cNvSpPr txBox="1">
            <a:spLocks noChangeArrowheads="1"/>
          </p:cNvSpPr>
          <p:nvPr/>
        </p:nvSpPr>
        <p:spPr bwMode="auto">
          <a:xfrm>
            <a:off x="4859338" y="1700213"/>
            <a:ext cx="5762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a:latin typeface="Times New Roman" pitchFamily="18" charset="0"/>
              </a:rPr>
              <a:t>B</a:t>
            </a:r>
          </a:p>
        </p:txBody>
      </p:sp>
      <p:grpSp>
        <p:nvGrpSpPr>
          <p:cNvPr id="228359" name="Group 7"/>
          <p:cNvGrpSpPr>
            <a:grpSpLocks/>
          </p:cNvGrpSpPr>
          <p:nvPr/>
        </p:nvGrpSpPr>
        <p:grpSpPr bwMode="auto">
          <a:xfrm>
            <a:off x="5075238" y="836613"/>
            <a:ext cx="4105275" cy="5184775"/>
            <a:chOff x="3514" y="-244"/>
            <a:chExt cx="2360" cy="3004"/>
          </a:xfrm>
        </p:grpSpPr>
        <p:sp>
          <p:nvSpPr>
            <p:cNvPr id="228360" name="Text Box 9"/>
            <p:cNvSpPr txBox="1">
              <a:spLocks noChangeArrowheads="1"/>
            </p:cNvSpPr>
            <p:nvPr/>
          </p:nvSpPr>
          <p:spPr bwMode="auto">
            <a:xfrm>
              <a:off x="3686" y="1959"/>
              <a:ext cx="368"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fontAlgn="base">
                <a:spcBef>
                  <a:spcPct val="0"/>
                </a:spcBef>
                <a:spcAft>
                  <a:spcPct val="0"/>
                </a:spcAft>
                <a:defRPr>
                  <a:solidFill>
                    <a:schemeClr val="tx1"/>
                  </a:solidFill>
                  <a:latin typeface="Arial" charset="0"/>
                  <a:cs typeface="Arial" charset="0"/>
                </a:defRPr>
              </a:lvl6pPr>
              <a:lvl7pPr marL="2971800" indent="-228600" fontAlgn="base">
                <a:spcBef>
                  <a:spcPct val="0"/>
                </a:spcBef>
                <a:spcAft>
                  <a:spcPct val="0"/>
                </a:spcAft>
                <a:defRPr>
                  <a:solidFill>
                    <a:schemeClr val="tx1"/>
                  </a:solidFill>
                  <a:latin typeface="Arial" charset="0"/>
                  <a:cs typeface="Arial" charset="0"/>
                </a:defRPr>
              </a:lvl7pPr>
              <a:lvl8pPr marL="3429000" indent="-228600" fontAlgn="base">
                <a:spcBef>
                  <a:spcPct val="0"/>
                </a:spcBef>
                <a:spcAft>
                  <a:spcPct val="0"/>
                </a:spcAft>
                <a:defRPr>
                  <a:solidFill>
                    <a:schemeClr val="tx1"/>
                  </a:solidFill>
                  <a:latin typeface="Arial" charset="0"/>
                  <a:cs typeface="Arial" charset="0"/>
                </a:defRPr>
              </a:lvl8pPr>
              <a:lvl9pPr marL="3886200" indent="-228600" fontAlgn="base">
                <a:spcBef>
                  <a:spcPct val="0"/>
                </a:spcBef>
                <a:spcAft>
                  <a:spcPct val="0"/>
                </a:spcAft>
                <a:defRPr>
                  <a:solidFill>
                    <a:schemeClr val="tx1"/>
                  </a:solidFill>
                  <a:latin typeface="Arial" charset="0"/>
                  <a:cs typeface="Arial" charset="0"/>
                </a:defRPr>
              </a:lvl9pPr>
            </a:lstStyle>
            <a:p>
              <a:r>
                <a:rPr lang="en-US"/>
                <a:t>CSF</a:t>
              </a:r>
            </a:p>
          </p:txBody>
        </p:sp>
        <p:grpSp>
          <p:nvGrpSpPr>
            <p:cNvPr id="228361" name="Group 57"/>
            <p:cNvGrpSpPr>
              <a:grpSpLocks/>
            </p:cNvGrpSpPr>
            <p:nvPr/>
          </p:nvGrpSpPr>
          <p:grpSpPr bwMode="auto">
            <a:xfrm>
              <a:off x="4990" y="1281"/>
              <a:ext cx="492" cy="738"/>
              <a:chOff x="480" y="2784"/>
              <a:chExt cx="672" cy="1008"/>
            </a:xfrm>
          </p:grpSpPr>
          <p:grpSp>
            <p:nvGrpSpPr>
              <p:cNvPr id="228362" name="Group 58"/>
              <p:cNvGrpSpPr>
                <a:grpSpLocks/>
              </p:cNvGrpSpPr>
              <p:nvPr/>
            </p:nvGrpSpPr>
            <p:grpSpPr bwMode="auto">
              <a:xfrm>
                <a:off x="480" y="2784"/>
                <a:ext cx="336" cy="1008"/>
                <a:chOff x="480" y="2784"/>
                <a:chExt cx="336" cy="1008"/>
              </a:xfrm>
            </p:grpSpPr>
            <p:sp>
              <p:nvSpPr>
                <p:cNvPr id="228363" name="Rectangle 59"/>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4" name="Rectangle 60"/>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5" name="Rectangle 61"/>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66" name="Group 62"/>
              <p:cNvGrpSpPr>
                <a:grpSpLocks/>
              </p:cNvGrpSpPr>
              <p:nvPr/>
            </p:nvGrpSpPr>
            <p:grpSpPr bwMode="auto">
              <a:xfrm>
                <a:off x="816" y="2784"/>
                <a:ext cx="336" cy="1008"/>
                <a:chOff x="480" y="2784"/>
                <a:chExt cx="336" cy="1008"/>
              </a:xfrm>
            </p:grpSpPr>
            <p:sp>
              <p:nvSpPr>
                <p:cNvPr id="228367" name="Rectangle 63"/>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8" name="Rectangle 64"/>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69" name="Rectangle 65"/>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sp>
          <p:nvSpPr>
            <p:cNvPr id="228370" name="Oval 106"/>
            <p:cNvSpPr>
              <a:spLocks noChangeArrowheads="1"/>
            </p:cNvSpPr>
            <p:nvPr/>
          </p:nvSpPr>
          <p:spPr bwMode="auto">
            <a:xfrm>
              <a:off x="4570" y="66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grpSp>
          <p:nvGrpSpPr>
            <p:cNvPr id="228371" name="Group 177"/>
            <p:cNvGrpSpPr>
              <a:grpSpLocks/>
            </p:cNvGrpSpPr>
            <p:nvPr/>
          </p:nvGrpSpPr>
          <p:grpSpPr bwMode="auto">
            <a:xfrm>
              <a:off x="3514" y="543"/>
              <a:ext cx="1968" cy="2217"/>
              <a:chOff x="1584" y="1368"/>
              <a:chExt cx="1968" cy="2217"/>
            </a:xfrm>
          </p:grpSpPr>
          <p:grpSp>
            <p:nvGrpSpPr>
              <p:cNvPr id="228372" name="Group 11"/>
              <p:cNvGrpSpPr>
                <a:grpSpLocks/>
              </p:cNvGrpSpPr>
              <p:nvPr/>
            </p:nvGrpSpPr>
            <p:grpSpPr bwMode="auto">
              <a:xfrm>
                <a:off x="1584" y="1368"/>
                <a:ext cx="984" cy="1476"/>
                <a:chOff x="480" y="1776"/>
                <a:chExt cx="1344" cy="2016"/>
              </a:xfrm>
            </p:grpSpPr>
            <p:grpSp>
              <p:nvGrpSpPr>
                <p:cNvPr id="228373" name="Group 12"/>
                <p:cNvGrpSpPr>
                  <a:grpSpLocks/>
                </p:cNvGrpSpPr>
                <p:nvPr/>
              </p:nvGrpSpPr>
              <p:grpSpPr bwMode="auto">
                <a:xfrm>
                  <a:off x="480" y="2784"/>
                  <a:ext cx="672" cy="1008"/>
                  <a:chOff x="480" y="2784"/>
                  <a:chExt cx="672" cy="1008"/>
                </a:xfrm>
              </p:grpSpPr>
              <p:grpSp>
                <p:nvGrpSpPr>
                  <p:cNvPr id="228374" name="Group 13"/>
                  <p:cNvGrpSpPr>
                    <a:grpSpLocks/>
                  </p:cNvGrpSpPr>
                  <p:nvPr/>
                </p:nvGrpSpPr>
                <p:grpSpPr bwMode="auto">
                  <a:xfrm>
                    <a:off x="480" y="2784"/>
                    <a:ext cx="336" cy="1008"/>
                    <a:chOff x="480" y="2784"/>
                    <a:chExt cx="336" cy="1008"/>
                  </a:xfrm>
                </p:grpSpPr>
                <p:sp>
                  <p:nvSpPr>
                    <p:cNvPr id="228375" name="Rectangle 14"/>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76" name="Rectangle 15"/>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77" name="Rectangle 16"/>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78" name="Group 17"/>
                  <p:cNvGrpSpPr>
                    <a:grpSpLocks/>
                  </p:cNvGrpSpPr>
                  <p:nvPr/>
                </p:nvGrpSpPr>
                <p:grpSpPr bwMode="auto">
                  <a:xfrm>
                    <a:off x="816" y="2784"/>
                    <a:ext cx="336" cy="1008"/>
                    <a:chOff x="480" y="2784"/>
                    <a:chExt cx="336" cy="1008"/>
                  </a:xfrm>
                </p:grpSpPr>
                <p:sp>
                  <p:nvSpPr>
                    <p:cNvPr id="228379" name="Rectangle 18"/>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0" name="Rectangle 19"/>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1" name="Rectangle 20"/>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382" name="Group 21"/>
                <p:cNvGrpSpPr>
                  <a:grpSpLocks/>
                </p:cNvGrpSpPr>
                <p:nvPr/>
              </p:nvGrpSpPr>
              <p:grpSpPr bwMode="auto">
                <a:xfrm>
                  <a:off x="1152" y="2784"/>
                  <a:ext cx="672" cy="1008"/>
                  <a:chOff x="480" y="2784"/>
                  <a:chExt cx="672" cy="1008"/>
                </a:xfrm>
              </p:grpSpPr>
              <p:grpSp>
                <p:nvGrpSpPr>
                  <p:cNvPr id="228383" name="Group 22"/>
                  <p:cNvGrpSpPr>
                    <a:grpSpLocks/>
                  </p:cNvGrpSpPr>
                  <p:nvPr/>
                </p:nvGrpSpPr>
                <p:grpSpPr bwMode="auto">
                  <a:xfrm>
                    <a:off x="480" y="2784"/>
                    <a:ext cx="336" cy="1008"/>
                    <a:chOff x="480" y="2784"/>
                    <a:chExt cx="336" cy="1008"/>
                  </a:xfrm>
                </p:grpSpPr>
                <p:sp>
                  <p:nvSpPr>
                    <p:cNvPr id="228384" name="Rectangle 23"/>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5" name="Rectangle 24"/>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6" name="Rectangle 25"/>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87" name="Group 26"/>
                  <p:cNvGrpSpPr>
                    <a:grpSpLocks/>
                  </p:cNvGrpSpPr>
                  <p:nvPr/>
                </p:nvGrpSpPr>
                <p:grpSpPr bwMode="auto">
                  <a:xfrm>
                    <a:off x="816" y="2784"/>
                    <a:ext cx="336" cy="1008"/>
                    <a:chOff x="480" y="2784"/>
                    <a:chExt cx="336" cy="1008"/>
                  </a:xfrm>
                </p:grpSpPr>
                <p:sp>
                  <p:nvSpPr>
                    <p:cNvPr id="228388" name="Rectangle 27"/>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89" name="Rectangle 28"/>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0" name="Rectangle 29"/>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391" name="Group 30"/>
                <p:cNvGrpSpPr>
                  <a:grpSpLocks/>
                </p:cNvGrpSpPr>
                <p:nvPr/>
              </p:nvGrpSpPr>
              <p:grpSpPr bwMode="auto">
                <a:xfrm>
                  <a:off x="480" y="1776"/>
                  <a:ext cx="672" cy="1008"/>
                  <a:chOff x="480" y="2784"/>
                  <a:chExt cx="672" cy="1008"/>
                </a:xfrm>
              </p:grpSpPr>
              <p:grpSp>
                <p:nvGrpSpPr>
                  <p:cNvPr id="228392" name="Group 31"/>
                  <p:cNvGrpSpPr>
                    <a:grpSpLocks/>
                  </p:cNvGrpSpPr>
                  <p:nvPr/>
                </p:nvGrpSpPr>
                <p:grpSpPr bwMode="auto">
                  <a:xfrm>
                    <a:off x="480" y="2784"/>
                    <a:ext cx="336" cy="1008"/>
                    <a:chOff x="480" y="2784"/>
                    <a:chExt cx="336" cy="1008"/>
                  </a:xfrm>
                </p:grpSpPr>
                <p:sp>
                  <p:nvSpPr>
                    <p:cNvPr id="228393" name="Rectangle 32"/>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4" name="Rectangle 33"/>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5" name="Rectangle 34"/>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396" name="Group 35"/>
                  <p:cNvGrpSpPr>
                    <a:grpSpLocks/>
                  </p:cNvGrpSpPr>
                  <p:nvPr/>
                </p:nvGrpSpPr>
                <p:grpSpPr bwMode="auto">
                  <a:xfrm>
                    <a:off x="816" y="2784"/>
                    <a:ext cx="336" cy="1008"/>
                    <a:chOff x="480" y="2784"/>
                    <a:chExt cx="336" cy="1008"/>
                  </a:xfrm>
                </p:grpSpPr>
                <p:sp>
                  <p:nvSpPr>
                    <p:cNvPr id="228397" name="Rectangle 36"/>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8" name="Rectangle 37"/>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399" name="Rectangle 38"/>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00" name="Group 39"/>
                <p:cNvGrpSpPr>
                  <a:grpSpLocks/>
                </p:cNvGrpSpPr>
                <p:nvPr/>
              </p:nvGrpSpPr>
              <p:grpSpPr bwMode="auto">
                <a:xfrm>
                  <a:off x="1152" y="1776"/>
                  <a:ext cx="672" cy="1008"/>
                  <a:chOff x="480" y="2784"/>
                  <a:chExt cx="672" cy="1008"/>
                </a:xfrm>
              </p:grpSpPr>
              <p:grpSp>
                <p:nvGrpSpPr>
                  <p:cNvPr id="228401" name="Group 40"/>
                  <p:cNvGrpSpPr>
                    <a:grpSpLocks/>
                  </p:cNvGrpSpPr>
                  <p:nvPr/>
                </p:nvGrpSpPr>
                <p:grpSpPr bwMode="auto">
                  <a:xfrm>
                    <a:off x="480" y="2784"/>
                    <a:ext cx="336" cy="1008"/>
                    <a:chOff x="480" y="2784"/>
                    <a:chExt cx="336" cy="1008"/>
                  </a:xfrm>
                </p:grpSpPr>
                <p:sp>
                  <p:nvSpPr>
                    <p:cNvPr id="228402" name="Rectangle 41"/>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3" name="Rectangle 42"/>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4" name="Rectangle 43"/>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05" name="Group 44"/>
                  <p:cNvGrpSpPr>
                    <a:grpSpLocks/>
                  </p:cNvGrpSpPr>
                  <p:nvPr/>
                </p:nvGrpSpPr>
                <p:grpSpPr bwMode="auto">
                  <a:xfrm>
                    <a:off x="816" y="2784"/>
                    <a:ext cx="336" cy="1008"/>
                    <a:chOff x="480" y="2784"/>
                    <a:chExt cx="336" cy="1008"/>
                  </a:xfrm>
                </p:grpSpPr>
                <p:sp>
                  <p:nvSpPr>
                    <p:cNvPr id="228406" name="Rectangle 45"/>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7" name="Rectangle 46"/>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08" name="Rectangle 47"/>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grpSp>
            <p:nvGrpSpPr>
              <p:cNvPr id="228409" name="Group 66"/>
              <p:cNvGrpSpPr>
                <a:grpSpLocks/>
              </p:cNvGrpSpPr>
              <p:nvPr/>
            </p:nvGrpSpPr>
            <p:grpSpPr bwMode="auto">
              <a:xfrm>
                <a:off x="2568" y="1368"/>
                <a:ext cx="492" cy="738"/>
                <a:chOff x="480" y="2784"/>
                <a:chExt cx="672" cy="1008"/>
              </a:xfrm>
            </p:grpSpPr>
            <p:grpSp>
              <p:nvGrpSpPr>
                <p:cNvPr id="228410" name="Group 67"/>
                <p:cNvGrpSpPr>
                  <a:grpSpLocks/>
                </p:cNvGrpSpPr>
                <p:nvPr/>
              </p:nvGrpSpPr>
              <p:grpSpPr bwMode="auto">
                <a:xfrm>
                  <a:off x="480" y="2784"/>
                  <a:ext cx="336" cy="1008"/>
                  <a:chOff x="480" y="2784"/>
                  <a:chExt cx="336" cy="1008"/>
                </a:xfrm>
              </p:grpSpPr>
              <p:sp>
                <p:nvSpPr>
                  <p:cNvPr id="228411" name="Rectangle 68"/>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2" name="Rectangle 69"/>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3" name="Rectangle 70"/>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14" name="Group 71"/>
                <p:cNvGrpSpPr>
                  <a:grpSpLocks/>
                </p:cNvGrpSpPr>
                <p:nvPr/>
              </p:nvGrpSpPr>
              <p:grpSpPr bwMode="auto">
                <a:xfrm>
                  <a:off x="816" y="2784"/>
                  <a:ext cx="336" cy="1008"/>
                  <a:chOff x="480" y="2784"/>
                  <a:chExt cx="336" cy="1008"/>
                </a:xfrm>
              </p:grpSpPr>
              <p:sp>
                <p:nvSpPr>
                  <p:cNvPr id="228415" name="Rectangle 72"/>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6" name="Rectangle 73"/>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17" name="Rectangle 74"/>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18" name="Group 75"/>
              <p:cNvGrpSpPr>
                <a:grpSpLocks/>
              </p:cNvGrpSpPr>
              <p:nvPr/>
            </p:nvGrpSpPr>
            <p:grpSpPr bwMode="auto">
              <a:xfrm>
                <a:off x="3060" y="1368"/>
                <a:ext cx="492" cy="738"/>
                <a:chOff x="480" y="2784"/>
                <a:chExt cx="672" cy="1008"/>
              </a:xfrm>
            </p:grpSpPr>
            <p:grpSp>
              <p:nvGrpSpPr>
                <p:cNvPr id="228419" name="Group 76"/>
                <p:cNvGrpSpPr>
                  <a:grpSpLocks/>
                </p:cNvGrpSpPr>
                <p:nvPr/>
              </p:nvGrpSpPr>
              <p:grpSpPr bwMode="auto">
                <a:xfrm>
                  <a:off x="480" y="2784"/>
                  <a:ext cx="336" cy="1008"/>
                  <a:chOff x="480" y="2784"/>
                  <a:chExt cx="336" cy="1008"/>
                </a:xfrm>
              </p:grpSpPr>
              <p:sp>
                <p:nvSpPr>
                  <p:cNvPr id="228420" name="Rectangle 77"/>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1" name="Rectangle 78"/>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2" name="Rectangle 79"/>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23" name="Group 80"/>
                <p:cNvGrpSpPr>
                  <a:grpSpLocks/>
                </p:cNvGrpSpPr>
                <p:nvPr/>
              </p:nvGrpSpPr>
              <p:grpSpPr bwMode="auto">
                <a:xfrm>
                  <a:off x="816" y="2784"/>
                  <a:ext cx="336" cy="1008"/>
                  <a:chOff x="480" y="2784"/>
                  <a:chExt cx="336" cy="1008"/>
                </a:xfrm>
              </p:grpSpPr>
              <p:sp>
                <p:nvSpPr>
                  <p:cNvPr id="228424" name="Rectangle 81"/>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5" name="Rectangle 82"/>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26" name="Rectangle 83"/>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27" name="Group 115"/>
              <p:cNvGrpSpPr>
                <a:grpSpLocks/>
              </p:cNvGrpSpPr>
              <p:nvPr/>
            </p:nvGrpSpPr>
            <p:grpSpPr bwMode="auto">
              <a:xfrm>
                <a:off x="1585" y="2842"/>
                <a:ext cx="1967" cy="743"/>
                <a:chOff x="1585" y="2842"/>
                <a:chExt cx="1967" cy="743"/>
              </a:xfrm>
            </p:grpSpPr>
            <p:grpSp>
              <p:nvGrpSpPr>
                <p:cNvPr id="228428" name="Group 116"/>
                <p:cNvGrpSpPr>
                  <a:grpSpLocks/>
                </p:cNvGrpSpPr>
                <p:nvPr/>
              </p:nvGrpSpPr>
              <p:grpSpPr bwMode="auto">
                <a:xfrm>
                  <a:off x="1585" y="2842"/>
                  <a:ext cx="492" cy="738"/>
                  <a:chOff x="480" y="2784"/>
                  <a:chExt cx="672" cy="1008"/>
                </a:xfrm>
              </p:grpSpPr>
              <p:grpSp>
                <p:nvGrpSpPr>
                  <p:cNvPr id="228429" name="Group 117"/>
                  <p:cNvGrpSpPr>
                    <a:grpSpLocks/>
                  </p:cNvGrpSpPr>
                  <p:nvPr/>
                </p:nvGrpSpPr>
                <p:grpSpPr bwMode="auto">
                  <a:xfrm>
                    <a:off x="480" y="2784"/>
                    <a:ext cx="336" cy="1008"/>
                    <a:chOff x="480" y="2784"/>
                    <a:chExt cx="336" cy="1008"/>
                  </a:xfrm>
                </p:grpSpPr>
                <p:sp>
                  <p:nvSpPr>
                    <p:cNvPr id="228430" name="Rectangle 118"/>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1" name="Rectangle 119"/>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2" name="Rectangle 120"/>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33" name="Group 121"/>
                  <p:cNvGrpSpPr>
                    <a:grpSpLocks/>
                  </p:cNvGrpSpPr>
                  <p:nvPr/>
                </p:nvGrpSpPr>
                <p:grpSpPr bwMode="auto">
                  <a:xfrm>
                    <a:off x="816" y="2784"/>
                    <a:ext cx="336" cy="1008"/>
                    <a:chOff x="480" y="2784"/>
                    <a:chExt cx="336" cy="1008"/>
                  </a:xfrm>
                </p:grpSpPr>
                <p:sp>
                  <p:nvSpPr>
                    <p:cNvPr id="228434" name="Rectangle 122"/>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5" name="Rectangle 123"/>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36" name="Rectangle 124"/>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37" name="Group 125"/>
                <p:cNvGrpSpPr>
                  <a:grpSpLocks/>
                </p:cNvGrpSpPr>
                <p:nvPr/>
              </p:nvGrpSpPr>
              <p:grpSpPr bwMode="auto">
                <a:xfrm>
                  <a:off x="2076" y="2842"/>
                  <a:ext cx="492" cy="738"/>
                  <a:chOff x="480" y="2784"/>
                  <a:chExt cx="672" cy="1008"/>
                </a:xfrm>
              </p:grpSpPr>
              <p:grpSp>
                <p:nvGrpSpPr>
                  <p:cNvPr id="228438" name="Group 126"/>
                  <p:cNvGrpSpPr>
                    <a:grpSpLocks/>
                  </p:cNvGrpSpPr>
                  <p:nvPr/>
                </p:nvGrpSpPr>
                <p:grpSpPr bwMode="auto">
                  <a:xfrm>
                    <a:off x="480" y="2784"/>
                    <a:ext cx="336" cy="1008"/>
                    <a:chOff x="480" y="2784"/>
                    <a:chExt cx="336" cy="1008"/>
                  </a:xfrm>
                </p:grpSpPr>
                <p:sp>
                  <p:nvSpPr>
                    <p:cNvPr id="228439" name="Rectangle 127"/>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0" name="Rectangle 128"/>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1" name="Rectangle 129"/>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42" name="Group 130"/>
                  <p:cNvGrpSpPr>
                    <a:grpSpLocks/>
                  </p:cNvGrpSpPr>
                  <p:nvPr/>
                </p:nvGrpSpPr>
                <p:grpSpPr bwMode="auto">
                  <a:xfrm>
                    <a:off x="816" y="2784"/>
                    <a:ext cx="336" cy="1008"/>
                    <a:chOff x="480" y="2784"/>
                    <a:chExt cx="336" cy="1008"/>
                  </a:xfrm>
                </p:grpSpPr>
                <p:sp>
                  <p:nvSpPr>
                    <p:cNvPr id="228443" name="Rectangle 131"/>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4" name="Rectangle 132"/>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5" name="Rectangle 133"/>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46" name="Group 134"/>
                <p:cNvGrpSpPr>
                  <a:grpSpLocks/>
                </p:cNvGrpSpPr>
                <p:nvPr/>
              </p:nvGrpSpPr>
              <p:grpSpPr bwMode="auto">
                <a:xfrm>
                  <a:off x="2569" y="2847"/>
                  <a:ext cx="492" cy="738"/>
                  <a:chOff x="480" y="2784"/>
                  <a:chExt cx="672" cy="1008"/>
                </a:xfrm>
              </p:grpSpPr>
              <p:grpSp>
                <p:nvGrpSpPr>
                  <p:cNvPr id="228447" name="Group 135"/>
                  <p:cNvGrpSpPr>
                    <a:grpSpLocks/>
                  </p:cNvGrpSpPr>
                  <p:nvPr/>
                </p:nvGrpSpPr>
                <p:grpSpPr bwMode="auto">
                  <a:xfrm>
                    <a:off x="480" y="2784"/>
                    <a:ext cx="336" cy="1008"/>
                    <a:chOff x="480" y="2784"/>
                    <a:chExt cx="336" cy="1008"/>
                  </a:xfrm>
                </p:grpSpPr>
                <p:sp>
                  <p:nvSpPr>
                    <p:cNvPr id="228448" name="Rectangle 136"/>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49" name="Rectangle 137"/>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0" name="Rectangle 138"/>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51" name="Group 139"/>
                  <p:cNvGrpSpPr>
                    <a:grpSpLocks/>
                  </p:cNvGrpSpPr>
                  <p:nvPr/>
                </p:nvGrpSpPr>
                <p:grpSpPr bwMode="auto">
                  <a:xfrm>
                    <a:off x="816" y="2784"/>
                    <a:ext cx="336" cy="1008"/>
                    <a:chOff x="480" y="2784"/>
                    <a:chExt cx="336" cy="1008"/>
                  </a:xfrm>
                </p:grpSpPr>
                <p:sp>
                  <p:nvSpPr>
                    <p:cNvPr id="228452" name="Rectangle 140"/>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3" name="Rectangle 141"/>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4" name="Rectangle 142"/>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nvGrpSpPr>
                <p:cNvPr id="228455" name="Group 143"/>
                <p:cNvGrpSpPr>
                  <a:grpSpLocks/>
                </p:cNvGrpSpPr>
                <p:nvPr/>
              </p:nvGrpSpPr>
              <p:grpSpPr bwMode="auto">
                <a:xfrm>
                  <a:off x="3060" y="2847"/>
                  <a:ext cx="492" cy="738"/>
                  <a:chOff x="480" y="2784"/>
                  <a:chExt cx="672" cy="1008"/>
                </a:xfrm>
              </p:grpSpPr>
              <p:grpSp>
                <p:nvGrpSpPr>
                  <p:cNvPr id="228456" name="Group 144"/>
                  <p:cNvGrpSpPr>
                    <a:grpSpLocks/>
                  </p:cNvGrpSpPr>
                  <p:nvPr/>
                </p:nvGrpSpPr>
                <p:grpSpPr bwMode="auto">
                  <a:xfrm>
                    <a:off x="480" y="2784"/>
                    <a:ext cx="336" cy="1008"/>
                    <a:chOff x="480" y="2784"/>
                    <a:chExt cx="336" cy="1008"/>
                  </a:xfrm>
                </p:grpSpPr>
                <p:sp>
                  <p:nvSpPr>
                    <p:cNvPr id="228457" name="Rectangle 145"/>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8" name="Rectangle 146"/>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59" name="Rectangle 147"/>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60" name="Group 148"/>
                  <p:cNvGrpSpPr>
                    <a:grpSpLocks/>
                  </p:cNvGrpSpPr>
                  <p:nvPr/>
                </p:nvGrpSpPr>
                <p:grpSpPr bwMode="auto">
                  <a:xfrm>
                    <a:off x="816" y="2784"/>
                    <a:ext cx="336" cy="1008"/>
                    <a:chOff x="480" y="2784"/>
                    <a:chExt cx="336" cy="1008"/>
                  </a:xfrm>
                </p:grpSpPr>
                <p:sp>
                  <p:nvSpPr>
                    <p:cNvPr id="228461" name="Rectangle 149"/>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2" name="Rectangle 150"/>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3" name="Rectangle 151"/>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grpSp>
        </p:grpSp>
        <p:grpSp>
          <p:nvGrpSpPr>
            <p:cNvPr id="228464" name="Group 48"/>
            <p:cNvGrpSpPr>
              <a:grpSpLocks/>
            </p:cNvGrpSpPr>
            <p:nvPr/>
          </p:nvGrpSpPr>
          <p:grpSpPr bwMode="auto">
            <a:xfrm>
              <a:off x="4495" y="1281"/>
              <a:ext cx="492" cy="738"/>
              <a:chOff x="480" y="2784"/>
              <a:chExt cx="672" cy="1008"/>
            </a:xfrm>
          </p:grpSpPr>
          <p:grpSp>
            <p:nvGrpSpPr>
              <p:cNvPr id="228465" name="Group 49"/>
              <p:cNvGrpSpPr>
                <a:grpSpLocks/>
              </p:cNvGrpSpPr>
              <p:nvPr/>
            </p:nvGrpSpPr>
            <p:grpSpPr bwMode="auto">
              <a:xfrm>
                <a:off x="480" y="2784"/>
                <a:ext cx="336" cy="1008"/>
                <a:chOff x="480" y="2784"/>
                <a:chExt cx="336" cy="1008"/>
              </a:xfrm>
            </p:grpSpPr>
            <p:sp>
              <p:nvSpPr>
                <p:cNvPr id="228466" name="Rectangle 50"/>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7" name="Rectangle 51"/>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68" name="Rectangle 52"/>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nvGrpSpPr>
              <p:cNvPr id="228469" name="Group 53"/>
              <p:cNvGrpSpPr>
                <a:grpSpLocks/>
              </p:cNvGrpSpPr>
              <p:nvPr/>
            </p:nvGrpSpPr>
            <p:grpSpPr bwMode="auto">
              <a:xfrm>
                <a:off x="816" y="2784"/>
                <a:ext cx="336" cy="1008"/>
                <a:chOff x="480" y="2784"/>
                <a:chExt cx="336" cy="1008"/>
              </a:xfrm>
            </p:grpSpPr>
            <p:sp>
              <p:nvSpPr>
                <p:cNvPr id="228470" name="Rectangle 54"/>
                <p:cNvSpPr>
                  <a:spLocks noChangeArrowheads="1"/>
                </p:cNvSpPr>
                <p:nvPr/>
              </p:nvSpPr>
              <p:spPr bwMode="auto">
                <a:xfrm>
                  <a:off x="480" y="2784"/>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71" name="Rectangle 55"/>
                <p:cNvSpPr>
                  <a:spLocks noChangeArrowheads="1"/>
                </p:cNvSpPr>
                <p:nvPr/>
              </p:nvSpPr>
              <p:spPr bwMode="auto">
                <a:xfrm>
                  <a:off x="480" y="3120"/>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sp>
              <p:nvSpPr>
                <p:cNvPr id="228472" name="Rectangle 56"/>
                <p:cNvSpPr>
                  <a:spLocks noChangeArrowheads="1"/>
                </p:cNvSpPr>
                <p:nvPr/>
              </p:nvSpPr>
              <p:spPr bwMode="auto">
                <a:xfrm>
                  <a:off x="480" y="3456"/>
                  <a:ext cx="336" cy="336"/>
                </a:xfrm>
                <a:prstGeom prst="rect">
                  <a:avLst/>
                </a:prstGeom>
                <a:solidFill>
                  <a:srgbClr val="DDDDDD"/>
                </a:solidFill>
                <a:ln w="9525">
                  <a:solidFill>
                    <a:schemeClr val="tx1"/>
                  </a:solidFill>
                  <a:miter lim="800000"/>
                  <a:headEnd/>
                  <a:tailEnd/>
                </a:ln>
              </p:spPr>
              <p:txBody>
                <a:bodyPr wrap="none" anchor="ctr"/>
                <a:lstStyle/>
                <a:p>
                  <a:endParaRPr lang="en-US">
                    <a:latin typeface="Arial" charset="0"/>
                    <a:cs typeface="Arial" charset="0"/>
                  </a:endParaRPr>
                </a:p>
              </p:txBody>
            </p:sp>
          </p:grpSp>
        </p:grpSp>
        <p:sp>
          <p:nvSpPr>
            <p:cNvPr id="228473" name="Oval 84"/>
            <p:cNvSpPr>
              <a:spLocks noChangeArrowheads="1"/>
            </p:cNvSpPr>
            <p:nvPr/>
          </p:nvSpPr>
          <p:spPr bwMode="auto">
            <a:xfrm>
              <a:off x="4201" y="126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4" name="Oval 85"/>
            <p:cNvSpPr>
              <a:spLocks noChangeArrowheads="1"/>
            </p:cNvSpPr>
            <p:nvPr/>
          </p:nvSpPr>
          <p:spPr bwMode="auto">
            <a:xfrm>
              <a:off x="4297"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5" name="Oval 86"/>
            <p:cNvSpPr>
              <a:spLocks noChangeArrowheads="1"/>
            </p:cNvSpPr>
            <p:nvPr/>
          </p:nvSpPr>
          <p:spPr bwMode="auto">
            <a:xfrm>
              <a:off x="4393"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6" name="Oval 87"/>
            <p:cNvSpPr>
              <a:spLocks noChangeArrowheads="1"/>
            </p:cNvSpPr>
            <p:nvPr/>
          </p:nvSpPr>
          <p:spPr bwMode="auto">
            <a:xfrm>
              <a:off x="4489" y="1551"/>
              <a:ext cx="96" cy="96"/>
            </a:xfrm>
            <a:prstGeom prst="ellipse">
              <a:avLst/>
            </a:prstGeom>
            <a:solidFill>
              <a:schemeClr val="bg1"/>
            </a:solidFill>
            <a:ln w="9525">
              <a:solidFill>
                <a:schemeClr val="tx1"/>
              </a:solidFill>
              <a:round/>
              <a:headEnd/>
              <a:tailEnd/>
            </a:ln>
          </p:spPr>
          <p:txBody>
            <a:bodyPr wrap="none" anchor="ctr"/>
            <a:lstStyle/>
            <a:p>
              <a:pPr algn="ctr"/>
              <a:endParaRPr lang="en-US">
                <a:latin typeface="Arial" charset="0"/>
                <a:cs typeface="Arial" charset="0"/>
              </a:endParaRPr>
            </a:p>
          </p:txBody>
        </p:sp>
        <p:sp>
          <p:nvSpPr>
            <p:cNvPr id="228477" name="Oval 88"/>
            <p:cNvSpPr>
              <a:spLocks noChangeArrowheads="1"/>
            </p:cNvSpPr>
            <p:nvPr/>
          </p:nvSpPr>
          <p:spPr bwMode="auto">
            <a:xfrm>
              <a:off x="4345" y="169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8" name="Oval 89"/>
            <p:cNvSpPr>
              <a:spLocks noChangeArrowheads="1"/>
            </p:cNvSpPr>
            <p:nvPr/>
          </p:nvSpPr>
          <p:spPr bwMode="auto">
            <a:xfrm>
              <a:off x="4681" y="174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79" name="Oval 90"/>
            <p:cNvSpPr>
              <a:spLocks noChangeArrowheads="1"/>
            </p:cNvSpPr>
            <p:nvPr/>
          </p:nvSpPr>
          <p:spPr bwMode="auto">
            <a:xfrm>
              <a:off x="4441" y="131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0" name="Oval 91"/>
            <p:cNvSpPr>
              <a:spLocks noChangeArrowheads="1"/>
            </p:cNvSpPr>
            <p:nvPr/>
          </p:nvSpPr>
          <p:spPr bwMode="auto">
            <a:xfrm>
              <a:off x="4537" y="140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1" name="Oval 92"/>
            <p:cNvSpPr>
              <a:spLocks noChangeArrowheads="1"/>
            </p:cNvSpPr>
            <p:nvPr/>
          </p:nvSpPr>
          <p:spPr bwMode="auto">
            <a:xfrm>
              <a:off x="4633"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2" name="Oval 93"/>
            <p:cNvSpPr>
              <a:spLocks noChangeArrowheads="1"/>
            </p:cNvSpPr>
            <p:nvPr/>
          </p:nvSpPr>
          <p:spPr bwMode="auto">
            <a:xfrm>
              <a:off x="4345" y="121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3" name="Oval 94"/>
            <p:cNvSpPr>
              <a:spLocks noChangeArrowheads="1"/>
            </p:cNvSpPr>
            <p:nvPr/>
          </p:nvSpPr>
          <p:spPr bwMode="auto">
            <a:xfrm>
              <a:off x="4489" y="164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4" name="Oval 95"/>
            <p:cNvSpPr>
              <a:spLocks noChangeArrowheads="1"/>
            </p:cNvSpPr>
            <p:nvPr/>
          </p:nvSpPr>
          <p:spPr bwMode="auto">
            <a:xfrm>
              <a:off x="4057" y="15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5" name="Oval 96"/>
            <p:cNvSpPr>
              <a:spLocks noChangeArrowheads="1"/>
            </p:cNvSpPr>
            <p:nvPr/>
          </p:nvSpPr>
          <p:spPr bwMode="auto">
            <a:xfrm>
              <a:off x="4825"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6" name="Oval 97"/>
            <p:cNvSpPr>
              <a:spLocks noChangeArrowheads="1"/>
            </p:cNvSpPr>
            <p:nvPr/>
          </p:nvSpPr>
          <p:spPr bwMode="auto">
            <a:xfrm>
              <a:off x="4153" y="164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7" name="Oval 98"/>
            <p:cNvSpPr>
              <a:spLocks noChangeArrowheads="1"/>
            </p:cNvSpPr>
            <p:nvPr/>
          </p:nvSpPr>
          <p:spPr bwMode="auto">
            <a:xfrm>
              <a:off x="4249" y="15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8" name="Oval 99"/>
            <p:cNvSpPr>
              <a:spLocks noChangeArrowheads="1"/>
            </p:cNvSpPr>
            <p:nvPr/>
          </p:nvSpPr>
          <p:spPr bwMode="auto">
            <a:xfrm>
              <a:off x="4345" y="183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89" name="Oval 100"/>
            <p:cNvSpPr>
              <a:spLocks noChangeArrowheads="1"/>
            </p:cNvSpPr>
            <p:nvPr/>
          </p:nvSpPr>
          <p:spPr bwMode="auto">
            <a:xfrm>
              <a:off x="4441" y="193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0" name="Oval 104"/>
            <p:cNvSpPr>
              <a:spLocks noChangeArrowheads="1"/>
            </p:cNvSpPr>
            <p:nvPr/>
          </p:nvSpPr>
          <p:spPr bwMode="auto">
            <a:xfrm>
              <a:off x="4393"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1" name="Oval 105"/>
            <p:cNvSpPr>
              <a:spLocks noChangeArrowheads="1"/>
            </p:cNvSpPr>
            <p:nvPr/>
          </p:nvSpPr>
          <p:spPr bwMode="auto">
            <a:xfrm>
              <a:off x="5017" y="116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2" name="Oval 107"/>
            <p:cNvSpPr>
              <a:spLocks noChangeArrowheads="1"/>
            </p:cNvSpPr>
            <p:nvPr/>
          </p:nvSpPr>
          <p:spPr bwMode="auto">
            <a:xfrm>
              <a:off x="5113" y="140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3" name="Oval 108"/>
            <p:cNvSpPr>
              <a:spLocks noChangeArrowheads="1"/>
            </p:cNvSpPr>
            <p:nvPr/>
          </p:nvSpPr>
          <p:spPr bwMode="auto">
            <a:xfrm>
              <a:off x="3865" y="140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4" name="Oval 111"/>
            <p:cNvSpPr>
              <a:spLocks noChangeArrowheads="1"/>
            </p:cNvSpPr>
            <p:nvPr/>
          </p:nvSpPr>
          <p:spPr bwMode="auto">
            <a:xfrm>
              <a:off x="4825" y="159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5" name="Oval 112"/>
            <p:cNvSpPr>
              <a:spLocks noChangeArrowheads="1"/>
            </p:cNvSpPr>
            <p:nvPr/>
          </p:nvSpPr>
          <p:spPr bwMode="auto">
            <a:xfrm>
              <a:off x="4537" y="179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6" name="Oval 113"/>
            <p:cNvSpPr>
              <a:spLocks noChangeArrowheads="1"/>
            </p:cNvSpPr>
            <p:nvPr/>
          </p:nvSpPr>
          <p:spPr bwMode="auto">
            <a:xfrm>
              <a:off x="4633" y="188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7" name="Oval 114"/>
            <p:cNvSpPr>
              <a:spLocks noChangeArrowheads="1"/>
            </p:cNvSpPr>
            <p:nvPr/>
          </p:nvSpPr>
          <p:spPr bwMode="auto">
            <a:xfrm>
              <a:off x="4729" y="198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8" name="Oval 152"/>
            <p:cNvSpPr>
              <a:spLocks noChangeArrowheads="1"/>
            </p:cNvSpPr>
            <p:nvPr/>
          </p:nvSpPr>
          <p:spPr bwMode="auto">
            <a:xfrm>
              <a:off x="4585" y="164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499" name="Oval 153"/>
            <p:cNvSpPr>
              <a:spLocks noChangeArrowheads="1"/>
            </p:cNvSpPr>
            <p:nvPr/>
          </p:nvSpPr>
          <p:spPr bwMode="auto">
            <a:xfrm>
              <a:off x="4345" y="159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0" name="Oval 154"/>
            <p:cNvSpPr>
              <a:spLocks noChangeArrowheads="1"/>
            </p:cNvSpPr>
            <p:nvPr/>
          </p:nvSpPr>
          <p:spPr bwMode="auto">
            <a:xfrm>
              <a:off x="4249"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1" name="Oval 155"/>
            <p:cNvSpPr>
              <a:spLocks noChangeArrowheads="1"/>
            </p:cNvSpPr>
            <p:nvPr/>
          </p:nvSpPr>
          <p:spPr bwMode="auto">
            <a:xfrm>
              <a:off x="4105"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2" name="Oval 156"/>
            <p:cNvSpPr>
              <a:spLocks noChangeArrowheads="1"/>
            </p:cNvSpPr>
            <p:nvPr/>
          </p:nvSpPr>
          <p:spPr bwMode="auto">
            <a:xfrm>
              <a:off x="4825" y="116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3" name="Oval 157"/>
            <p:cNvSpPr>
              <a:spLocks noChangeArrowheads="1"/>
            </p:cNvSpPr>
            <p:nvPr/>
          </p:nvSpPr>
          <p:spPr bwMode="auto">
            <a:xfrm>
              <a:off x="4777" y="131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4" name="Oval 161"/>
            <p:cNvSpPr>
              <a:spLocks noChangeArrowheads="1"/>
            </p:cNvSpPr>
            <p:nvPr/>
          </p:nvSpPr>
          <p:spPr bwMode="auto">
            <a:xfrm>
              <a:off x="3961"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5" name="Oval 163"/>
            <p:cNvSpPr>
              <a:spLocks noChangeArrowheads="1"/>
            </p:cNvSpPr>
            <p:nvPr/>
          </p:nvSpPr>
          <p:spPr bwMode="auto">
            <a:xfrm>
              <a:off x="3961" y="1167"/>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6" name="Oval 164"/>
            <p:cNvSpPr>
              <a:spLocks noChangeArrowheads="1"/>
            </p:cNvSpPr>
            <p:nvPr/>
          </p:nvSpPr>
          <p:spPr bwMode="auto">
            <a:xfrm>
              <a:off x="3913" y="126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7" name="Oval 165"/>
            <p:cNvSpPr>
              <a:spLocks noChangeArrowheads="1"/>
            </p:cNvSpPr>
            <p:nvPr/>
          </p:nvSpPr>
          <p:spPr bwMode="auto">
            <a:xfrm>
              <a:off x="3913"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8" name="Oval 166"/>
            <p:cNvSpPr>
              <a:spLocks noChangeArrowheads="1"/>
            </p:cNvSpPr>
            <p:nvPr/>
          </p:nvSpPr>
          <p:spPr bwMode="auto">
            <a:xfrm>
              <a:off x="3769"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09" name="Oval 167"/>
            <p:cNvSpPr>
              <a:spLocks noChangeArrowheads="1"/>
            </p:cNvSpPr>
            <p:nvPr/>
          </p:nvSpPr>
          <p:spPr bwMode="auto">
            <a:xfrm>
              <a:off x="3961" y="107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0" name="Oval 168"/>
            <p:cNvSpPr>
              <a:spLocks noChangeArrowheads="1"/>
            </p:cNvSpPr>
            <p:nvPr/>
          </p:nvSpPr>
          <p:spPr bwMode="auto">
            <a:xfrm>
              <a:off x="3961" y="135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1" name="Oval 169"/>
            <p:cNvSpPr>
              <a:spLocks noChangeArrowheads="1"/>
            </p:cNvSpPr>
            <p:nvPr/>
          </p:nvSpPr>
          <p:spPr bwMode="auto">
            <a:xfrm>
              <a:off x="3865" y="1503"/>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2" name="Oval 170"/>
            <p:cNvSpPr>
              <a:spLocks noChangeArrowheads="1"/>
            </p:cNvSpPr>
            <p:nvPr/>
          </p:nvSpPr>
          <p:spPr bwMode="auto">
            <a:xfrm>
              <a:off x="4057" y="121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3" name="Oval 171"/>
            <p:cNvSpPr>
              <a:spLocks noChangeArrowheads="1"/>
            </p:cNvSpPr>
            <p:nvPr/>
          </p:nvSpPr>
          <p:spPr bwMode="auto">
            <a:xfrm>
              <a:off x="4057" y="131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4" name="Oval 172"/>
            <p:cNvSpPr>
              <a:spLocks noChangeArrowheads="1"/>
            </p:cNvSpPr>
            <p:nvPr/>
          </p:nvSpPr>
          <p:spPr bwMode="auto">
            <a:xfrm>
              <a:off x="4153" y="15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5" name="Oval 173"/>
            <p:cNvSpPr>
              <a:spLocks noChangeArrowheads="1"/>
            </p:cNvSpPr>
            <p:nvPr/>
          </p:nvSpPr>
          <p:spPr bwMode="auto">
            <a:xfrm>
              <a:off x="4153" y="145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6" name="Oval 174"/>
            <p:cNvSpPr>
              <a:spLocks noChangeArrowheads="1"/>
            </p:cNvSpPr>
            <p:nvPr/>
          </p:nvSpPr>
          <p:spPr bwMode="auto">
            <a:xfrm>
              <a:off x="4825" y="1695"/>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7" name="Oval 175"/>
            <p:cNvSpPr>
              <a:spLocks noChangeArrowheads="1"/>
            </p:cNvSpPr>
            <p:nvPr/>
          </p:nvSpPr>
          <p:spPr bwMode="auto">
            <a:xfrm>
              <a:off x="4825" y="183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8" name="Oval 176"/>
            <p:cNvSpPr>
              <a:spLocks noChangeArrowheads="1"/>
            </p:cNvSpPr>
            <p:nvPr/>
          </p:nvSpPr>
          <p:spPr bwMode="auto">
            <a:xfrm>
              <a:off x="4585" y="1119"/>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228519" name="Oval 180"/>
            <p:cNvSpPr>
              <a:spLocks noChangeArrowheads="1"/>
            </p:cNvSpPr>
            <p:nvPr/>
          </p:nvSpPr>
          <p:spPr bwMode="auto">
            <a:xfrm rot="1987424">
              <a:off x="3856" y="1408"/>
              <a:ext cx="1152" cy="360"/>
            </a:xfrm>
            <a:prstGeom prst="ellipse">
              <a:avLst/>
            </a:prstGeom>
            <a:noFill/>
            <a:ln w="31750">
              <a:solidFill>
                <a:srgbClr val="4F81BD"/>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latin typeface="Arial" charset="0"/>
                <a:cs typeface="Arial" charset="0"/>
              </a:endParaRPr>
            </a:p>
          </p:txBody>
        </p:sp>
        <p:sp>
          <p:nvSpPr>
            <p:cNvPr id="179" name="Text Box 206"/>
            <p:cNvSpPr txBox="1">
              <a:spLocks noChangeArrowheads="1"/>
            </p:cNvSpPr>
            <p:nvPr/>
          </p:nvSpPr>
          <p:spPr bwMode="auto">
            <a:xfrm>
              <a:off x="3769" y="2271"/>
              <a:ext cx="724" cy="177"/>
            </a:xfrm>
            <a:prstGeom prst="rect">
              <a:avLst/>
            </a:prstGeom>
            <a:solidFill>
              <a:srgbClr val="DDDDDD"/>
            </a:solidFill>
            <a:ln w="9525">
              <a:noFill/>
              <a:miter lim="800000"/>
              <a:headEnd/>
              <a:tailEnd/>
            </a:ln>
          </p:spPr>
          <p:txBody>
            <a:bodyPr wrap="none">
              <a:spAutoFit/>
            </a:bodyPr>
            <a:lstStyle/>
            <a:p>
              <a:pPr>
                <a:defRPr/>
              </a:pPr>
              <a:r>
                <a:rPr lang="en-US" sz="1400" b="1" dirty="0">
                  <a:solidFill>
                    <a:schemeClr val="bg1"/>
                  </a:solidFill>
                  <a:effectLst>
                    <a:outerShdw blurRad="38100" dist="38100" dir="2700000" algn="tl">
                      <a:srgbClr val="000000">
                        <a:alpha val="43137"/>
                      </a:srgbClr>
                    </a:outerShdw>
                  </a:effectLst>
                  <a:latin typeface="Arial" charset="0"/>
                  <a:cs typeface="Arial" charset="0"/>
                </a:rPr>
                <a:t>White matter</a:t>
              </a:r>
            </a:p>
          </p:txBody>
        </p:sp>
        <p:sp>
          <p:nvSpPr>
            <p:cNvPr id="228521" name="Oval 103"/>
            <p:cNvSpPr>
              <a:spLocks noChangeArrowheads="1"/>
            </p:cNvSpPr>
            <p:nvPr/>
          </p:nvSpPr>
          <p:spPr bwMode="auto">
            <a:xfrm>
              <a:off x="4618" y="2151"/>
              <a:ext cx="96" cy="96"/>
            </a:xfrm>
            <a:prstGeom prst="ellipse">
              <a:avLst/>
            </a:prstGeom>
            <a:solidFill>
              <a:schemeClr val="bg1"/>
            </a:solidFill>
            <a:ln w="9525">
              <a:solidFill>
                <a:schemeClr val="tx1"/>
              </a:solidFill>
              <a:round/>
              <a:headEnd/>
              <a:tailEnd/>
            </a:ln>
          </p:spPr>
          <p:txBody>
            <a:bodyPr wrap="none" anchor="ctr"/>
            <a:lstStyle/>
            <a:p>
              <a:endParaRPr lang="en-US">
                <a:latin typeface="Arial" charset="0"/>
                <a:cs typeface="Arial" charset="0"/>
              </a:endParaRPr>
            </a:p>
          </p:txBody>
        </p:sp>
        <p:sp>
          <p:nvSpPr>
            <p:cNvPr id="187" name="Text Box 101"/>
            <p:cNvSpPr txBox="1">
              <a:spLocks noChangeArrowheads="1"/>
            </p:cNvSpPr>
            <p:nvPr/>
          </p:nvSpPr>
          <p:spPr bwMode="auto">
            <a:xfrm>
              <a:off x="3539" y="687"/>
              <a:ext cx="747" cy="300"/>
            </a:xfrm>
            <a:prstGeom prst="rect">
              <a:avLst/>
            </a:prstGeom>
            <a:solidFill>
              <a:srgbClr val="DDDDDD"/>
            </a:solidFill>
            <a:ln w="9525">
              <a:noFill/>
              <a:miter lim="800000"/>
              <a:headEnd/>
              <a:tailEnd/>
            </a:ln>
          </p:spPr>
          <p:txBody>
            <a:bodyPr>
              <a:spAutoFit/>
            </a:bodyPr>
            <a:lstStyle/>
            <a:p>
              <a:pPr algn="ctr">
                <a:defRPr/>
              </a:pPr>
              <a:r>
                <a:rPr lang="en-US" sz="1400" b="1" dirty="0">
                  <a:solidFill>
                    <a:srgbClr val="4F81BD"/>
                  </a:solidFill>
                  <a:effectLst>
                    <a:outerShdw blurRad="38100" dist="38100" dir="2700000" algn="tl">
                      <a:srgbClr val="000000">
                        <a:alpha val="43137"/>
                      </a:srgbClr>
                    </a:outerShdw>
                  </a:effectLst>
                  <a:latin typeface="Arial" charset="0"/>
                  <a:cs typeface="Arial" charset="0"/>
                </a:rPr>
                <a:t>spatial</a:t>
              </a:r>
            </a:p>
            <a:p>
              <a:pPr algn="ctr">
                <a:defRPr/>
              </a:pPr>
              <a:r>
                <a:rPr lang="en-US" sz="1400" b="1" dirty="0">
                  <a:solidFill>
                    <a:srgbClr val="4F81BD"/>
                  </a:solidFill>
                  <a:effectLst>
                    <a:outerShdw blurRad="38100" dist="38100" dir="2700000" algn="tl">
                      <a:srgbClr val="000000">
                        <a:alpha val="43137"/>
                      </a:srgbClr>
                    </a:outerShdw>
                  </a:effectLst>
                  <a:latin typeface="Arial" charset="0"/>
                  <a:cs typeface="Arial" charset="0"/>
                </a:rPr>
                <a:t>weighting</a:t>
              </a:r>
            </a:p>
          </p:txBody>
        </p:sp>
        <p:sp>
          <p:nvSpPr>
            <p:cNvPr id="228523" name="Oval 180"/>
            <p:cNvSpPr>
              <a:spLocks noChangeArrowheads="1"/>
            </p:cNvSpPr>
            <p:nvPr/>
          </p:nvSpPr>
          <p:spPr bwMode="auto">
            <a:xfrm>
              <a:off x="4351" y="1515"/>
              <a:ext cx="96" cy="96"/>
            </a:xfrm>
            <a:prstGeom prst="ellipse">
              <a:avLst/>
            </a:prstGeom>
            <a:solidFill>
              <a:schemeClr val="accent1"/>
            </a:solidFill>
            <a:ln w="9525">
              <a:solidFill>
                <a:schemeClr val="tx1"/>
              </a:solidFill>
              <a:round/>
              <a:headEnd/>
              <a:tailEnd/>
            </a:ln>
          </p:spPr>
          <p:txBody>
            <a:bodyPr wrap="none" anchor="ctr"/>
            <a:lstStyle/>
            <a:p>
              <a:endParaRPr lang="en-US">
                <a:latin typeface="Arial" charset="0"/>
                <a:cs typeface="Arial" charset="0"/>
              </a:endParaRPr>
            </a:p>
          </p:txBody>
        </p:sp>
        <p:sp>
          <p:nvSpPr>
            <p:cNvPr id="189" name="Freeform 181"/>
            <p:cNvSpPr>
              <a:spLocks/>
            </p:cNvSpPr>
            <p:nvPr/>
          </p:nvSpPr>
          <p:spPr bwMode="auto">
            <a:xfrm>
              <a:off x="4234" y="-177"/>
              <a:ext cx="1200" cy="1728"/>
            </a:xfrm>
            <a:custGeom>
              <a:avLst/>
              <a:gdLst/>
              <a:ahLst/>
              <a:cxnLst>
                <a:cxn ang="0">
                  <a:pos x="595" y="296"/>
                </a:cxn>
                <a:cxn ang="0">
                  <a:pos x="381" y="161"/>
                </a:cxn>
                <a:cxn ang="0">
                  <a:pos x="87" y="94"/>
                </a:cxn>
                <a:cxn ang="0">
                  <a:pos x="127" y="2"/>
                </a:cxn>
                <a:cxn ang="0">
                  <a:pos x="684" y="81"/>
                </a:cxn>
                <a:cxn ang="0">
                  <a:pos x="899" y="277"/>
                </a:cxn>
                <a:cxn ang="0">
                  <a:pos x="783" y="431"/>
                </a:cxn>
                <a:cxn ang="0">
                  <a:pos x="470" y="590"/>
                </a:cxn>
                <a:cxn ang="0">
                  <a:pos x="329" y="774"/>
                </a:cxn>
                <a:cxn ang="0">
                  <a:pos x="347" y="1007"/>
                </a:cxn>
                <a:cxn ang="0">
                  <a:pos x="789" y="1276"/>
                </a:cxn>
                <a:cxn ang="0">
                  <a:pos x="930" y="1558"/>
                </a:cxn>
                <a:cxn ang="0">
                  <a:pos x="654" y="1528"/>
                </a:cxn>
                <a:cxn ang="0">
                  <a:pos x="372" y="1325"/>
                </a:cxn>
                <a:cxn ang="0">
                  <a:pos x="157" y="1184"/>
                </a:cxn>
                <a:cxn ang="0">
                  <a:pos x="23" y="749"/>
                </a:cxn>
                <a:cxn ang="0">
                  <a:pos x="298" y="443"/>
                </a:cxn>
                <a:cxn ang="0">
                  <a:pos x="595" y="296"/>
                </a:cxn>
              </a:cxnLst>
              <a:rect l="0" t="0" r="r" b="b"/>
              <a:pathLst>
                <a:path w="952" h="1600">
                  <a:moveTo>
                    <a:pt x="595" y="296"/>
                  </a:moveTo>
                  <a:cubicBezTo>
                    <a:pt x="609" y="249"/>
                    <a:pt x="466" y="195"/>
                    <a:pt x="381" y="161"/>
                  </a:cubicBezTo>
                  <a:cubicBezTo>
                    <a:pt x="296" y="127"/>
                    <a:pt x="129" y="121"/>
                    <a:pt x="87" y="94"/>
                  </a:cubicBezTo>
                  <a:cubicBezTo>
                    <a:pt x="45" y="67"/>
                    <a:pt x="28" y="4"/>
                    <a:pt x="127" y="2"/>
                  </a:cubicBezTo>
                  <a:cubicBezTo>
                    <a:pt x="226" y="0"/>
                    <a:pt x="555" y="35"/>
                    <a:pt x="684" y="81"/>
                  </a:cubicBezTo>
                  <a:cubicBezTo>
                    <a:pt x="813" y="127"/>
                    <a:pt x="883" y="219"/>
                    <a:pt x="899" y="277"/>
                  </a:cubicBezTo>
                  <a:cubicBezTo>
                    <a:pt x="915" y="335"/>
                    <a:pt x="854" y="379"/>
                    <a:pt x="783" y="431"/>
                  </a:cubicBezTo>
                  <a:cubicBezTo>
                    <a:pt x="712" y="483"/>
                    <a:pt x="546" y="533"/>
                    <a:pt x="470" y="590"/>
                  </a:cubicBezTo>
                  <a:cubicBezTo>
                    <a:pt x="394" y="647"/>
                    <a:pt x="349" y="705"/>
                    <a:pt x="329" y="774"/>
                  </a:cubicBezTo>
                  <a:cubicBezTo>
                    <a:pt x="309" y="843"/>
                    <a:pt x="270" y="923"/>
                    <a:pt x="347" y="1007"/>
                  </a:cubicBezTo>
                  <a:cubicBezTo>
                    <a:pt x="424" y="1091"/>
                    <a:pt x="692" y="1184"/>
                    <a:pt x="789" y="1276"/>
                  </a:cubicBezTo>
                  <a:cubicBezTo>
                    <a:pt x="886" y="1368"/>
                    <a:pt x="952" y="1516"/>
                    <a:pt x="930" y="1558"/>
                  </a:cubicBezTo>
                  <a:cubicBezTo>
                    <a:pt x="908" y="1600"/>
                    <a:pt x="747" y="1567"/>
                    <a:pt x="654" y="1528"/>
                  </a:cubicBezTo>
                  <a:cubicBezTo>
                    <a:pt x="561" y="1489"/>
                    <a:pt x="455" y="1382"/>
                    <a:pt x="372" y="1325"/>
                  </a:cubicBezTo>
                  <a:cubicBezTo>
                    <a:pt x="289" y="1268"/>
                    <a:pt x="215" y="1280"/>
                    <a:pt x="157" y="1184"/>
                  </a:cubicBezTo>
                  <a:cubicBezTo>
                    <a:pt x="99" y="1088"/>
                    <a:pt x="0" y="872"/>
                    <a:pt x="23" y="749"/>
                  </a:cubicBezTo>
                  <a:cubicBezTo>
                    <a:pt x="46" y="626"/>
                    <a:pt x="203" y="518"/>
                    <a:pt x="298" y="443"/>
                  </a:cubicBezTo>
                  <a:cubicBezTo>
                    <a:pt x="393" y="368"/>
                    <a:pt x="568" y="346"/>
                    <a:pt x="595" y="296"/>
                  </a:cubicBezTo>
                  <a:close/>
                </a:path>
              </a:pathLst>
            </a:custGeom>
            <a:solidFill>
              <a:srgbClr val="C0C0C0">
                <a:alpha val="69000"/>
              </a:srgbClr>
            </a:solidFill>
            <a:ln w="9525">
              <a:solidFill>
                <a:schemeClr val="tx1"/>
              </a:solidFill>
              <a:round/>
              <a:headEnd/>
              <a:tailEnd/>
            </a:ln>
            <a:effectLst/>
            <a:scene3d>
              <a:camera prst="orthographicFront">
                <a:rot lat="727791" lon="801055" rev="3464670"/>
              </a:camera>
              <a:lightRig rig="threePt" dir="t"/>
            </a:scene3d>
          </p:spPr>
          <p:txBody>
            <a:bodyPr/>
            <a:lstStyle/>
            <a:p>
              <a:pPr>
                <a:defRPr/>
              </a:pPr>
              <a:endParaRPr lang="en-US">
                <a:latin typeface="Arial" charset="0"/>
                <a:cs typeface="Arial" charset="0"/>
              </a:endParaRPr>
            </a:p>
          </p:txBody>
        </p:sp>
        <p:sp>
          <p:nvSpPr>
            <p:cNvPr id="191" name="Text Box 206"/>
            <p:cNvSpPr txBox="1">
              <a:spLocks noChangeArrowheads="1"/>
            </p:cNvSpPr>
            <p:nvPr/>
          </p:nvSpPr>
          <p:spPr bwMode="auto">
            <a:xfrm>
              <a:off x="4585" y="879"/>
              <a:ext cx="679" cy="177"/>
            </a:xfrm>
            <a:prstGeom prst="rect">
              <a:avLst/>
            </a:prstGeom>
            <a:noFill/>
            <a:ln w="9525">
              <a:noFill/>
              <a:miter lim="800000"/>
              <a:headEnd/>
              <a:tailEnd/>
            </a:ln>
          </p:spPr>
          <p:txBody>
            <a:bodyPr wrap="none">
              <a:spAutoFit/>
            </a:bodyPr>
            <a:lstStyle/>
            <a:p>
              <a:pPr>
                <a:defRPr/>
              </a:pPr>
              <a:r>
                <a:rPr lang="en-US" sz="1400" b="1" dirty="0">
                  <a:solidFill>
                    <a:schemeClr val="tx1">
                      <a:lumMod val="50000"/>
                      <a:lumOff val="50000"/>
                    </a:schemeClr>
                  </a:solidFill>
                  <a:effectLst>
                    <a:outerShdw blurRad="38100" dist="38100" dir="2700000" algn="tl">
                      <a:srgbClr val="000000">
                        <a:alpha val="43137"/>
                      </a:srgbClr>
                    </a:outerShdw>
                  </a:effectLst>
                  <a:latin typeface="Arial" charset="0"/>
                  <a:cs typeface="Arial" charset="0"/>
                </a:rPr>
                <a:t>Grey matter</a:t>
              </a:r>
            </a:p>
          </p:txBody>
        </p:sp>
        <p:sp>
          <p:nvSpPr>
            <p:cNvPr id="228526" name="Oval 160"/>
            <p:cNvSpPr>
              <a:spLocks noChangeArrowheads="1"/>
            </p:cNvSpPr>
            <p:nvPr/>
          </p:nvSpPr>
          <p:spPr bwMode="auto">
            <a:xfrm>
              <a:off x="4921" y="1263"/>
              <a:ext cx="624" cy="864"/>
            </a:xfrm>
            <a:prstGeom prst="ellipse">
              <a:avLst/>
            </a:prstGeom>
            <a:solidFill>
              <a:schemeClr val="tx1"/>
            </a:solidFill>
            <a:ln w="9525">
              <a:solidFill>
                <a:schemeClr val="tx1"/>
              </a:solidFill>
              <a:round/>
              <a:headEnd/>
              <a:tailEnd/>
            </a:ln>
          </p:spPr>
          <p:txBody>
            <a:bodyPr wrap="none" anchor="ctr"/>
            <a:lstStyle/>
            <a:p>
              <a:endParaRPr lang="en-US">
                <a:latin typeface="Arial" charset="0"/>
                <a:cs typeface="Arial" charset="0"/>
              </a:endParaRPr>
            </a:p>
          </p:txBody>
        </p:sp>
        <p:sp>
          <p:nvSpPr>
            <p:cNvPr id="180" name="Text Box 207"/>
            <p:cNvSpPr txBox="1">
              <a:spLocks noChangeArrowheads="1"/>
            </p:cNvSpPr>
            <p:nvPr/>
          </p:nvSpPr>
          <p:spPr bwMode="auto">
            <a:xfrm>
              <a:off x="4906" y="1594"/>
              <a:ext cx="537" cy="177"/>
            </a:xfrm>
            <a:prstGeom prst="rect">
              <a:avLst/>
            </a:prstGeom>
            <a:noFill/>
            <a:ln w="9525">
              <a:noFill/>
              <a:miter lim="800000"/>
              <a:headEnd/>
              <a:tailEnd/>
            </a:ln>
          </p:spPr>
          <p:txBody>
            <a:bodyPr wrap="none">
              <a:spAutoFit/>
            </a:bodyPr>
            <a:lstStyle/>
            <a:p>
              <a:pPr>
                <a:defRPr/>
              </a:pPr>
              <a:r>
                <a:rPr lang="en-US" sz="1400" b="1" dirty="0">
                  <a:solidFill>
                    <a:schemeClr val="bg1"/>
                  </a:solidFill>
                  <a:effectLst>
                    <a:outerShdw blurRad="38100" dist="38100" dir="2700000" algn="tl">
                      <a:srgbClr val="000000">
                        <a:alpha val="43137"/>
                      </a:srgbClr>
                    </a:outerShdw>
                  </a:effectLst>
                  <a:latin typeface="Arial" charset="0"/>
                  <a:cs typeface="Arial" charset="0"/>
                </a:rPr>
                <a:t>Ventricle</a:t>
              </a:r>
            </a:p>
          </p:txBody>
        </p:sp>
      </p:grpSp>
      <p:sp>
        <p:nvSpPr>
          <p:cNvPr id="228528" name="Rectangle 176"/>
          <p:cNvSpPr>
            <a:spLocks noGrp="1" noChangeArrowheads="1"/>
          </p:cNvSpPr>
          <p:nvPr>
            <p:ph type="title"/>
          </p:nvPr>
        </p:nvSpPr>
        <p:spPr/>
        <p:txBody>
          <a:bodyPr/>
          <a:lstStyle/>
          <a:p>
            <a:r>
              <a:rPr lang="en-US"/>
              <a:t>Measuring diffusivity:  Core fiber</a:t>
            </a:r>
          </a:p>
        </p:txBody>
      </p:sp>
    </p:spTree>
    <p:extLst>
      <p:ext uri="{BB962C8B-B14F-4D97-AF65-F5344CB8AC3E}">
        <p14:creationId xmlns:p14="http://schemas.microsoft.com/office/powerpoint/2010/main" val="118487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eorgia"/>
        <a:ea typeface=""/>
        <a:cs typeface="Arial"/>
      </a:majorFont>
      <a:minorFont>
        <a:latin typeface="Georgi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eorgia"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Georgia" pitchFamily="18" charset="0"/>
            <a:cs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13510</TotalTime>
  <Words>1956</Words>
  <Application>Microsoft Office PowerPoint</Application>
  <PresentationFormat>On-screen Show (4:3)</PresentationFormat>
  <Paragraphs>397</Paragraphs>
  <Slides>46</Slides>
  <Notes>45</Notes>
  <HiddenSlides>0</HiddenSlides>
  <MMClips>2</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46</vt:i4>
      </vt:variant>
    </vt:vector>
  </HeadingPairs>
  <TitlesOfParts>
    <vt:vector size="49" baseType="lpstr">
      <vt:lpstr>Default Design</vt:lpstr>
      <vt:lpstr>Adobe Photoshop Image</vt:lpstr>
      <vt:lpstr>Image</vt:lpstr>
      <vt:lpstr> The Human Visual Pathways: Maps, Tracts and Reading  </vt:lpstr>
      <vt:lpstr>Outline (20 minutes)</vt:lpstr>
      <vt:lpstr>Tractography of Visual White Matter</vt:lpstr>
      <vt:lpstr>White Matter Projectome – Next Generation Imaging</vt:lpstr>
      <vt:lpstr>Seeing the gray and white matter; fascicles</vt:lpstr>
      <vt:lpstr>Diffusion probes brain microscopic  structure</vt:lpstr>
      <vt:lpstr>H2O diffusion probes microscopic  structure of the brain</vt:lpstr>
      <vt:lpstr>DTI summarizes data</vt:lpstr>
      <vt:lpstr>Measuring diffusivity:  Core fiber</vt:lpstr>
      <vt:lpstr>White Matter Projectome - BlueMatter normalization</vt:lpstr>
      <vt:lpstr>MicroTrack: Closing the loop</vt:lpstr>
      <vt:lpstr>MicroTrack: Hypothesis testing</vt:lpstr>
      <vt:lpstr>MicroTrack: Error measures</vt:lpstr>
      <vt:lpstr>MicroTrack: Error measures</vt:lpstr>
      <vt:lpstr>White Matter Projectome – BlueMatter normalization</vt:lpstr>
      <vt:lpstr>Optic Tract: Chiasm to Thalamus</vt:lpstr>
      <vt:lpstr>Optic tract:  Diffusivity</vt:lpstr>
      <vt:lpstr>Measuring diffusivity:  Core fiber</vt:lpstr>
      <vt:lpstr>Optic Tract:  Diffusivity</vt:lpstr>
      <vt:lpstr>Optic radiation:  Length distributions</vt:lpstr>
      <vt:lpstr>Optic radiation: Diffusivity</vt:lpstr>
      <vt:lpstr>Optic radiation:  Right-left difference</vt:lpstr>
      <vt:lpstr>Occipital-callosal (inter-hemispheric)</vt:lpstr>
      <vt:lpstr>Occipital-callosal (inter-hemispheric): Size</vt:lpstr>
      <vt:lpstr>Occipital-callosal  (inter-hemispheric):  Diffusivity</vt:lpstr>
      <vt:lpstr>Visual white matter atlas</vt:lpstr>
      <vt:lpstr>Phase-contrast image</vt:lpstr>
      <vt:lpstr>Spiking computations and the virtual environment: Data fountain</vt:lpstr>
      <vt:lpstr>Sensory coding – Retinal network processing  (Pillow et al., 2008, Nature)</vt:lpstr>
      <vt:lpstr>Spiking model comparisons</vt:lpstr>
      <vt:lpstr>PowerPoint Presentation</vt:lpstr>
      <vt:lpstr>Sensory coding - Collate Models of Biological Systems </vt:lpstr>
      <vt:lpstr>Sensory coding – Model selection for encoding and processing</vt:lpstr>
      <vt:lpstr>Sensory coding – ISET Device simulation</vt:lpstr>
      <vt:lpstr>Sensory coding – Retinal network processing  (Pillow et al., 2008, Nature)</vt:lpstr>
      <vt:lpstr>Specification of Spike-in - Spike-out Interface to VR Environment</vt:lpstr>
      <vt:lpstr>RGC network modeling:  Photons to spikes</vt:lpstr>
      <vt:lpstr>End</vt:lpstr>
      <vt:lpstr>PowerPoint Presentation</vt:lpstr>
      <vt:lpstr>Tractography of Visual White Matter</vt:lpstr>
      <vt:lpstr>Tractography of Visual White Matter</vt:lpstr>
      <vt:lpstr>Tractography challenges (Sherbondy et al., 2008, 2009)</vt:lpstr>
      <vt:lpstr>Callosal segmentation: STT projection zones</vt:lpstr>
      <vt:lpstr>Radial diffusivity temporal lobe projection zone correlates with sounding out words (Dougherty et al., PNAS, 2007)</vt:lpstr>
      <vt:lpstr>Callosal segmentation: STT projection zones</vt:lpstr>
      <vt:lpstr>Synapse Phase 0: Sensory Encoding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Levin</dc:creator>
  <cp:lastModifiedBy>Brian</cp:lastModifiedBy>
  <cp:revision>274</cp:revision>
  <dcterms:created xsi:type="dcterms:W3CDTF">2009-05-05T21:06:03Z</dcterms:created>
  <dcterms:modified xsi:type="dcterms:W3CDTF">2011-03-11T05:26:23Z</dcterms:modified>
</cp:coreProperties>
</file>