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5.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handoutMasterIdLst>
    <p:handoutMasterId r:id="rId75"/>
  </p:handoutMasterIdLst>
  <p:sldIdLst>
    <p:sldId id="401" r:id="rId2"/>
    <p:sldId id="444" r:id="rId3"/>
    <p:sldId id="356" r:id="rId4"/>
    <p:sldId id="440" r:id="rId5"/>
    <p:sldId id="445" r:id="rId6"/>
    <p:sldId id="257" r:id="rId7"/>
    <p:sldId id="321" r:id="rId8"/>
    <p:sldId id="435" r:id="rId9"/>
    <p:sldId id="436" r:id="rId10"/>
    <p:sldId id="447" r:id="rId11"/>
    <p:sldId id="437" r:id="rId12"/>
    <p:sldId id="438" r:id="rId13"/>
    <p:sldId id="439" r:id="rId14"/>
    <p:sldId id="420" r:id="rId15"/>
    <p:sldId id="448" r:id="rId16"/>
    <p:sldId id="326" r:id="rId17"/>
    <p:sldId id="331" r:id="rId18"/>
    <p:sldId id="332" r:id="rId19"/>
    <p:sldId id="434" r:id="rId20"/>
    <p:sldId id="400" r:id="rId21"/>
    <p:sldId id="334" r:id="rId22"/>
    <p:sldId id="335" r:id="rId23"/>
    <p:sldId id="379" r:id="rId24"/>
    <p:sldId id="380" r:id="rId25"/>
    <p:sldId id="427" r:id="rId26"/>
    <p:sldId id="381" r:id="rId27"/>
    <p:sldId id="339" r:id="rId28"/>
    <p:sldId id="441" r:id="rId29"/>
    <p:sldId id="442" r:id="rId30"/>
    <p:sldId id="443" r:id="rId31"/>
    <p:sldId id="337" r:id="rId32"/>
    <p:sldId id="350" r:id="rId33"/>
    <p:sldId id="353" r:id="rId34"/>
    <p:sldId id="354" r:id="rId35"/>
    <p:sldId id="357" r:id="rId36"/>
    <p:sldId id="376" r:id="rId37"/>
    <p:sldId id="375" r:id="rId38"/>
    <p:sldId id="433" r:id="rId39"/>
    <p:sldId id="391" r:id="rId40"/>
    <p:sldId id="404" r:id="rId41"/>
    <p:sldId id="406" r:id="rId42"/>
    <p:sldId id="265" r:id="rId43"/>
    <p:sldId id="266" r:id="rId44"/>
    <p:sldId id="396" r:id="rId45"/>
    <p:sldId id="397" r:id="rId46"/>
    <p:sldId id="429" r:id="rId47"/>
    <p:sldId id="430" r:id="rId48"/>
    <p:sldId id="431" r:id="rId49"/>
    <p:sldId id="285" r:id="rId50"/>
    <p:sldId id="432" r:id="rId51"/>
    <p:sldId id="411" r:id="rId52"/>
    <p:sldId id="416" r:id="rId53"/>
    <p:sldId id="417" r:id="rId54"/>
    <p:sldId id="309" r:id="rId55"/>
    <p:sldId id="310" r:id="rId56"/>
    <p:sldId id="403" r:id="rId57"/>
    <p:sldId id="311" r:id="rId58"/>
    <p:sldId id="390" r:id="rId59"/>
    <p:sldId id="421" r:id="rId60"/>
    <p:sldId id="424" r:id="rId61"/>
    <p:sldId id="425" r:id="rId62"/>
    <p:sldId id="426" r:id="rId63"/>
    <p:sldId id="413" r:id="rId64"/>
    <p:sldId id="418" r:id="rId65"/>
    <p:sldId id="422" r:id="rId66"/>
    <p:sldId id="423" r:id="rId67"/>
    <p:sldId id="287" r:id="rId68"/>
    <p:sldId id="288" r:id="rId69"/>
    <p:sldId id="291" r:id="rId70"/>
    <p:sldId id="294" r:id="rId71"/>
    <p:sldId id="295" r:id="rId72"/>
    <p:sldId id="358" r:id="rId73"/>
  </p:sldIdLst>
  <p:sldSz cx="9144000" cy="6858000" type="screen4x3"/>
  <p:notesSz cx="7315200" cy="9601200"/>
  <p:defaultTextStyle>
    <a:defPPr>
      <a:defRPr lang="en-US"/>
    </a:defPPr>
    <a:lvl1pPr algn="l" rtl="0" fontAlgn="base">
      <a:spcBef>
        <a:spcPct val="0"/>
      </a:spcBef>
      <a:spcAft>
        <a:spcPct val="0"/>
      </a:spcAft>
      <a:defRPr sz="1600" kern="1200">
        <a:solidFill>
          <a:schemeClr val="tx1"/>
        </a:solidFill>
        <a:latin typeface="Arial" pitchFamily="34" charset="0"/>
        <a:ea typeface="+mn-ea"/>
        <a:cs typeface="+mn-cs"/>
      </a:defRPr>
    </a:lvl1pPr>
    <a:lvl2pPr marL="457200" algn="l" rtl="0" fontAlgn="base">
      <a:spcBef>
        <a:spcPct val="0"/>
      </a:spcBef>
      <a:spcAft>
        <a:spcPct val="0"/>
      </a:spcAft>
      <a:defRPr sz="1600" kern="1200">
        <a:solidFill>
          <a:schemeClr val="tx1"/>
        </a:solidFill>
        <a:latin typeface="Arial" pitchFamily="34" charset="0"/>
        <a:ea typeface="+mn-ea"/>
        <a:cs typeface="+mn-cs"/>
      </a:defRPr>
    </a:lvl2pPr>
    <a:lvl3pPr marL="914400" algn="l" rtl="0" fontAlgn="base">
      <a:spcBef>
        <a:spcPct val="0"/>
      </a:spcBef>
      <a:spcAft>
        <a:spcPct val="0"/>
      </a:spcAft>
      <a:defRPr sz="1600" kern="1200">
        <a:solidFill>
          <a:schemeClr val="tx1"/>
        </a:solidFill>
        <a:latin typeface="Arial" pitchFamily="34" charset="0"/>
        <a:ea typeface="+mn-ea"/>
        <a:cs typeface="+mn-cs"/>
      </a:defRPr>
    </a:lvl3pPr>
    <a:lvl4pPr marL="1371600" algn="l" rtl="0" fontAlgn="base">
      <a:spcBef>
        <a:spcPct val="0"/>
      </a:spcBef>
      <a:spcAft>
        <a:spcPct val="0"/>
      </a:spcAft>
      <a:defRPr sz="1600" kern="1200">
        <a:solidFill>
          <a:schemeClr val="tx1"/>
        </a:solidFill>
        <a:latin typeface="Arial" pitchFamily="34" charset="0"/>
        <a:ea typeface="+mn-ea"/>
        <a:cs typeface="+mn-cs"/>
      </a:defRPr>
    </a:lvl4pPr>
    <a:lvl5pPr marL="1828800" algn="l" rtl="0" fontAlgn="base">
      <a:spcBef>
        <a:spcPct val="0"/>
      </a:spcBef>
      <a:spcAft>
        <a:spcPct val="0"/>
      </a:spcAft>
      <a:defRPr sz="1600" kern="1200">
        <a:solidFill>
          <a:schemeClr val="tx1"/>
        </a:solidFill>
        <a:latin typeface="Arial" pitchFamily="34" charset="0"/>
        <a:ea typeface="+mn-ea"/>
        <a:cs typeface="+mn-cs"/>
      </a:defRPr>
    </a:lvl5pPr>
    <a:lvl6pPr marL="2286000" algn="l" defTabSz="914400" rtl="0" eaLnBrk="1" latinLnBrk="0" hangingPunct="1">
      <a:defRPr sz="1600" kern="1200">
        <a:solidFill>
          <a:schemeClr val="tx1"/>
        </a:solidFill>
        <a:latin typeface="Arial" pitchFamily="34" charset="0"/>
        <a:ea typeface="+mn-ea"/>
        <a:cs typeface="+mn-cs"/>
      </a:defRPr>
    </a:lvl6pPr>
    <a:lvl7pPr marL="2743200" algn="l" defTabSz="914400" rtl="0" eaLnBrk="1" latinLnBrk="0" hangingPunct="1">
      <a:defRPr sz="1600" kern="1200">
        <a:solidFill>
          <a:schemeClr val="tx1"/>
        </a:solidFill>
        <a:latin typeface="Arial" pitchFamily="34" charset="0"/>
        <a:ea typeface="+mn-ea"/>
        <a:cs typeface="+mn-cs"/>
      </a:defRPr>
    </a:lvl7pPr>
    <a:lvl8pPr marL="3200400" algn="l" defTabSz="914400" rtl="0" eaLnBrk="1" latinLnBrk="0" hangingPunct="1">
      <a:defRPr sz="1600" kern="1200">
        <a:solidFill>
          <a:schemeClr val="tx1"/>
        </a:solidFill>
        <a:latin typeface="Arial" pitchFamily="34" charset="0"/>
        <a:ea typeface="+mn-ea"/>
        <a:cs typeface="+mn-cs"/>
      </a:defRPr>
    </a:lvl8pPr>
    <a:lvl9pPr marL="3657600" algn="l" defTabSz="914400" rtl="0" eaLnBrk="1" latinLnBrk="0" hangingPunct="1">
      <a:defRPr sz="1600" kern="1200">
        <a:solidFill>
          <a:schemeClr val="tx1"/>
        </a:solidFill>
        <a:latin typeface="Arial" pitchFamily="34" charset="0"/>
        <a:ea typeface="+mn-ea"/>
        <a:cs typeface="+mn-cs"/>
      </a:defRPr>
    </a:lvl9pPr>
  </p:defaultTextStyle>
  <p:extLst>
    <p:ext uri="{521415D9-36F7-43E2-AB2F-B90AF26B5E84}">
      <p14:sectionLst xmlns:p14="http://schemas.microsoft.com/office/powerpoint/2010/main">
        <p14:section name="Introduction" id="{755A0367-0AD1-4283-9291-3D0D85126E77}">
          <p14:sldIdLst>
            <p14:sldId id="401"/>
            <p14:sldId id="444"/>
            <p14:sldId id="356"/>
            <p14:sldId id="440"/>
          </p14:sldIdLst>
        </p14:section>
        <p14:section name="The MR Instrument" id="{C38784CA-E2CB-4F44-AC7C-29CF3AEBEB69}">
          <p14:sldIdLst>
            <p14:sldId id="445"/>
            <p14:sldId id="257"/>
            <p14:sldId id="321"/>
            <p14:sldId id="435"/>
          </p14:sldIdLst>
        </p14:section>
        <p14:section name="Free Induction Decay" id="{6D070672-A1C9-44AD-A0E2-5B63364AF737}">
          <p14:sldIdLst>
            <p14:sldId id="436"/>
            <p14:sldId id="447"/>
            <p14:sldId id="437"/>
            <p14:sldId id="438"/>
            <p14:sldId id="439"/>
            <p14:sldId id="420"/>
          </p14:sldIdLst>
        </p14:section>
        <p14:section name="T1 and T2" id="{C2896F85-F463-4D6C-BA30-5265E06F95D7}">
          <p14:sldIdLst>
            <p14:sldId id="448"/>
            <p14:sldId id="326"/>
            <p14:sldId id="331"/>
            <p14:sldId id="332"/>
            <p14:sldId id="434"/>
            <p14:sldId id="400"/>
            <p14:sldId id="334"/>
            <p14:sldId id="335"/>
            <p14:sldId id="379"/>
            <p14:sldId id="380"/>
            <p14:sldId id="427"/>
          </p14:sldIdLst>
        </p14:section>
        <p14:section name="BOLD" id="{7EFFB7D5-E026-48F5-B779-17738B16A315}">
          <p14:sldIdLst>
            <p14:sldId id="381"/>
            <p14:sldId id="339"/>
            <p14:sldId id="441"/>
            <p14:sldId id="442"/>
            <p14:sldId id="443"/>
            <p14:sldId id="337"/>
            <p14:sldId id="350"/>
            <p14:sldId id="353"/>
            <p14:sldId id="354"/>
            <p14:sldId id="357"/>
            <p14:sldId id="376"/>
            <p14:sldId id="375"/>
            <p14:sldId id="433"/>
            <p14:sldId id="391"/>
          </p14:sldIdLst>
        </p14:section>
        <p14:section name="Diffusion" id="{D70A1680-F9D4-4A64-89D6-867B1A708E50}">
          <p14:sldIdLst>
            <p14:sldId id="404"/>
            <p14:sldId id="406"/>
            <p14:sldId id="265"/>
            <p14:sldId id="266"/>
            <p14:sldId id="396"/>
            <p14:sldId id="397"/>
            <p14:sldId id="429"/>
            <p14:sldId id="430"/>
            <p14:sldId id="431"/>
            <p14:sldId id="285"/>
            <p14:sldId id="432"/>
            <p14:sldId id="411"/>
            <p14:sldId id="416"/>
            <p14:sldId id="417"/>
            <p14:sldId id="309"/>
            <p14:sldId id="310"/>
            <p14:sldId id="403"/>
            <p14:sldId id="311"/>
            <p14:sldId id="390"/>
          </p14:sldIdLst>
        </p14:section>
        <p14:section name="Extra" id="{E125B259-E0C2-4C5B-AD5B-6AAE49DBCA9D}">
          <p14:sldIdLst>
            <p14:sldId id="421"/>
            <p14:sldId id="424"/>
            <p14:sldId id="425"/>
            <p14:sldId id="426"/>
            <p14:sldId id="413"/>
            <p14:sldId id="418"/>
            <p14:sldId id="422"/>
            <p14:sldId id="423"/>
            <p14:sldId id="287"/>
            <p14:sldId id="288"/>
            <p14:sldId id="291"/>
            <p14:sldId id="294"/>
            <p14:sldId id="295"/>
            <p14:sldId id="35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99"/>
    <a:srgbClr val="D7F2CA"/>
    <a:srgbClr val="D4EFCD"/>
    <a:srgbClr val="D6EBD1"/>
    <a:srgbClr val="D4E8D4"/>
    <a:srgbClr val="D8E8D4"/>
    <a:srgbClr val="C1FBD7"/>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530" y="-103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9.png"/></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84.wmf"/><Relationship Id="rId2" Type="http://schemas.openxmlformats.org/officeDocument/2006/relationships/image" Target="../media/image83.wmf"/><Relationship Id="rId1" Type="http://schemas.openxmlformats.org/officeDocument/2006/relationships/image" Target="../media/image82.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image" Target="../media/image94.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25.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image" Target="../media/image5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3474" name="Rectangle 2"/>
          <p:cNvSpPr>
            <a:spLocks noGrp="1" noChangeArrowheads="1"/>
          </p:cNvSpPr>
          <p:nvPr>
            <p:ph type="hdr" sz="quarter"/>
          </p:nvPr>
        </p:nvSpPr>
        <p:spPr bwMode="auto">
          <a:xfrm>
            <a:off x="0" y="0"/>
            <a:ext cx="3170238"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defTabSz="966788">
              <a:defRPr sz="1300" smtClean="0"/>
            </a:lvl1pPr>
          </a:lstStyle>
          <a:p>
            <a:pPr>
              <a:defRPr/>
            </a:pPr>
            <a:endParaRPr lang="en-US"/>
          </a:p>
        </p:txBody>
      </p:sp>
      <p:sp>
        <p:nvSpPr>
          <p:cNvPr id="233475" name="Rectangle 3"/>
          <p:cNvSpPr>
            <a:spLocks noGrp="1" noChangeArrowheads="1"/>
          </p:cNvSpPr>
          <p:nvPr>
            <p:ph type="dt" sz="quarter" idx="1"/>
          </p:nvPr>
        </p:nvSpPr>
        <p:spPr bwMode="auto">
          <a:xfrm>
            <a:off x="4143375" y="0"/>
            <a:ext cx="3170238"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lgn="r" defTabSz="966788">
              <a:defRPr sz="1300" smtClean="0"/>
            </a:lvl1pPr>
          </a:lstStyle>
          <a:p>
            <a:pPr>
              <a:defRPr/>
            </a:pPr>
            <a:endParaRPr lang="en-US"/>
          </a:p>
        </p:txBody>
      </p:sp>
      <p:sp>
        <p:nvSpPr>
          <p:cNvPr id="233476" name="Rectangle 4"/>
          <p:cNvSpPr>
            <a:spLocks noGrp="1" noChangeArrowheads="1"/>
          </p:cNvSpPr>
          <p:nvPr>
            <p:ph type="ftr" sz="quarter" idx="2"/>
          </p:nvPr>
        </p:nvSpPr>
        <p:spPr bwMode="auto">
          <a:xfrm>
            <a:off x="0" y="9120188"/>
            <a:ext cx="3170238"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defTabSz="966788">
              <a:defRPr sz="1300" smtClean="0"/>
            </a:lvl1pPr>
          </a:lstStyle>
          <a:p>
            <a:pPr>
              <a:defRPr/>
            </a:pPr>
            <a:endParaRPr lang="en-US"/>
          </a:p>
        </p:txBody>
      </p:sp>
      <p:sp>
        <p:nvSpPr>
          <p:cNvPr id="233477" name="Rectangle 5"/>
          <p:cNvSpPr>
            <a:spLocks noGrp="1" noChangeArrowheads="1"/>
          </p:cNvSpPr>
          <p:nvPr>
            <p:ph type="sldNum" sz="quarter" idx="3"/>
          </p:nvPr>
        </p:nvSpPr>
        <p:spPr bwMode="auto">
          <a:xfrm>
            <a:off x="4143375" y="9120188"/>
            <a:ext cx="3170238"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lgn="r" defTabSz="966788">
              <a:defRPr sz="1300" smtClean="0"/>
            </a:lvl1pPr>
          </a:lstStyle>
          <a:p>
            <a:pPr>
              <a:defRPr/>
            </a:pPr>
            <a:fld id="{53800912-5DAB-4563-A322-8FB0FDEB762E}" type="slidenum">
              <a:rPr lang="en-US"/>
              <a:pPr>
                <a:defRPr/>
              </a:pPr>
              <a:t>‹#›</a:t>
            </a:fld>
            <a:endParaRPr lang="en-US"/>
          </a:p>
        </p:txBody>
      </p:sp>
    </p:spTree>
    <p:extLst>
      <p:ext uri="{BB962C8B-B14F-4D97-AF65-F5344CB8AC3E}">
        <p14:creationId xmlns:p14="http://schemas.microsoft.com/office/powerpoint/2010/main" val="14573992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170238"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defTabSz="966788">
              <a:defRPr sz="1300" smtClean="0"/>
            </a:lvl1pPr>
          </a:lstStyle>
          <a:p>
            <a:pPr>
              <a:defRPr/>
            </a:pPr>
            <a:endParaRPr lang="en-US"/>
          </a:p>
        </p:txBody>
      </p:sp>
      <p:sp>
        <p:nvSpPr>
          <p:cNvPr id="4099" name="Rectangle 3"/>
          <p:cNvSpPr>
            <a:spLocks noGrp="1" noChangeArrowheads="1"/>
          </p:cNvSpPr>
          <p:nvPr>
            <p:ph type="dt" idx="1"/>
          </p:nvPr>
        </p:nvSpPr>
        <p:spPr bwMode="auto">
          <a:xfrm>
            <a:off x="4143375" y="0"/>
            <a:ext cx="3170238"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lvl1pPr algn="r" defTabSz="966788">
              <a:defRPr sz="1300" smtClean="0"/>
            </a:lvl1pPr>
          </a:lstStyle>
          <a:p>
            <a:pPr>
              <a:defRPr/>
            </a:pPr>
            <a:endParaRPr lang="en-US"/>
          </a:p>
        </p:txBody>
      </p:sp>
      <p:sp>
        <p:nvSpPr>
          <p:cNvPr id="69636"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731838" y="4560888"/>
            <a:ext cx="5851525" cy="431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120188"/>
            <a:ext cx="3170238"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defTabSz="966788">
              <a:defRPr sz="1300" smtClean="0"/>
            </a:lvl1pPr>
          </a:lstStyle>
          <a:p>
            <a:pPr>
              <a:defRPr/>
            </a:pPr>
            <a:endParaRPr lang="en-US"/>
          </a:p>
        </p:txBody>
      </p:sp>
      <p:sp>
        <p:nvSpPr>
          <p:cNvPr id="4103" name="Rectangle 7"/>
          <p:cNvSpPr>
            <a:spLocks noGrp="1" noChangeArrowheads="1"/>
          </p:cNvSpPr>
          <p:nvPr>
            <p:ph type="sldNum" sz="quarter" idx="5"/>
          </p:nvPr>
        </p:nvSpPr>
        <p:spPr bwMode="auto">
          <a:xfrm>
            <a:off x="4143375" y="9120188"/>
            <a:ext cx="3170238"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61" tIns="48331" rIns="96661" bIns="48331" numCol="1" anchor="b" anchorCtr="0" compatLnSpc="1">
            <a:prstTxWarp prst="textNoShape">
              <a:avLst/>
            </a:prstTxWarp>
          </a:bodyPr>
          <a:lstStyle>
            <a:lvl1pPr algn="r" defTabSz="966788">
              <a:defRPr sz="1300" smtClean="0"/>
            </a:lvl1pPr>
          </a:lstStyle>
          <a:p>
            <a:pPr>
              <a:defRPr/>
            </a:pPr>
            <a:fld id="{3B3CA10D-213F-44EB-8AFE-95D6E4CA38CF}" type="slidenum">
              <a:rPr lang="en-US"/>
              <a:pPr>
                <a:defRPr/>
              </a:pPr>
              <a:t>‹#›</a:t>
            </a:fld>
            <a:endParaRPr lang="en-US"/>
          </a:p>
        </p:txBody>
      </p:sp>
    </p:spTree>
    <p:extLst>
      <p:ext uri="{BB962C8B-B14F-4D97-AF65-F5344CB8AC3E}">
        <p14:creationId xmlns:p14="http://schemas.microsoft.com/office/powerpoint/2010/main" val="37519816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notesMaster" Target="../notesMasters/notesMaster1.xml"/><Relationship Id="rId1" Type="http://schemas.openxmlformats.org/officeDocument/2006/relationships/tags" Target="../tags/tag5.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ags" Target="../tags/tag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sciencedirect.com/science?_ob=PublicationURL&amp;_cdi=4843&amp;_pubType=J&amp;_auth=y&amp;_acct=C000012078&amp;_version=1&amp;_urlVersion=0&amp;_userid=145269&amp;md5=b064302b23be0180f7a8bbef7f7411eb"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www.sciencedirect.com/science?_ob=PublicationURL&amp;_tockey=" TargetMode="Externa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ags" Target="../tags/tag3.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2111752C-2C4A-46D1-A97C-B963970E36ED}" type="slidenum">
              <a:rPr lang="en-US" sz="1300"/>
              <a:pPr eaLnBrk="1" hangingPunct="1"/>
              <a:t>1</a:t>
            </a:fld>
            <a:endParaRPr lang="en-US" sz="130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Times New Roman" pitchFamily="18" charset="0"/>
              </a:defRPr>
            </a:lvl1pPr>
            <a:lvl2pPr marL="785372" indent="-302066" eaLnBrk="0" hangingPunct="0">
              <a:defRPr>
                <a:solidFill>
                  <a:schemeClr val="tx1"/>
                </a:solidFill>
                <a:latin typeface="Times New Roman" pitchFamily="18" charset="0"/>
              </a:defRPr>
            </a:lvl2pPr>
            <a:lvl3pPr marL="1208265" indent="-241653" eaLnBrk="0" hangingPunct="0">
              <a:defRPr>
                <a:solidFill>
                  <a:schemeClr val="tx1"/>
                </a:solidFill>
                <a:latin typeface="Times New Roman" pitchFamily="18" charset="0"/>
              </a:defRPr>
            </a:lvl3pPr>
            <a:lvl4pPr marL="1691571" indent="-241653" eaLnBrk="0" hangingPunct="0">
              <a:defRPr>
                <a:solidFill>
                  <a:schemeClr val="tx1"/>
                </a:solidFill>
                <a:latin typeface="Times New Roman" pitchFamily="18" charset="0"/>
              </a:defRPr>
            </a:lvl4pPr>
            <a:lvl5pPr marL="2174878" indent="-241653" eaLnBrk="0" hangingPunct="0">
              <a:defRPr>
                <a:solidFill>
                  <a:schemeClr val="tx1"/>
                </a:solidFill>
                <a:latin typeface="Times New Roman" pitchFamily="18" charset="0"/>
              </a:defRPr>
            </a:lvl5pPr>
            <a:lvl6pPr marL="2658184" indent="-241653" eaLnBrk="0" fontAlgn="base" hangingPunct="0">
              <a:spcBef>
                <a:spcPct val="0"/>
              </a:spcBef>
              <a:spcAft>
                <a:spcPct val="0"/>
              </a:spcAft>
              <a:defRPr>
                <a:solidFill>
                  <a:schemeClr val="tx1"/>
                </a:solidFill>
                <a:latin typeface="Times New Roman" pitchFamily="18" charset="0"/>
              </a:defRPr>
            </a:lvl6pPr>
            <a:lvl7pPr marL="3141490" indent="-241653" eaLnBrk="0" fontAlgn="base" hangingPunct="0">
              <a:spcBef>
                <a:spcPct val="0"/>
              </a:spcBef>
              <a:spcAft>
                <a:spcPct val="0"/>
              </a:spcAft>
              <a:defRPr>
                <a:solidFill>
                  <a:schemeClr val="tx1"/>
                </a:solidFill>
                <a:latin typeface="Times New Roman" pitchFamily="18" charset="0"/>
              </a:defRPr>
            </a:lvl7pPr>
            <a:lvl8pPr marL="3624796" indent="-241653" eaLnBrk="0" fontAlgn="base" hangingPunct="0">
              <a:spcBef>
                <a:spcPct val="0"/>
              </a:spcBef>
              <a:spcAft>
                <a:spcPct val="0"/>
              </a:spcAft>
              <a:defRPr>
                <a:solidFill>
                  <a:schemeClr val="tx1"/>
                </a:solidFill>
                <a:latin typeface="Times New Roman" pitchFamily="18" charset="0"/>
              </a:defRPr>
            </a:lvl8pPr>
            <a:lvl9pPr marL="4108102" indent="-241653" eaLnBrk="0" fontAlgn="base" hangingPunct="0">
              <a:spcBef>
                <a:spcPct val="0"/>
              </a:spcBef>
              <a:spcAft>
                <a:spcPct val="0"/>
              </a:spcAft>
              <a:defRPr>
                <a:solidFill>
                  <a:schemeClr val="tx1"/>
                </a:solidFill>
                <a:latin typeface="Times New Roman" pitchFamily="18" charset="0"/>
              </a:defRPr>
            </a:lvl9pPr>
          </a:lstStyle>
          <a:p>
            <a:pPr eaLnBrk="1" hangingPunct="1"/>
            <a:fld id="{548CC317-6E2B-4966-897C-95DED72A4FB7}" type="slidenum">
              <a:rPr lang="en-US">
                <a:latin typeface="Arial" pitchFamily="34" charset="0"/>
              </a:rPr>
              <a:pPr eaLnBrk="1" hangingPunct="1"/>
              <a:t>10</a:t>
            </a:fld>
            <a:endParaRPr lang="en-US">
              <a:latin typeface="Arial" pitchFamily="34"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xfrm>
            <a:off x="975360" y="4560570"/>
            <a:ext cx="5364480" cy="4320540"/>
          </a:xfrm>
          <a:noFill/>
        </p:spPr>
        <p:txBody>
          <a:bodyPr/>
          <a:lstStyle/>
          <a:p>
            <a:pPr eaLnBrk="1" hangingPunct="1"/>
            <a:r>
              <a:rPr lang="en-US" sz="2100" dirty="0"/>
              <a:t>The protons oscillate between one of two permissible states.  The energy difference between these two states determines the frequency of an RF signal that is needed to flip from one state to the other.  This is called the </a:t>
            </a:r>
            <a:r>
              <a:rPr lang="en-US" sz="2100" dirty="0" err="1"/>
              <a:t>Larmor</a:t>
            </a:r>
            <a:r>
              <a:rPr lang="en-US" sz="2100" dirty="0"/>
              <a:t> frequency. Slightly more of the protons have their positive side (red) oriented along with the B0 field. If we add an RF pulse along the longitudinal axis at this frequency, we change the preponderance of the spins from the orange state to the blue state.  They will then relax back along the main axis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Times New Roman" pitchFamily="18" charset="0"/>
              </a:defRPr>
            </a:lvl1pPr>
            <a:lvl2pPr marL="785372" indent="-302066" eaLnBrk="0" hangingPunct="0">
              <a:defRPr>
                <a:solidFill>
                  <a:schemeClr val="tx1"/>
                </a:solidFill>
                <a:latin typeface="Times New Roman" pitchFamily="18" charset="0"/>
              </a:defRPr>
            </a:lvl2pPr>
            <a:lvl3pPr marL="1208265" indent="-241653" eaLnBrk="0" hangingPunct="0">
              <a:defRPr>
                <a:solidFill>
                  <a:schemeClr val="tx1"/>
                </a:solidFill>
                <a:latin typeface="Times New Roman" pitchFamily="18" charset="0"/>
              </a:defRPr>
            </a:lvl3pPr>
            <a:lvl4pPr marL="1691571" indent="-241653" eaLnBrk="0" hangingPunct="0">
              <a:defRPr>
                <a:solidFill>
                  <a:schemeClr val="tx1"/>
                </a:solidFill>
                <a:latin typeface="Times New Roman" pitchFamily="18" charset="0"/>
              </a:defRPr>
            </a:lvl4pPr>
            <a:lvl5pPr marL="2174878" indent="-241653" eaLnBrk="0" hangingPunct="0">
              <a:defRPr>
                <a:solidFill>
                  <a:schemeClr val="tx1"/>
                </a:solidFill>
                <a:latin typeface="Times New Roman" pitchFamily="18" charset="0"/>
              </a:defRPr>
            </a:lvl5pPr>
            <a:lvl6pPr marL="2658184" indent="-241653" eaLnBrk="0" fontAlgn="base" hangingPunct="0">
              <a:spcBef>
                <a:spcPct val="0"/>
              </a:spcBef>
              <a:spcAft>
                <a:spcPct val="0"/>
              </a:spcAft>
              <a:defRPr>
                <a:solidFill>
                  <a:schemeClr val="tx1"/>
                </a:solidFill>
                <a:latin typeface="Times New Roman" pitchFamily="18" charset="0"/>
              </a:defRPr>
            </a:lvl6pPr>
            <a:lvl7pPr marL="3141490" indent="-241653" eaLnBrk="0" fontAlgn="base" hangingPunct="0">
              <a:spcBef>
                <a:spcPct val="0"/>
              </a:spcBef>
              <a:spcAft>
                <a:spcPct val="0"/>
              </a:spcAft>
              <a:defRPr>
                <a:solidFill>
                  <a:schemeClr val="tx1"/>
                </a:solidFill>
                <a:latin typeface="Times New Roman" pitchFamily="18" charset="0"/>
              </a:defRPr>
            </a:lvl7pPr>
            <a:lvl8pPr marL="3624796" indent="-241653" eaLnBrk="0" fontAlgn="base" hangingPunct="0">
              <a:spcBef>
                <a:spcPct val="0"/>
              </a:spcBef>
              <a:spcAft>
                <a:spcPct val="0"/>
              </a:spcAft>
              <a:defRPr>
                <a:solidFill>
                  <a:schemeClr val="tx1"/>
                </a:solidFill>
                <a:latin typeface="Times New Roman" pitchFamily="18" charset="0"/>
              </a:defRPr>
            </a:lvl8pPr>
            <a:lvl9pPr marL="4108102" indent="-241653" eaLnBrk="0" fontAlgn="base" hangingPunct="0">
              <a:spcBef>
                <a:spcPct val="0"/>
              </a:spcBef>
              <a:spcAft>
                <a:spcPct val="0"/>
              </a:spcAft>
              <a:defRPr>
                <a:solidFill>
                  <a:schemeClr val="tx1"/>
                </a:solidFill>
                <a:latin typeface="Times New Roman" pitchFamily="18" charset="0"/>
              </a:defRPr>
            </a:lvl9pPr>
          </a:lstStyle>
          <a:p>
            <a:pPr eaLnBrk="1" hangingPunct="1"/>
            <a:fld id="{5C9D4F23-E578-4EE1-9050-DC7737D11A77}" type="slidenum">
              <a:rPr lang="en-US">
                <a:latin typeface="Arial" pitchFamily="34" charset="0"/>
              </a:rPr>
              <a:pPr eaLnBrk="1" hangingPunct="1"/>
              <a:t>11</a:t>
            </a:fld>
            <a:endParaRPr lang="en-US">
              <a:latin typeface="Arial" pitchFamily="34" charset="0"/>
            </a:endParaRPr>
          </a:p>
        </p:txBody>
      </p:sp>
      <p:sp>
        <p:nvSpPr>
          <p:cNvPr id="72707" name="Rectangle 2"/>
          <p:cNvSpPr>
            <a:spLocks noGrp="1" noRot="1" noChangeAspect="1" noChangeArrowheads="1" noTextEdit="1"/>
          </p:cNvSpPr>
          <p:nvPr>
            <p:ph type="sldImg"/>
          </p:nvPr>
        </p:nvSpPr>
        <p:spPr>
          <a:xfrm>
            <a:off x="1258888" y="720725"/>
            <a:ext cx="4800600" cy="3600450"/>
          </a:xfrm>
          <a:ln/>
        </p:spPr>
      </p:sp>
      <p:sp>
        <p:nvSpPr>
          <p:cNvPr id="72708" name="Rectangle 3"/>
          <p:cNvSpPr>
            <a:spLocks noGrp="1" noChangeArrowheads="1"/>
          </p:cNvSpPr>
          <p:nvPr>
            <p:ph type="body" idx="1"/>
          </p:nvPr>
        </p:nvSpPr>
        <p:spPr>
          <a:xfrm>
            <a:off x="975360" y="4560570"/>
            <a:ext cx="5364480" cy="4320540"/>
          </a:xfrm>
          <a:noFill/>
        </p:spPr>
        <p:txBody>
          <a:bodyPr/>
          <a:lstStyle/>
          <a:p>
            <a:pPr eaLnBrk="1" hangingPunct="1"/>
            <a:r>
              <a:rPr lang="en-US" b="1" smtClean="0">
                <a:latin typeface="Frutiger-Bold" charset="0"/>
              </a:rPr>
              <a:t>Figure 3.4 </a:t>
            </a:r>
            <a:r>
              <a:rPr lang="en-US" smtClean="0">
                <a:latin typeface="Palatino-Roman" charset="0"/>
              </a:rPr>
              <a:t>Precession. The movement of a rotating proton or magnet within a magnetic</a:t>
            </a:r>
          </a:p>
          <a:p>
            <a:pPr eaLnBrk="1" hangingPunct="1"/>
            <a:r>
              <a:rPr lang="en-US" smtClean="0">
                <a:latin typeface="Palatino-Roman" charset="0"/>
              </a:rPr>
              <a:t>field (A) is similar to the movement of a top in the earth’s gravitational field (B).</a:t>
            </a:r>
          </a:p>
          <a:p>
            <a:pPr eaLnBrk="1" hangingPunct="1"/>
            <a:r>
              <a:rPr lang="en-US" smtClean="0">
                <a:latin typeface="Palatino-Roman" charset="0"/>
              </a:rPr>
              <a:t>In addition to their spinning motion, their axis of spin itself wobbles around a vertical</a:t>
            </a:r>
          </a:p>
          <a:p>
            <a:pPr eaLnBrk="1" hangingPunct="1"/>
            <a:r>
              <a:rPr lang="en-US" smtClean="0">
                <a:latin typeface="Palatino-Roman" charset="0"/>
              </a:rPr>
              <a:t>axis; this motion is known as precession.</a:t>
            </a:r>
            <a:endParaRPr lang="en-US" smtClean="0">
              <a:latin typeface="Frutiger-Bold" charset="0"/>
            </a:endParaRPr>
          </a:p>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Times New Roman" pitchFamily="18" charset="0"/>
              </a:defRPr>
            </a:lvl1pPr>
            <a:lvl2pPr marL="785372" indent="-302066" eaLnBrk="0" hangingPunct="0">
              <a:defRPr>
                <a:solidFill>
                  <a:schemeClr val="tx1"/>
                </a:solidFill>
                <a:latin typeface="Times New Roman" pitchFamily="18" charset="0"/>
              </a:defRPr>
            </a:lvl2pPr>
            <a:lvl3pPr marL="1208265" indent="-241653" eaLnBrk="0" hangingPunct="0">
              <a:defRPr>
                <a:solidFill>
                  <a:schemeClr val="tx1"/>
                </a:solidFill>
                <a:latin typeface="Times New Roman" pitchFamily="18" charset="0"/>
              </a:defRPr>
            </a:lvl3pPr>
            <a:lvl4pPr marL="1691571" indent="-241653" eaLnBrk="0" hangingPunct="0">
              <a:defRPr>
                <a:solidFill>
                  <a:schemeClr val="tx1"/>
                </a:solidFill>
                <a:latin typeface="Times New Roman" pitchFamily="18" charset="0"/>
              </a:defRPr>
            </a:lvl4pPr>
            <a:lvl5pPr marL="2174878" indent="-241653" eaLnBrk="0" hangingPunct="0">
              <a:defRPr>
                <a:solidFill>
                  <a:schemeClr val="tx1"/>
                </a:solidFill>
                <a:latin typeface="Times New Roman" pitchFamily="18" charset="0"/>
              </a:defRPr>
            </a:lvl5pPr>
            <a:lvl6pPr marL="2658184" indent="-241653" eaLnBrk="0" fontAlgn="base" hangingPunct="0">
              <a:spcBef>
                <a:spcPct val="0"/>
              </a:spcBef>
              <a:spcAft>
                <a:spcPct val="0"/>
              </a:spcAft>
              <a:defRPr>
                <a:solidFill>
                  <a:schemeClr val="tx1"/>
                </a:solidFill>
                <a:latin typeface="Times New Roman" pitchFamily="18" charset="0"/>
              </a:defRPr>
            </a:lvl6pPr>
            <a:lvl7pPr marL="3141490" indent="-241653" eaLnBrk="0" fontAlgn="base" hangingPunct="0">
              <a:spcBef>
                <a:spcPct val="0"/>
              </a:spcBef>
              <a:spcAft>
                <a:spcPct val="0"/>
              </a:spcAft>
              <a:defRPr>
                <a:solidFill>
                  <a:schemeClr val="tx1"/>
                </a:solidFill>
                <a:latin typeface="Times New Roman" pitchFamily="18" charset="0"/>
              </a:defRPr>
            </a:lvl7pPr>
            <a:lvl8pPr marL="3624796" indent="-241653" eaLnBrk="0" fontAlgn="base" hangingPunct="0">
              <a:spcBef>
                <a:spcPct val="0"/>
              </a:spcBef>
              <a:spcAft>
                <a:spcPct val="0"/>
              </a:spcAft>
              <a:defRPr>
                <a:solidFill>
                  <a:schemeClr val="tx1"/>
                </a:solidFill>
                <a:latin typeface="Times New Roman" pitchFamily="18" charset="0"/>
              </a:defRPr>
            </a:lvl8pPr>
            <a:lvl9pPr marL="4108102" indent="-241653" eaLnBrk="0" fontAlgn="base" hangingPunct="0">
              <a:spcBef>
                <a:spcPct val="0"/>
              </a:spcBef>
              <a:spcAft>
                <a:spcPct val="0"/>
              </a:spcAft>
              <a:defRPr>
                <a:solidFill>
                  <a:schemeClr val="tx1"/>
                </a:solidFill>
                <a:latin typeface="Times New Roman" pitchFamily="18" charset="0"/>
              </a:defRPr>
            </a:lvl9pPr>
          </a:lstStyle>
          <a:p>
            <a:pPr eaLnBrk="1" hangingPunct="1"/>
            <a:fld id="{3858716C-A51A-400E-951C-2459E659A891}" type="slidenum">
              <a:rPr lang="en-US">
                <a:latin typeface="Arial" pitchFamily="34" charset="0"/>
              </a:rPr>
              <a:pPr eaLnBrk="1" hangingPunct="1"/>
              <a:t>12</a:t>
            </a:fld>
            <a:endParaRPr lang="en-US">
              <a:latin typeface="Arial" pitchFamily="34" charset="0"/>
            </a:endParaRPr>
          </a:p>
        </p:txBody>
      </p:sp>
      <p:sp>
        <p:nvSpPr>
          <p:cNvPr id="73731" name="Rectangle 2"/>
          <p:cNvSpPr>
            <a:spLocks noGrp="1" noRot="1" noChangeAspect="1" noChangeArrowheads="1" noTextEdit="1"/>
          </p:cNvSpPr>
          <p:nvPr>
            <p:ph type="sldImg"/>
          </p:nvPr>
        </p:nvSpPr>
        <p:spPr>
          <a:xfrm>
            <a:off x="1258888" y="720725"/>
            <a:ext cx="4800600" cy="3600450"/>
          </a:xfrm>
          <a:ln/>
        </p:spPr>
      </p:sp>
      <p:sp>
        <p:nvSpPr>
          <p:cNvPr id="73732" name="Rectangle 3"/>
          <p:cNvSpPr>
            <a:spLocks noGrp="1" noChangeArrowheads="1"/>
          </p:cNvSpPr>
          <p:nvPr>
            <p:ph type="body" idx="1"/>
          </p:nvPr>
        </p:nvSpPr>
        <p:spPr>
          <a:xfrm>
            <a:off x="975360" y="4560570"/>
            <a:ext cx="5364480" cy="4320540"/>
          </a:xfrm>
          <a:noFill/>
        </p:spPr>
        <p:txBody>
          <a:bodyPr/>
          <a:lstStyle/>
          <a:p>
            <a:pPr eaLnBrk="1" hangingPunct="1"/>
            <a:r>
              <a:rPr lang="en-US" b="1" smtClean="0">
                <a:latin typeface="Frutiger-Bold" charset="0"/>
              </a:rPr>
              <a:t>Figure 3.4 </a:t>
            </a:r>
            <a:r>
              <a:rPr lang="en-US" smtClean="0">
                <a:latin typeface="Palatino-Roman" charset="0"/>
              </a:rPr>
              <a:t>Precession. The movement of a rotating proton or magnet within a magnetic field (A) is similar to the movement of a top in the earth’s gravitational field (B). In addition to their spinning motion, their axis of spin itself wobbles around a vertical axis; this motion is known as precession.</a:t>
            </a:r>
            <a:endParaRPr lang="en-US" smtClean="0">
              <a:latin typeface="Frutiger-Bold" charset="0"/>
            </a:endParaRPr>
          </a:p>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Times New Roman" pitchFamily="18" charset="0"/>
              </a:defRPr>
            </a:lvl1pPr>
            <a:lvl2pPr marL="785372" indent="-302066" eaLnBrk="0" hangingPunct="0">
              <a:defRPr>
                <a:solidFill>
                  <a:schemeClr val="tx1"/>
                </a:solidFill>
                <a:latin typeface="Times New Roman" pitchFamily="18" charset="0"/>
              </a:defRPr>
            </a:lvl2pPr>
            <a:lvl3pPr marL="1208265" indent="-241653" eaLnBrk="0" hangingPunct="0">
              <a:defRPr>
                <a:solidFill>
                  <a:schemeClr val="tx1"/>
                </a:solidFill>
                <a:latin typeface="Times New Roman" pitchFamily="18" charset="0"/>
              </a:defRPr>
            </a:lvl3pPr>
            <a:lvl4pPr marL="1691571" indent="-241653" eaLnBrk="0" hangingPunct="0">
              <a:defRPr>
                <a:solidFill>
                  <a:schemeClr val="tx1"/>
                </a:solidFill>
                <a:latin typeface="Times New Roman" pitchFamily="18" charset="0"/>
              </a:defRPr>
            </a:lvl4pPr>
            <a:lvl5pPr marL="2174878" indent="-241653" eaLnBrk="0" hangingPunct="0">
              <a:defRPr>
                <a:solidFill>
                  <a:schemeClr val="tx1"/>
                </a:solidFill>
                <a:latin typeface="Times New Roman" pitchFamily="18" charset="0"/>
              </a:defRPr>
            </a:lvl5pPr>
            <a:lvl6pPr marL="2658184" indent="-241653" eaLnBrk="0" fontAlgn="base" hangingPunct="0">
              <a:spcBef>
                <a:spcPct val="0"/>
              </a:spcBef>
              <a:spcAft>
                <a:spcPct val="0"/>
              </a:spcAft>
              <a:defRPr>
                <a:solidFill>
                  <a:schemeClr val="tx1"/>
                </a:solidFill>
                <a:latin typeface="Times New Roman" pitchFamily="18" charset="0"/>
              </a:defRPr>
            </a:lvl6pPr>
            <a:lvl7pPr marL="3141490" indent="-241653" eaLnBrk="0" fontAlgn="base" hangingPunct="0">
              <a:spcBef>
                <a:spcPct val="0"/>
              </a:spcBef>
              <a:spcAft>
                <a:spcPct val="0"/>
              </a:spcAft>
              <a:defRPr>
                <a:solidFill>
                  <a:schemeClr val="tx1"/>
                </a:solidFill>
                <a:latin typeface="Times New Roman" pitchFamily="18" charset="0"/>
              </a:defRPr>
            </a:lvl7pPr>
            <a:lvl8pPr marL="3624796" indent="-241653" eaLnBrk="0" fontAlgn="base" hangingPunct="0">
              <a:spcBef>
                <a:spcPct val="0"/>
              </a:spcBef>
              <a:spcAft>
                <a:spcPct val="0"/>
              </a:spcAft>
              <a:defRPr>
                <a:solidFill>
                  <a:schemeClr val="tx1"/>
                </a:solidFill>
                <a:latin typeface="Times New Roman" pitchFamily="18" charset="0"/>
              </a:defRPr>
            </a:lvl8pPr>
            <a:lvl9pPr marL="4108102" indent="-241653" eaLnBrk="0" fontAlgn="base" hangingPunct="0">
              <a:spcBef>
                <a:spcPct val="0"/>
              </a:spcBef>
              <a:spcAft>
                <a:spcPct val="0"/>
              </a:spcAft>
              <a:defRPr>
                <a:solidFill>
                  <a:schemeClr val="tx1"/>
                </a:solidFill>
                <a:latin typeface="Times New Roman" pitchFamily="18" charset="0"/>
              </a:defRPr>
            </a:lvl9pPr>
          </a:lstStyle>
          <a:p>
            <a:pPr eaLnBrk="1" hangingPunct="1"/>
            <a:fld id="{97EAE5E7-68CE-448A-A84D-93995DFE741F}" type="slidenum">
              <a:rPr lang="en-US">
                <a:latin typeface="Arial" pitchFamily="34" charset="0"/>
              </a:rPr>
              <a:pPr eaLnBrk="1" hangingPunct="1"/>
              <a:t>13</a:t>
            </a:fld>
            <a:endParaRPr lang="en-US">
              <a:latin typeface="Arial" pitchFamily="34" charset="0"/>
            </a:endParaRPr>
          </a:p>
        </p:txBody>
      </p:sp>
      <p:sp>
        <p:nvSpPr>
          <p:cNvPr id="74755" name="Rectangle 2"/>
          <p:cNvSpPr>
            <a:spLocks noGrp="1" noRot="1" noChangeAspect="1" noChangeArrowheads="1" noTextEdit="1"/>
          </p:cNvSpPr>
          <p:nvPr>
            <p:ph type="sldImg"/>
          </p:nvPr>
        </p:nvSpPr>
        <p:spPr>
          <a:xfrm>
            <a:off x="1258888" y="720725"/>
            <a:ext cx="4800600" cy="3600450"/>
          </a:xfrm>
          <a:ln/>
        </p:spPr>
      </p:sp>
      <p:sp>
        <p:nvSpPr>
          <p:cNvPr id="74756" name="Rectangle 3"/>
          <p:cNvSpPr>
            <a:spLocks noGrp="1" noChangeArrowheads="1"/>
          </p:cNvSpPr>
          <p:nvPr>
            <p:ph type="body" idx="1"/>
          </p:nvPr>
        </p:nvSpPr>
        <p:spPr>
          <a:xfrm>
            <a:off x="975360" y="4560570"/>
            <a:ext cx="5364480" cy="4320540"/>
          </a:xfrm>
          <a:noFill/>
        </p:spPr>
        <p:txBody>
          <a:bodyPr/>
          <a:lstStyle/>
          <a:p>
            <a:pPr eaLnBrk="1" hangingPunct="1"/>
            <a:r>
              <a:rPr lang="en-US" b="1" smtClean="0">
                <a:latin typeface="Frutiger-Bold" charset="0"/>
              </a:rPr>
              <a:t>Figure 3.16 </a:t>
            </a:r>
            <a:r>
              <a:rPr lang="en-US" smtClean="0">
                <a:latin typeface="Palatino-Roman" charset="0"/>
              </a:rPr>
              <a:t>MR signal reception. As the net magnetization rotates through the transverse plane, the amount of magnetic flux experienced by the receiver coil changes over time (A and B). The changing flux generates an electromotive force, which provides the basis for the MR signal. </a:t>
            </a: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2FC6FEF4-44A1-40D2-9CDE-97946064C736}" type="slidenum">
              <a:rPr lang="en-US" sz="1300"/>
              <a:pPr eaLnBrk="1" hangingPunct="1"/>
              <a:t>14</a:t>
            </a:fld>
            <a:endParaRPr lang="en-US" sz="130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Times New Roman" pitchFamily="18" charset="0"/>
              </a:defRPr>
            </a:lvl1pPr>
            <a:lvl2pPr marL="785372" indent="-302066" eaLnBrk="0" hangingPunct="0">
              <a:defRPr>
                <a:solidFill>
                  <a:schemeClr val="tx1"/>
                </a:solidFill>
                <a:latin typeface="Times New Roman" pitchFamily="18" charset="0"/>
              </a:defRPr>
            </a:lvl2pPr>
            <a:lvl3pPr marL="1208265" indent="-241653" eaLnBrk="0" hangingPunct="0">
              <a:defRPr>
                <a:solidFill>
                  <a:schemeClr val="tx1"/>
                </a:solidFill>
                <a:latin typeface="Times New Roman" pitchFamily="18" charset="0"/>
              </a:defRPr>
            </a:lvl3pPr>
            <a:lvl4pPr marL="1691571" indent="-241653" eaLnBrk="0" hangingPunct="0">
              <a:defRPr>
                <a:solidFill>
                  <a:schemeClr val="tx1"/>
                </a:solidFill>
                <a:latin typeface="Times New Roman" pitchFamily="18" charset="0"/>
              </a:defRPr>
            </a:lvl4pPr>
            <a:lvl5pPr marL="2174878" indent="-241653" eaLnBrk="0" hangingPunct="0">
              <a:defRPr>
                <a:solidFill>
                  <a:schemeClr val="tx1"/>
                </a:solidFill>
                <a:latin typeface="Times New Roman" pitchFamily="18" charset="0"/>
              </a:defRPr>
            </a:lvl5pPr>
            <a:lvl6pPr marL="2658184" indent="-241653" eaLnBrk="0" fontAlgn="base" hangingPunct="0">
              <a:spcBef>
                <a:spcPct val="0"/>
              </a:spcBef>
              <a:spcAft>
                <a:spcPct val="0"/>
              </a:spcAft>
              <a:defRPr>
                <a:solidFill>
                  <a:schemeClr val="tx1"/>
                </a:solidFill>
                <a:latin typeface="Times New Roman" pitchFamily="18" charset="0"/>
              </a:defRPr>
            </a:lvl6pPr>
            <a:lvl7pPr marL="3141490" indent="-241653" eaLnBrk="0" fontAlgn="base" hangingPunct="0">
              <a:spcBef>
                <a:spcPct val="0"/>
              </a:spcBef>
              <a:spcAft>
                <a:spcPct val="0"/>
              </a:spcAft>
              <a:defRPr>
                <a:solidFill>
                  <a:schemeClr val="tx1"/>
                </a:solidFill>
                <a:latin typeface="Times New Roman" pitchFamily="18" charset="0"/>
              </a:defRPr>
            </a:lvl7pPr>
            <a:lvl8pPr marL="3624796" indent="-241653" eaLnBrk="0" fontAlgn="base" hangingPunct="0">
              <a:spcBef>
                <a:spcPct val="0"/>
              </a:spcBef>
              <a:spcAft>
                <a:spcPct val="0"/>
              </a:spcAft>
              <a:defRPr>
                <a:solidFill>
                  <a:schemeClr val="tx1"/>
                </a:solidFill>
                <a:latin typeface="Times New Roman" pitchFamily="18" charset="0"/>
              </a:defRPr>
            </a:lvl8pPr>
            <a:lvl9pPr marL="4108102" indent="-241653" eaLnBrk="0" fontAlgn="base" hangingPunct="0">
              <a:spcBef>
                <a:spcPct val="0"/>
              </a:spcBef>
              <a:spcAft>
                <a:spcPct val="0"/>
              </a:spcAft>
              <a:defRPr>
                <a:solidFill>
                  <a:schemeClr val="tx1"/>
                </a:solidFill>
                <a:latin typeface="Times New Roman" pitchFamily="18" charset="0"/>
              </a:defRPr>
            </a:lvl9pPr>
          </a:lstStyle>
          <a:p>
            <a:pPr eaLnBrk="1" hangingPunct="1"/>
            <a:fld id="{351809F7-3188-4941-9E0D-3E9F9A2ACD44}" type="slidenum">
              <a:rPr lang="en-US">
                <a:latin typeface="Arial" pitchFamily="34" charset="0"/>
              </a:rPr>
              <a:pPr eaLnBrk="1" hangingPunct="1"/>
              <a:t>15</a:t>
            </a:fld>
            <a:endParaRPr lang="en-US">
              <a:latin typeface="Arial" pitchFamily="34"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xfrm>
            <a:off x="975360" y="4560570"/>
            <a:ext cx="5364480" cy="4320540"/>
          </a:xfrm>
          <a:noFill/>
        </p:spPr>
        <p:txBody>
          <a:bodyPr/>
          <a:lstStyle/>
          <a:p>
            <a:pPr eaLnBrk="1" hangingPunct="1"/>
            <a:r>
              <a:rPr lang="en-US" b="1" smtClean="0">
                <a:solidFill>
                  <a:srgbClr val="CC0000"/>
                </a:solidFill>
              </a:rPr>
              <a:t>susceptibility </a:t>
            </a:r>
            <a:r>
              <a:rPr lang="en-US" smtClean="0"/>
              <a:t> </a:t>
            </a:r>
          </a:p>
          <a:p>
            <a:pPr eaLnBrk="1" hangingPunct="1"/>
            <a:r>
              <a:rPr lang="en-US" b="1" smtClean="0">
                <a:solidFill>
                  <a:srgbClr val="000000"/>
                </a:solidFill>
                <a:latin typeface="Verdana" pitchFamily="34" charset="0"/>
              </a:rPr>
              <a:t>Definition:</a:t>
            </a:r>
            <a:r>
              <a:rPr lang="en-US" smtClean="0">
                <a:solidFill>
                  <a:srgbClr val="000000"/>
                </a:solidFill>
                <a:latin typeface="Verdana" pitchFamily="34" charset="0"/>
              </a:rPr>
              <a:t> (1) magnetic susceptibility - Symbol </a:t>
            </a:r>
            <a:r>
              <a:rPr lang="en-US" smtClean="0">
                <a:solidFill>
                  <a:srgbClr val="000000"/>
                </a:solidFill>
                <a:latin typeface="Symbol" pitchFamily="18" charset="2"/>
              </a:rPr>
              <a:t>c</a:t>
            </a:r>
            <a:r>
              <a:rPr lang="en-US" baseline="-30000" smtClean="0">
                <a:solidFill>
                  <a:srgbClr val="000000"/>
                </a:solidFill>
                <a:latin typeface="Verdana" pitchFamily="34" charset="0"/>
              </a:rPr>
              <a:t>m</a:t>
            </a:r>
            <a:r>
              <a:rPr lang="en-US" smtClean="0">
                <a:solidFill>
                  <a:srgbClr val="000000"/>
                </a:solidFill>
                <a:latin typeface="Verdana" pitchFamily="34" charset="0"/>
              </a:rPr>
              <a:t>. The dimensionless quantity describing the contribution made by a substance when subjected to a magnetic field to the total magnetic flux density present. It is equal to </a:t>
            </a:r>
            <a:r>
              <a:rPr lang="en-US" smtClean="0">
                <a:solidFill>
                  <a:srgbClr val="000000"/>
                </a:solidFill>
                <a:latin typeface="Symbol" pitchFamily="18" charset="2"/>
              </a:rPr>
              <a:t>m</a:t>
            </a:r>
            <a:r>
              <a:rPr lang="en-US" baseline="-30000" smtClean="0">
                <a:solidFill>
                  <a:srgbClr val="000000"/>
                </a:solidFill>
                <a:latin typeface="Verdana" pitchFamily="34" charset="0"/>
              </a:rPr>
              <a:t>r</a:t>
            </a:r>
            <a:r>
              <a:rPr lang="en-US" smtClean="0">
                <a:solidFill>
                  <a:srgbClr val="000000"/>
                </a:solidFill>
                <a:latin typeface="Verdana" pitchFamily="34" charset="0"/>
              </a:rPr>
              <a:t>-1, where </a:t>
            </a:r>
            <a:r>
              <a:rPr lang="en-US" smtClean="0">
                <a:solidFill>
                  <a:srgbClr val="000000"/>
                </a:solidFill>
                <a:latin typeface="Symbol" pitchFamily="18" charset="2"/>
              </a:rPr>
              <a:t>m</a:t>
            </a:r>
            <a:r>
              <a:rPr lang="en-US" baseline="-30000" smtClean="0">
                <a:solidFill>
                  <a:srgbClr val="000000"/>
                </a:solidFill>
                <a:latin typeface="Verdana" pitchFamily="34" charset="0"/>
              </a:rPr>
              <a:t>r</a:t>
            </a:r>
            <a:r>
              <a:rPr lang="en-US" smtClean="0">
                <a:solidFill>
                  <a:srgbClr val="000000"/>
                </a:solidFill>
                <a:latin typeface="Verdana" pitchFamily="34" charset="0"/>
              </a:rPr>
              <a:t> is the relative permeability of the material. Diamagnetic materials have a low negative susceptibility, paramagnetic materials have a low positive susceptibility and ferromagnetic materials have a high positive value. </a:t>
            </a:r>
          </a:p>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85D5DD6B-741B-4100-8CA7-EF46F0ABDDD3}" type="slidenum">
              <a:rPr lang="en-US" sz="1300"/>
              <a:pPr eaLnBrk="1" hangingPunct="1"/>
              <a:t>16</a:t>
            </a:fld>
            <a:endParaRPr lang="en-US" sz="130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F71CC2EC-CEB2-41F6-A2DE-2FCDB54D2FBF}" type="slidenum">
              <a:rPr lang="en-US" sz="1300"/>
              <a:pPr eaLnBrk="1" hangingPunct="1"/>
              <a:t>17</a:t>
            </a:fld>
            <a:endParaRPr lang="en-US" sz="130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xfrm>
            <a:off x="974725" y="4560888"/>
            <a:ext cx="5365750" cy="4319587"/>
          </a:xfrm>
          <a:noFill/>
        </p:spPr>
        <p:txBody>
          <a:bodyPr/>
          <a:lstStyle/>
          <a:p>
            <a:pPr eaLnBrk="1" hangingPunct="1"/>
            <a:r>
              <a:rPr lang="en-US" smtClean="0"/>
              <a:t>The net magnetization is shown at several points.  The first is the magnetization in the steady B0 field.  Then, an RF pulse at the Larmor frequency is introduced.  This flips the net magnetization along the Z-axis.  Then, over time, the net magnetization returns to the steady state position.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47898680-A2AE-4FE7-A09D-B6AE113E1532}" type="slidenum">
              <a:rPr lang="en-US" sz="1300"/>
              <a:pPr eaLnBrk="1" hangingPunct="1"/>
              <a:t>18</a:t>
            </a:fld>
            <a:endParaRPr lang="en-US" sz="130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xfrm>
            <a:off x="974725" y="4560888"/>
            <a:ext cx="5365750" cy="4319587"/>
          </a:xfrm>
          <a:noFill/>
        </p:spPr>
        <p:txBody>
          <a:bodyPr/>
          <a:lstStyle/>
          <a:p>
            <a:pPr eaLnBrk="1" hangingPunct="1"/>
            <a:r>
              <a:rPr lang="en-US" smtClean="0"/>
              <a:t>The time course of the net magnetization depends on the material.  So, if we measure the magnetic field strength, say, one second after a pulse, a container with water will have a lower magnetization than a container with lipids.  This difference, based on the biochemical structure of the material, is the basis for seeing different components of the brain (CSF, gray matter, white matter).</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Times New Roman" pitchFamily="18" charset="0"/>
              </a:defRPr>
            </a:lvl1pPr>
            <a:lvl2pPr marL="785372" indent="-302066" eaLnBrk="0" hangingPunct="0">
              <a:defRPr>
                <a:solidFill>
                  <a:schemeClr val="tx1"/>
                </a:solidFill>
                <a:latin typeface="Times New Roman" pitchFamily="18" charset="0"/>
              </a:defRPr>
            </a:lvl2pPr>
            <a:lvl3pPr marL="1208265" indent="-241653" eaLnBrk="0" hangingPunct="0">
              <a:defRPr>
                <a:solidFill>
                  <a:schemeClr val="tx1"/>
                </a:solidFill>
                <a:latin typeface="Times New Roman" pitchFamily="18" charset="0"/>
              </a:defRPr>
            </a:lvl3pPr>
            <a:lvl4pPr marL="1691571" indent="-241653" eaLnBrk="0" hangingPunct="0">
              <a:defRPr>
                <a:solidFill>
                  <a:schemeClr val="tx1"/>
                </a:solidFill>
                <a:latin typeface="Times New Roman" pitchFamily="18" charset="0"/>
              </a:defRPr>
            </a:lvl4pPr>
            <a:lvl5pPr marL="2174878" indent="-241653" eaLnBrk="0" hangingPunct="0">
              <a:defRPr>
                <a:solidFill>
                  <a:schemeClr val="tx1"/>
                </a:solidFill>
                <a:latin typeface="Times New Roman" pitchFamily="18" charset="0"/>
              </a:defRPr>
            </a:lvl5pPr>
            <a:lvl6pPr marL="2658184" indent="-241653" eaLnBrk="0" fontAlgn="base" hangingPunct="0">
              <a:spcBef>
                <a:spcPct val="0"/>
              </a:spcBef>
              <a:spcAft>
                <a:spcPct val="0"/>
              </a:spcAft>
              <a:defRPr>
                <a:solidFill>
                  <a:schemeClr val="tx1"/>
                </a:solidFill>
                <a:latin typeface="Times New Roman" pitchFamily="18" charset="0"/>
              </a:defRPr>
            </a:lvl6pPr>
            <a:lvl7pPr marL="3141490" indent="-241653" eaLnBrk="0" fontAlgn="base" hangingPunct="0">
              <a:spcBef>
                <a:spcPct val="0"/>
              </a:spcBef>
              <a:spcAft>
                <a:spcPct val="0"/>
              </a:spcAft>
              <a:defRPr>
                <a:solidFill>
                  <a:schemeClr val="tx1"/>
                </a:solidFill>
                <a:latin typeface="Times New Roman" pitchFamily="18" charset="0"/>
              </a:defRPr>
            </a:lvl7pPr>
            <a:lvl8pPr marL="3624796" indent="-241653" eaLnBrk="0" fontAlgn="base" hangingPunct="0">
              <a:spcBef>
                <a:spcPct val="0"/>
              </a:spcBef>
              <a:spcAft>
                <a:spcPct val="0"/>
              </a:spcAft>
              <a:defRPr>
                <a:solidFill>
                  <a:schemeClr val="tx1"/>
                </a:solidFill>
                <a:latin typeface="Times New Roman" pitchFamily="18" charset="0"/>
              </a:defRPr>
            </a:lvl8pPr>
            <a:lvl9pPr marL="4108102" indent="-241653" eaLnBrk="0" fontAlgn="base" hangingPunct="0">
              <a:spcBef>
                <a:spcPct val="0"/>
              </a:spcBef>
              <a:spcAft>
                <a:spcPct val="0"/>
              </a:spcAft>
              <a:defRPr>
                <a:solidFill>
                  <a:schemeClr val="tx1"/>
                </a:solidFill>
                <a:latin typeface="Times New Roman" pitchFamily="18" charset="0"/>
              </a:defRPr>
            </a:lvl9pPr>
          </a:lstStyle>
          <a:p>
            <a:pPr eaLnBrk="1" hangingPunct="1"/>
            <a:fld id="{1DAFABB4-7FB6-4535-98FD-7A3E31716A45}" type="slidenum">
              <a:rPr lang="en-US">
                <a:latin typeface="Arial" pitchFamily="34" charset="0"/>
              </a:rPr>
              <a:pPr eaLnBrk="1" hangingPunct="1"/>
              <a:t>19</a:t>
            </a:fld>
            <a:endParaRPr lang="en-US">
              <a:latin typeface="Arial" pitchFamily="34"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xfrm>
            <a:off x="975360" y="4560570"/>
            <a:ext cx="5364480" cy="4320540"/>
          </a:xfrm>
          <a:noFill/>
        </p:spPr>
        <p:txBody>
          <a:bodyPr/>
          <a:lstStyle/>
          <a:p>
            <a:pPr eaLnBrk="1" hangingPunct="1"/>
            <a:r>
              <a:rPr lang="en-US" smtClean="0"/>
              <a:t>The time course of the net magnetization depends on the material.  So, if we measure the magnetic field strength, say, one second after a pulse, a container with water will have a lower magnetization than a container with lipids.  This difference, based on the biochemical structure of the material, is the basis for seeing different components of the brain (CSF, gray matter, white matter).</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5B9029D-DEEF-47B3-928B-A4559B7C8842}" type="slidenum">
              <a:rPr lang="en-US" smtClean="0"/>
              <a:pPr>
                <a:defRPr/>
              </a:pPr>
              <a:t>2</a:t>
            </a:fld>
            <a:endParaRPr lang="en-US"/>
          </a:p>
        </p:txBody>
      </p:sp>
    </p:spTree>
    <p:extLst>
      <p:ext uri="{BB962C8B-B14F-4D97-AF65-F5344CB8AC3E}">
        <p14:creationId xmlns:p14="http://schemas.microsoft.com/office/powerpoint/2010/main" val="38249507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1D7C0728-234C-4BB4-A5C4-BA271694D640}" type="slidenum">
              <a:rPr lang="en-US" sz="1300"/>
              <a:pPr eaLnBrk="1" hangingPunct="1"/>
              <a:t>20</a:t>
            </a:fld>
            <a:endParaRPr lang="en-US" sz="130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xfrm>
            <a:off x="974725" y="4560888"/>
            <a:ext cx="5365750" cy="4319587"/>
          </a:xfrm>
          <a:noFill/>
        </p:spPr>
        <p:txBody>
          <a:bodyPr/>
          <a:lstStyle/>
          <a:p>
            <a:pPr eaLnBrk="1" hangingPunct="1"/>
            <a:r>
              <a:rPr lang="en-US" smtClean="0"/>
              <a:t>The time course of the net magnetization depends on the material.  So, if we measure the magnetic field strength, say, one second after a pulse, a container with water will have a lower magnetization than a container with lipids.  This difference, based on the biochemical structure of the material, is the basis for seeing different components of the brain (CSF, gray matter, white matter).</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EA9083EC-5C80-4140-BC71-F3E038713CA2}" type="slidenum">
              <a:rPr lang="en-US" sz="1300"/>
              <a:pPr eaLnBrk="1" hangingPunct="1"/>
              <a:t>21</a:t>
            </a:fld>
            <a:endParaRPr lang="en-US" sz="130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C23CD98D-940B-4A4A-8097-9A55711A7C3C}" type="slidenum">
              <a:rPr lang="en-US" sz="1300"/>
              <a:pPr eaLnBrk="1" hangingPunct="1"/>
              <a:t>22</a:t>
            </a:fld>
            <a:endParaRPr lang="en-US" sz="130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500D6224-C171-4969-908B-B775E492482F}" type="slidenum">
              <a:rPr lang="en-US" sz="1300"/>
              <a:pPr eaLnBrk="1" hangingPunct="1"/>
              <a:t>23</a:t>
            </a:fld>
            <a:endParaRPr lang="en-US" sz="130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custDataLst>
              <p:tags r:id="rId1"/>
            </p:custDataLst>
          </p:nvPr>
        </p:nvSpPr>
        <p:spPr>
          <a:noFill/>
        </p:spPr>
        <p:txBody>
          <a:bodyPr/>
          <a:lstStyle/>
          <a:p>
            <a:pPr eaLnBrk="1" hangingPunct="1"/>
            <a:r>
              <a:rPr lang="en-US" smtClean="0"/>
              <a:t>fmri-fig-05-05-2.jpg</a:t>
            </a:r>
            <a:br>
              <a:rPr lang="en-US" smtClean="0"/>
            </a:b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0AEF5B55-AF56-4D29-B756-B37B7A8B67B2}" type="slidenum">
              <a:rPr lang="en-US" sz="1300"/>
              <a:pPr eaLnBrk="1" hangingPunct="1"/>
              <a:t>24</a:t>
            </a:fld>
            <a:endParaRPr lang="en-US" sz="130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A74DDD30-7778-49B9-B615-4D4D33F75711}" type="slidenum">
              <a:rPr lang="en-US" sz="1300"/>
              <a:pPr eaLnBrk="1" hangingPunct="1"/>
              <a:t>25</a:t>
            </a:fld>
            <a:endParaRPr lang="en-US" sz="130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2567B4BE-D756-492F-8EDB-4989C05713F1}" type="slidenum">
              <a:rPr lang="en-US" sz="1300"/>
              <a:pPr eaLnBrk="1" hangingPunct="1"/>
              <a:t>26</a:t>
            </a:fld>
            <a:endParaRPr lang="en-US" sz="130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custDataLst>
              <p:tags r:id="rId1"/>
            </p:custDataLst>
          </p:nvPr>
        </p:nvSpPr>
        <p:spPr>
          <a:noFill/>
        </p:spPr>
        <p:txBody>
          <a:bodyPr/>
          <a:lstStyle/>
          <a:p>
            <a:pPr eaLnBrk="1" hangingPunct="1"/>
            <a:r>
              <a:rPr lang="en-US" smtClean="0"/>
              <a:t>fmri-fig-05-12-0.jpg</a:t>
            </a:r>
            <a:br>
              <a:rPr lang="en-US" smtClean="0"/>
            </a:b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E1F87215-0F8D-4605-93A7-13673828363E}" type="slidenum">
              <a:rPr lang="en-US" sz="1300"/>
              <a:pPr eaLnBrk="1" hangingPunct="1"/>
              <a:t>27</a:t>
            </a:fld>
            <a:endParaRPr lang="en-US" sz="130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lvl1pPr defTabSz="966702" eaLnBrk="0" hangingPunct="0">
              <a:defRPr>
                <a:solidFill>
                  <a:schemeClr val="tx1"/>
                </a:solidFill>
                <a:latin typeface="Arial" pitchFamily="34" charset="0"/>
              </a:defRPr>
            </a:lvl1pPr>
            <a:lvl2pPr marL="742883" indent="-285725" defTabSz="966702" eaLnBrk="0" hangingPunct="0">
              <a:defRPr>
                <a:solidFill>
                  <a:schemeClr val="tx1"/>
                </a:solidFill>
                <a:latin typeface="Arial" pitchFamily="34" charset="0"/>
              </a:defRPr>
            </a:lvl2pPr>
            <a:lvl3pPr marL="1142898" indent="-228580" defTabSz="966702" eaLnBrk="0" hangingPunct="0">
              <a:defRPr>
                <a:solidFill>
                  <a:schemeClr val="tx1"/>
                </a:solidFill>
                <a:latin typeface="Arial" pitchFamily="34" charset="0"/>
              </a:defRPr>
            </a:lvl3pPr>
            <a:lvl4pPr marL="1600057" indent="-228580" defTabSz="966702" eaLnBrk="0" hangingPunct="0">
              <a:defRPr>
                <a:solidFill>
                  <a:schemeClr val="tx1"/>
                </a:solidFill>
                <a:latin typeface="Arial" pitchFamily="34" charset="0"/>
              </a:defRPr>
            </a:lvl4pPr>
            <a:lvl5pPr marL="2057217" indent="-228580" defTabSz="966702" eaLnBrk="0" hangingPunct="0">
              <a:defRPr>
                <a:solidFill>
                  <a:schemeClr val="tx1"/>
                </a:solidFill>
                <a:latin typeface="Arial" pitchFamily="34" charset="0"/>
              </a:defRPr>
            </a:lvl5pPr>
            <a:lvl6pPr marL="2514376" indent="-228580" defTabSz="966702" eaLnBrk="0" fontAlgn="base" hangingPunct="0">
              <a:spcBef>
                <a:spcPct val="0"/>
              </a:spcBef>
              <a:spcAft>
                <a:spcPct val="0"/>
              </a:spcAft>
              <a:defRPr>
                <a:solidFill>
                  <a:schemeClr val="tx1"/>
                </a:solidFill>
                <a:latin typeface="Arial" pitchFamily="34" charset="0"/>
              </a:defRPr>
            </a:lvl6pPr>
            <a:lvl7pPr marL="2971536" indent="-228580" defTabSz="966702" eaLnBrk="0" fontAlgn="base" hangingPunct="0">
              <a:spcBef>
                <a:spcPct val="0"/>
              </a:spcBef>
              <a:spcAft>
                <a:spcPct val="0"/>
              </a:spcAft>
              <a:defRPr>
                <a:solidFill>
                  <a:schemeClr val="tx1"/>
                </a:solidFill>
                <a:latin typeface="Arial" pitchFamily="34" charset="0"/>
              </a:defRPr>
            </a:lvl7pPr>
            <a:lvl8pPr marL="3428694" indent="-228580" defTabSz="966702" eaLnBrk="0" fontAlgn="base" hangingPunct="0">
              <a:spcBef>
                <a:spcPct val="0"/>
              </a:spcBef>
              <a:spcAft>
                <a:spcPct val="0"/>
              </a:spcAft>
              <a:defRPr>
                <a:solidFill>
                  <a:schemeClr val="tx1"/>
                </a:solidFill>
                <a:latin typeface="Arial" pitchFamily="34" charset="0"/>
              </a:defRPr>
            </a:lvl8pPr>
            <a:lvl9pPr marL="3885854" indent="-228580" defTabSz="966702" eaLnBrk="0" fontAlgn="base" hangingPunct="0">
              <a:spcBef>
                <a:spcPct val="0"/>
              </a:spcBef>
              <a:spcAft>
                <a:spcPct val="0"/>
              </a:spcAft>
              <a:defRPr>
                <a:solidFill>
                  <a:schemeClr val="tx1"/>
                </a:solidFill>
                <a:latin typeface="Arial" pitchFamily="34" charset="0"/>
              </a:defRPr>
            </a:lvl9pPr>
          </a:lstStyle>
          <a:p>
            <a:pPr eaLnBrk="1" hangingPunct="1"/>
            <a:fld id="{9222C46D-5E57-457B-8669-D05F0FBAED32}" type="slidenum">
              <a:rPr lang="en-US"/>
              <a:pPr eaLnBrk="1" hangingPunct="1"/>
              <a:t>28</a:t>
            </a:fld>
            <a:endParaRPr lang="en-US"/>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xfrm>
            <a:off x="976314" y="4562475"/>
            <a:ext cx="5362575" cy="4318000"/>
          </a:xfrm>
          <a:noFill/>
        </p:spPr>
        <p:txBody>
          <a:bodyPr/>
          <a:lstStyle/>
          <a:p>
            <a:pPr eaLnBrk="1" hangingPunct="1"/>
            <a:r>
              <a:rPr lang="en-US" smtClean="0"/>
              <a:t> Observations Upon the Vascularity of the Human Occipital Lobe During Visual Activity</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defTabSz="966702" eaLnBrk="0" hangingPunct="0">
              <a:defRPr>
                <a:solidFill>
                  <a:schemeClr val="tx1"/>
                </a:solidFill>
                <a:latin typeface="Arial" pitchFamily="34" charset="0"/>
              </a:defRPr>
            </a:lvl1pPr>
            <a:lvl2pPr marL="742883" indent="-285725" defTabSz="966702" eaLnBrk="0" hangingPunct="0">
              <a:defRPr>
                <a:solidFill>
                  <a:schemeClr val="tx1"/>
                </a:solidFill>
                <a:latin typeface="Arial" pitchFamily="34" charset="0"/>
              </a:defRPr>
            </a:lvl2pPr>
            <a:lvl3pPr marL="1142898" indent="-228580" defTabSz="966702" eaLnBrk="0" hangingPunct="0">
              <a:defRPr>
                <a:solidFill>
                  <a:schemeClr val="tx1"/>
                </a:solidFill>
                <a:latin typeface="Arial" pitchFamily="34" charset="0"/>
              </a:defRPr>
            </a:lvl3pPr>
            <a:lvl4pPr marL="1600057" indent="-228580" defTabSz="966702" eaLnBrk="0" hangingPunct="0">
              <a:defRPr>
                <a:solidFill>
                  <a:schemeClr val="tx1"/>
                </a:solidFill>
                <a:latin typeface="Arial" pitchFamily="34" charset="0"/>
              </a:defRPr>
            </a:lvl4pPr>
            <a:lvl5pPr marL="2057217" indent="-228580" defTabSz="966702" eaLnBrk="0" hangingPunct="0">
              <a:defRPr>
                <a:solidFill>
                  <a:schemeClr val="tx1"/>
                </a:solidFill>
                <a:latin typeface="Arial" pitchFamily="34" charset="0"/>
              </a:defRPr>
            </a:lvl5pPr>
            <a:lvl6pPr marL="2514376" indent="-228580" defTabSz="966702" eaLnBrk="0" fontAlgn="base" hangingPunct="0">
              <a:spcBef>
                <a:spcPct val="0"/>
              </a:spcBef>
              <a:spcAft>
                <a:spcPct val="0"/>
              </a:spcAft>
              <a:defRPr>
                <a:solidFill>
                  <a:schemeClr val="tx1"/>
                </a:solidFill>
                <a:latin typeface="Arial" pitchFamily="34" charset="0"/>
              </a:defRPr>
            </a:lvl6pPr>
            <a:lvl7pPr marL="2971536" indent="-228580" defTabSz="966702" eaLnBrk="0" fontAlgn="base" hangingPunct="0">
              <a:spcBef>
                <a:spcPct val="0"/>
              </a:spcBef>
              <a:spcAft>
                <a:spcPct val="0"/>
              </a:spcAft>
              <a:defRPr>
                <a:solidFill>
                  <a:schemeClr val="tx1"/>
                </a:solidFill>
                <a:latin typeface="Arial" pitchFamily="34" charset="0"/>
              </a:defRPr>
            </a:lvl7pPr>
            <a:lvl8pPr marL="3428694" indent="-228580" defTabSz="966702" eaLnBrk="0" fontAlgn="base" hangingPunct="0">
              <a:spcBef>
                <a:spcPct val="0"/>
              </a:spcBef>
              <a:spcAft>
                <a:spcPct val="0"/>
              </a:spcAft>
              <a:defRPr>
                <a:solidFill>
                  <a:schemeClr val="tx1"/>
                </a:solidFill>
                <a:latin typeface="Arial" pitchFamily="34" charset="0"/>
              </a:defRPr>
            </a:lvl8pPr>
            <a:lvl9pPr marL="3885854" indent="-228580" defTabSz="966702" eaLnBrk="0" fontAlgn="base" hangingPunct="0">
              <a:spcBef>
                <a:spcPct val="0"/>
              </a:spcBef>
              <a:spcAft>
                <a:spcPct val="0"/>
              </a:spcAft>
              <a:defRPr>
                <a:solidFill>
                  <a:schemeClr val="tx1"/>
                </a:solidFill>
                <a:latin typeface="Arial" pitchFamily="34" charset="0"/>
              </a:defRPr>
            </a:lvl9pPr>
          </a:lstStyle>
          <a:p>
            <a:pPr eaLnBrk="1" hangingPunct="1"/>
            <a:fld id="{3ABAFA00-AD4F-49CF-9B55-F8D2AA5ADD63}" type="slidenum">
              <a:rPr lang="en-US"/>
              <a:pPr eaLnBrk="1" hangingPunct="1"/>
              <a:t>29</a:t>
            </a:fld>
            <a:endParaRPr lang="en-US"/>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xfrm>
            <a:off x="976314" y="4562475"/>
            <a:ext cx="5362575" cy="4318000"/>
          </a:xfrm>
          <a:noFill/>
        </p:spPr>
        <p:txBody>
          <a:bodyPr/>
          <a:lstStyle/>
          <a:p>
            <a:pPr eaLnBrk="1" hangingPunct="1"/>
            <a:r>
              <a:rPr lang="en-US" dirty="0" smtClean="0"/>
              <a:t> Observations Upon the Vascularity of the Human Occipital Lobe During Visual Activity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31EF963A-AEFF-4477-9938-F6DF30CDCCF4}" type="slidenum">
              <a:rPr lang="en-US" sz="1300"/>
              <a:pPr eaLnBrk="1" hangingPunct="1"/>
              <a:t>3</a:t>
            </a:fld>
            <a:endParaRPr lang="en-US" sz="130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custDataLst>
              <p:tags r:id="rId1"/>
            </p:custDataLst>
          </p:nvPr>
        </p:nvSpPr>
        <p:spPr>
          <a:noFill/>
        </p:spPr>
        <p:txBody>
          <a:bodyPr/>
          <a:lstStyle/>
          <a:p>
            <a:pPr eaLnBrk="1" hangingPunct="1"/>
            <a:r>
              <a:rPr lang="en-US" smtClean="0"/>
              <a:t>fmri-fig-01-07-0.jpg</a:t>
            </a:r>
            <a:br>
              <a:rPr lang="en-US" smtClean="0"/>
            </a:b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BF66A1-8C4D-4393-A8A5-451657FB9D00}" type="slidenum">
              <a:rPr lang="en-US"/>
              <a:pPr/>
              <a:t>30</a:t>
            </a:fld>
            <a:endParaRPr lang="en-US"/>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p:txBody>
          <a:bodyPr/>
          <a:lstStyle/>
          <a:p>
            <a:r>
              <a:rPr lang="en-US" dirty="0"/>
              <a:t>Figure 2</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464E86AB-6692-42A2-9F62-514D95044A58}" type="slidenum">
              <a:rPr lang="en-US" sz="1300"/>
              <a:pPr eaLnBrk="1" hangingPunct="1"/>
              <a:t>31</a:t>
            </a:fld>
            <a:endParaRPr lang="en-US" sz="130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xfrm>
            <a:off x="974725" y="4560888"/>
            <a:ext cx="5365750" cy="4319587"/>
          </a:xfrm>
          <a:noFill/>
        </p:spPr>
        <p:txBody>
          <a:bodyPr/>
          <a:lstStyle/>
          <a:p>
            <a:pPr eaLnBrk="1" hangingPunct="1"/>
            <a:r>
              <a:rPr lang="en-US" b="1" smtClean="0">
                <a:latin typeface="Frutiger-Bold" charset="0"/>
              </a:rPr>
              <a:t>Figure 7.1 </a:t>
            </a:r>
            <a:r>
              <a:rPr lang="en-US" smtClean="0">
                <a:latin typeface="Palatino-Roman" charset="0"/>
              </a:rPr>
              <a:t>Effects of blood deoxygenation upon MR relaxation constants. Shown are the differential effects of blood deoxygenation upon transverse and longitudinal relaxation times, as expressed by the constants 1/T2 (blue circles) and 1/T1 (red circles). The </a:t>
            </a:r>
            <a:r>
              <a:rPr lang="en-US" i="1" smtClean="0">
                <a:latin typeface="Palatino-Italic" charset="0"/>
              </a:rPr>
              <a:t>x</a:t>
            </a:r>
            <a:r>
              <a:rPr lang="en-US" smtClean="0">
                <a:latin typeface="Palatino-Roman" charset="0"/>
              </a:rPr>
              <a:t>axis indicates the square of the proportion of deoxygenated blood. Note that oxygenation increases from left to right. Clearly evident is the fact that 1/T2 decreases with increasing oxygenation; that is, the more deoxygenated hemoglobin that is present, the shorter the T2. Note that T1 is not affected by blood oxygenation level. (After Thulborn et al., 1982.)</a:t>
            </a:r>
          </a:p>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9048EFE4-730E-442F-A88A-E69C237A26C7}" type="slidenum">
              <a:rPr lang="en-US" sz="1300"/>
              <a:pPr eaLnBrk="1" hangingPunct="1"/>
              <a:t>32</a:t>
            </a:fld>
            <a:endParaRPr lang="en-US" sz="130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F385AEFB-312B-4F41-9DEE-7FF4A250B06D}" type="slidenum">
              <a:rPr lang="en-US" sz="1300"/>
              <a:pPr eaLnBrk="1" hangingPunct="1"/>
              <a:t>33</a:t>
            </a:fld>
            <a:endParaRPr lang="en-US" sz="130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1D940957-7101-4B98-A32C-486E9F4F13DC}" type="slidenum">
              <a:rPr lang="en-US" sz="1300"/>
              <a:pPr eaLnBrk="1" hangingPunct="1"/>
              <a:t>34</a:t>
            </a:fld>
            <a:endParaRPr lang="en-US" sz="130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7D91E74C-6147-4B16-9936-D333C6801479}" type="slidenum">
              <a:rPr lang="en-US" sz="1300"/>
              <a:pPr eaLnBrk="1" hangingPunct="1"/>
              <a:t>35</a:t>
            </a:fld>
            <a:endParaRPr lang="en-US" sz="130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pPr eaLnBrk="1" hangingPunct="1"/>
            <a:r>
              <a:rPr lang="en-US" smtClean="0"/>
              <a:t>http://www.neuro.mcg.edu/np/INS%20Wada%20Syllabus.htm</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38FE421C-656A-43E1-AB23-93FA8A709730}" type="slidenum">
              <a:rPr lang="en-US" sz="1300"/>
              <a:pPr eaLnBrk="1" hangingPunct="1"/>
              <a:t>36</a:t>
            </a:fld>
            <a:endParaRPr lang="en-US" sz="130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pPr eaLnBrk="1" hangingPunct="1"/>
            <a:r>
              <a:rPr lang="en-US" smtClean="0"/>
              <a:t>http://www.neuro.mcg.edu/np/INS%20Wada%20Syllabus.htm</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8D6349DE-1F77-4EA4-BF86-CB0C73972F4C}" type="slidenum">
              <a:rPr lang="en-US" sz="1300"/>
              <a:pPr eaLnBrk="1" hangingPunct="1"/>
              <a:t>37</a:t>
            </a:fld>
            <a:endParaRPr lang="en-US" sz="130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1F84675E-A752-4F3F-9DF1-B0DFE02E53AF}" type="slidenum">
              <a:rPr lang="en-US" sz="1300"/>
              <a:pPr eaLnBrk="1" hangingPunct="1"/>
              <a:t>38</a:t>
            </a:fld>
            <a:endParaRPr lang="en-US" sz="130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B8FA8F1B-15FD-439C-A8EC-6DD686C2ED70}" type="slidenum">
              <a:rPr lang="en-US" sz="1300"/>
              <a:pPr eaLnBrk="1" hangingPunct="1"/>
              <a:t>39</a:t>
            </a:fld>
            <a:endParaRPr lang="en-US" sz="130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Times New Roman" pitchFamily="18" charset="0"/>
              </a:defRPr>
            </a:lvl1pPr>
            <a:lvl2pPr marL="785372" indent="-302066" eaLnBrk="0" hangingPunct="0">
              <a:defRPr>
                <a:solidFill>
                  <a:schemeClr val="tx1"/>
                </a:solidFill>
                <a:latin typeface="Times New Roman" pitchFamily="18" charset="0"/>
              </a:defRPr>
            </a:lvl2pPr>
            <a:lvl3pPr marL="1208265" indent="-241653" eaLnBrk="0" hangingPunct="0">
              <a:defRPr>
                <a:solidFill>
                  <a:schemeClr val="tx1"/>
                </a:solidFill>
                <a:latin typeface="Times New Roman" pitchFamily="18" charset="0"/>
              </a:defRPr>
            </a:lvl3pPr>
            <a:lvl4pPr marL="1691571" indent="-241653" eaLnBrk="0" hangingPunct="0">
              <a:defRPr>
                <a:solidFill>
                  <a:schemeClr val="tx1"/>
                </a:solidFill>
                <a:latin typeface="Times New Roman" pitchFamily="18" charset="0"/>
              </a:defRPr>
            </a:lvl4pPr>
            <a:lvl5pPr marL="2174878" indent="-241653" eaLnBrk="0" hangingPunct="0">
              <a:defRPr>
                <a:solidFill>
                  <a:schemeClr val="tx1"/>
                </a:solidFill>
                <a:latin typeface="Times New Roman" pitchFamily="18" charset="0"/>
              </a:defRPr>
            </a:lvl5pPr>
            <a:lvl6pPr marL="2658184" indent="-241653" eaLnBrk="0" fontAlgn="base" hangingPunct="0">
              <a:spcBef>
                <a:spcPct val="0"/>
              </a:spcBef>
              <a:spcAft>
                <a:spcPct val="0"/>
              </a:spcAft>
              <a:defRPr>
                <a:solidFill>
                  <a:schemeClr val="tx1"/>
                </a:solidFill>
                <a:latin typeface="Times New Roman" pitchFamily="18" charset="0"/>
              </a:defRPr>
            </a:lvl6pPr>
            <a:lvl7pPr marL="3141490" indent="-241653" eaLnBrk="0" fontAlgn="base" hangingPunct="0">
              <a:spcBef>
                <a:spcPct val="0"/>
              </a:spcBef>
              <a:spcAft>
                <a:spcPct val="0"/>
              </a:spcAft>
              <a:defRPr>
                <a:solidFill>
                  <a:schemeClr val="tx1"/>
                </a:solidFill>
                <a:latin typeface="Times New Roman" pitchFamily="18" charset="0"/>
              </a:defRPr>
            </a:lvl7pPr>
            <a:lvl8pPr marL="3624796" indent="-241653" eaLnBrk="0" fontAlgn="base" hangingPunct="0">
              <a:spcBef>
                <a:spcPct val="0"/>
              </a:spcBef>
              <a:spcAft>
                <a:spcPct val="0"/>
              </a:spcAft>
              <a:defRPr>
                <a:solidFill>
                  <a:schemeClr val="tx1"/>
                </a:solidFill>
                <a:latin typeface="Times New Roman" pitchFamily="18" charset="0"/>
              </a:defRPr>
            </a:lvl8pPr>
            <a:lvl9pPr marL="4108102" indent="-241653" eaLnBrk="0" fontAlgn="base" hangingPunct="0">
              <a:spcBef>
                <a:spcPct val="0"/>
              </a:spcBef>
              <a:spcAft>
                <a:spcPct val="0"/>
              </a:spcAft>
              <a:defRPr>
                <a:solidFill>
                  <a:schemeClr val="tx1"/>
                </a:solidFill>
                <a:latin typeface="Times New Roman" pitchFamily="18" charset="0"/>
              </a:defRPr>
            </a:lvl9pPr>
          </a:lstStyle>
          <a:p>
            <a:pPr eaLnBrk="1" hangingPunct="1"/>
            <a:fld id="{878C2522-74DF-43CA-96D8-E2E773839569}" type="slidenum">
              <a:rPr lang="en-US">
                <a:latin typeface="Arial" pitchFamily="34" charset="0"/>
              </a:rPr>
              <a:pPr eaLnBrk="1" hangingPunct="1"/>
              <a:t>4</a:t>
            </a:fld>
            <a:endParaRPr lang="en-US">
              <a:latin typeface="Arial" pitchFamily="34"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custDataLst>
              <p:tags r:id="rId1"/>
            </p:custDataLst>
          </p:nvPr>
        </p:nvSpPr>
        <p:spPr>
          <a:noFill/>
        </p:spPr>
        <p:txBody>
          <a:bodyPr/>
          <a:lstStyle/>
          <a:p>
            <a:pPr eaLnBrk="1" hangingPunct="1"/>
            <a:r>
              <a:rPr lang="en-US" smtClean="0"/>
              <a:t>huettel-2e-fig-01-08-0.jpg</a:t>
            </a:r>
            <a:br>
              <a:rPr lang="en-US" smtClean="0"/>
            </a:b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6BA3ED45-C7F5-410A-8A6F-6794A63FA55E}" type="slidenum">
              <a:rPr lang="en-US" sz="1300"/>
              <a:pPr eaLnBrk="1" hangingPunct="1"/>
              <a:t>40</a:t>
            </a:fld>
            <a:endParaRPr lang="en-US" sz="130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p:spPr>
        <p:txBody>
          <a:bodyPr/>
          <a:lstStyle/>
          <a:p>
            <a:pPr eaLnBrk="1" hangingPunct="1"/>
            <a:r>
              <a:rPr lang="en-US" smtClean="0"/>
              <a:t>This is a picture from a new algorithm we have developed that tracks fibers into regions that have been difficult to follow.  Don’t talk about it yet because it’s too complicated – even for me.</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671EE4F0-4D21-41FB-9C9C-D0BD5C536C63}" type="slidenum">
              <a:rPr lang="en-US" sz="1300"/>
              <a:pPr eaLnBrk="1" hangingPunct="1"/>
              <a:t>41</a:t>
            </a:fld>
            <a:endParaRPr lang="en-US" sz="130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80114058-CF1B-439D-95A4-FA526E9A71EF}" type="slidenum">
              <a:rPr lang="en-US" sz="1300"/>
              <a:pPr eaLnBrk="1" hangingPunct="1"/>
              <a:t>42</a:t>
            </a:fld>
            <a:endParaRPr lang="en-US" sz="130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p:spPr>
        <p:txBody>
          <a:bodyPr/>
          <a:lstStyle/>
          <a:p>
            <a:pPr eaLnBrk="1" hangingPunct="1"/>
            <a:r>
              <a:rPr lang="en-US" b="1" smtClean="0">
                <a:hlinkClick r:id="rId3"/>
              </a:rPr>
              <a:t>Brain Research Bulletin</a:t>
            </a:r>
            <a:r>
              <a:rPr lang="en-US" smtClean="0">
                <a:hlinkClick r:id="rId3"/>
              </a:rPr>
              <a:t> </a:t>
            </a:r>
            <a:r>
              <a:rPr lang="en-US" smtClean="0"/>
              <a:t/>
            </a:r>
            <a:br>
              <a:rPr lang="en-US" smtClean="0"/>
            </a:br>
            <a:r>
              <a:rPr lang="en-US" smtClean="0">
                <a:hlinkClick r:id="rId4"/>
              </a:rPr>
              <a:t>Volume 54, Issue 3</a:t>
            </a:r>
            <a:r>
              <a:rPr lang="en-US" smtClean="0"/>
              <a:t> , February 2001, Pages 255-266 </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238687C9-1593-4FD6-9E3F-3FFEAE0DC948}" type="slidenum">
              <a:rPr lang="en-US" sz="1300"/>
              <a:pPr eaLnBrk="1" hangingPunct="1"/>
              <a:t>43</a:t>
            </a:fld>
            <a:endParaRPr lang="en-US" sz="1300"/>
          </a:p>
        </p:txBody>
      </p:sp>
      <p:sp>
        <p:nvSpPr>
          <p:cNvPr id="107523" name="Rectangle 2"/>
          <p:cNvSpPr>
            <a:spLocks noGrp="1" noRot="1" noChangeAspect="1" noChangeArrowheads="1" noTextEdit="1"/>
          </p:cNvSpPr>
          <p:nvPr>
            <p:ph type="sldImg"/>
          </p:nvPr>
        </p:nvSpPr>
        <p:spPr>
          <a:xfrm>
            <a:off x="1258888" y="720725"/>
            <a:ext cx="4800600" cy="3600450"/>
          </a:xfrm>
          <a:solidFill>
            <a:srgbClr val="FFFFFF"/>
          </a:solidFill>
          <a:ln/>
        </p:spPr>
      </p:sp>
      <p:sp>
        <p:nvSpPr>
          <p:cNvPr id="107524" name="Rectangle 3"/>
          <p:cNvSpPr>
            <a:spLocks noGrp="1" noChangeArrowheads="1"/>
          </p:cNvSpPr>
          <p:nvPr>
            <p:ph type="body" idx="1"/>
          </p:nvPr>
        </p:nvSpPr>
        <p:spPr>
          <a:xfrm>
            <a:off x="974725" y="4560888"/>
            <a:ext cx="5365750" cy="4319587"/>
          </a:xfrm>
          <a:noFill/>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77A63540-FB09-4364-84E3-37FB30989AFA}" type="slidenum">
              <a:rPr lang="en-US" sz="1300"/>
              <a:pPr eaLnBrk="1" hangingPunct="1"/>
              <a:t>44</a:t>
            </a:fld>
            <a:endParaRPr lang="en-US" sz="1300"/>
          </a:p>
        </p:txBody>
      </p:sp>
      <p:sp>
        <p:nvSpPr>
          <p:cNvPr id="108547" name="Rectangle 2"/>
          <p:cNvSpPr>
            <a:spLocks noGrp="1" noRot="1" noChangeAspect="1" noChangeArrowheads="1" noTextEdit="1"/>
          </p:cNvSpPr>
          <p:nvPr>
            <p:ph type="sldImg"/>
          </p:nvPr>
        </p:nvSpPr>
        <p:spPr>
          <a:xfrm>
            <a:off x="1258888" y="720725"/>
            <a:ext cx="4800600" cy="3600450"/>
          </a:xfrm>
          <a:solidFill>
            <a:srgbClr val="FFFFFF"/>
          </a:solidFill>
          <a:ln/>
        </p:spPr>
      </p:sp>
      <p:sp>
        <p:nvSpPr>
          <p:cNvPr id="108548" name="Rectangle 3"/>
          <p:cNvSpPr>
            <a:spLocks noGrp="1" noChangeArrowheads="1"/>
          </p:cNvSpPr>
          <p:nvPr>
            <p:ph type="body" idx="1"/>
          </p:nvPr>
        </p:nvSpPr>
        <p:spPr>
          <a:xfrm>
            <a:off x="974725" y="4560888"/>
            <a:ext cx="5365750" cy="4319587"/>
          </a:xfrm>
          <a:noFill/>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0295AD40-3E91-43BF-A821-A1AD33472696}" type="slidenum">
              <a:rPr lang="en-US" sz="1300"/>
              <a:pPr eaLnBrk="1" hangingPunct="1"/>
              <a:t>45</a:t>
            </a:fld>
            <a:endParaRPr lang="en-US" sz="1300"/>
          </a:p>
        </p:txBody>
      </p:sp>
      <p:sp>
        <p:nvSpPr>
          <p:cNvPr id="109571" name="Rectangle 2"/>
          <p:cNvSpPr>
            <a:spLocks noGrp="1" noRot="1" noChangeAspect="1" noChangeArrowheads="1" noTextEdit="1"/>
          </p:cNvSpPr>
          <p:nvPr>
            <p:ph type="sldImg"/>
          </p:nvPr>
        </p:nvSpPr>
        <p:spPr>
          <a:xfrm>
            <a:off x="1258888" y="720725"/>
            <a:ext cx="4800600" cy="3600450"/>
          </a:xfrm>
          <a:solidFill>
            <a:srgbClr val="FFFFFF"/>
          </a:solidFill>
          <a:ln/>
        </p:spPr>
      </p:sp>
      <p:sp>
        <p:nvSpPr>
          <p:cNvPr id="109572" name="Rectangle 3"/>
          <p:cNvSpPr>
            <a:spLocks noGrp="1" noChangeArrowheads="1"/>
          </p:cNvSpPr>
          <p:nvPr>
            <p:ph type="body" idx="1"/>
          </p:nvPr>
        </p:nvSpPr>
        <p:spPr>
          <a:xfrm>
            <a:off x="974725" y="4560888"/>
            <a:ext cx="5365750" cy="4319587"/>
          </a:xfrm>
          <a:noFill/>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60A58058-DB86-4057-A71A-999608AE9581}" type="slidenum">
              <a:rPr lang="en-US" sz="1300"/>
              <a:pPr eaLnBrk="1" hangingPunct="1"/>
              <a:t>46</a:t>
            </a:fld>
            <a:endParaRPr lang="en-US" sz="1300"/>
          </a:p>
        </p:txBody>
      </p:sp>
      <p:sp>
        <p:nvSpPr>
          <p:cNvPr id="110595" name="Rectangle 2"/>
          <p:cNvSpPr>
            <a:spLocks noGrp="1" noRot="1" noChangeAspect="1" noChangeArrowheads="1" noTextEdit="1"/>
          </p:cNvSpPr>
          <p:nvPr>
            <p:ph type="sldImg"/>
          </p:nvPr>
        </p:nvSpPr>
        <p:spPr>
          <a:xfrm>
            <a:off x="1258888" y="720725"/>
            <a:ext cx="4800600" cy="3600450"/>
          </a:xfrm>
          <a:solidFill>
            <a:srgbClr val="FFFFFF"/>
          </a:solidFill>
          <a:ln/>
        </p:spPr>
      </p:sp>
      <p:sp>
        <p:nvSpPr>
          <p:cNvPr id="110596" name="Text Box 3"/>
          <p:cNvSpPr>
            <a:spLocks noGrp="1" noChangeArrowheads="1"/>
          </p:cNvSpPr>
          <p:nvPr>
            <p:ph type="body" idx="1"/>
          </p:nvPr>
        </p:nvSpPr>
        <p:spPr>
          <a:xfrm>
            <a:off x="974725" y="4560888"/>
            <a:ext cx="5365750" cy="4319587"/>
          </a:xfrm>
          <a:noFill/>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en-US" smtClean="0"/>
              <a:t>Lets examine another microscopic picture of an ideal fascicle chunk of tissue to get an explanation for the correlation between fascicle orientation and direction of maximal diffusion.  Along the length of the axon bundle, the water molecules mostly travel through the cytoskeletal fluid of the axons and have a large diffusivity constant.  We name this the longitudinal diffusivity.  Which we often discuss in the units of microns squared / ms.</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30E1577B-5E46-4949-A148-167E6B2AB28B}" type="slidenum">
              <a:rPr lang="en-US" sz="1300"/>
              <a:pPr eaLnBrk="1" hangingPunct="1"/>
              <a:t>47</a:t>
            </a:fld>
            <a:endParaRPr lang="en-US" sz="1300"/>
          </a:p>
        </p:txBody>
      </p:sp>
      <p:sp>
        <p:nvSpPr>
          <p:cNvPr id="111619" name="Rectangle 2"/>
          <p:cNvSpPr>
            <a:spLocks noGrp="1" noRot="1" noChangeAspect="1" noChangeArrowheads="1" noTextEdit="1"/>
          </p:cNvSpPr>
          <p:nvPr>
            <p:ph type="sldImg"/>
          </p:nvPr>
        </p:nvSpPr>
        <p:spPr>
          <a:xfrm>
            <a:off x="1258888" y="720725"/>
            <a:ext cx="4800600" cy="3600450"/>
          </a:xfrm>
          <a:solidFill>
            <a:srgbClr val="FFFFFF"/>
          </a:solidFill>
          <a:ln/>
        </p:spPr>
      </p:sp>
      <p:sp>
        <p:nvSpPr>
          <p:cNvPr id="111620" name="Text Box 3"/>
          <p:cNvSpPr>
            <a:spLocks noGrp="1" noChangeArrowheads="1"/>
          </p:cNvSpPr>
          <p:nvPr>
            <p:ph type="body" idx="1"/>
          </p:nvPr>
        </p:nvSpPr>
        <p:spPr>
          <a:xfrm>
            <a:off x="974725" y="4560888"/>
            <a:ext cx="5365750" cy="4319587"/>
          </a:xfrm>
          <a:noFill/>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en-US" smtClean="0"/>
              <a:t>Perpendicular to the length of the fascicle however, the water molecules face many more obstacles due to myelin insulation around axons and the tight packing of the coherent axons within the fascicles.  This smaller diffusivity constant is termed radial diffusivity.</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ED2740B7-34E4-4DC2-8C59-2DC21490E3A2}" type="slidenum">
              <a:rPr lang="en-US" sz="1300"/>
              <a:pPr eaLnBrk="1" hangingPunct="1"/>
              <a:t>48</a:t>
            </a:fld>
            <a:endParaRPr lang="en-US" sz="1300"/>
          </a:p>
        </p:txBody>
      </p:sp>
      <p:sp>
        <p:nvSpPr>
          <p:cNvPr id="112643" name="Rectangle 2"/>
          <p:cNvSpPr>
            <a:spLocks noGrp="1" noRot="1" noChangeAspect="1" noChangeArrowheads="1" noTextEdit="1"/>
          </p:cNvSpPr>
          <p:nvPr>
            <p:ph type="sldImg"/>
          </p:nvPr>
        </p:nvSpPr>
        <p:spPr>
          <a:xfrm>
            <a:off x="1258888" y="720725"/>
            <a:ext cx="4800600" cy="3600450"/>
          </a:xfrm>
          <a:solidFill>
            <a:srgbClr val="FFFFFF"/>
          </a:solidFill>
          <a:ln/>
        </p:spPr>
      </p:sp>
      <p:sp>
        <p:nvSpPr>
          <p:cNvPr id="112644" name="Text Box 3"/>
          <p:cNvSpPr>
            <a:spLocks noGrp="1" noChangeArrowheads="1"/>
          </p:cNvSpPr>
          <p:nvPr>
            <p:ph type="body" idx="1"/>
          </p:nvPr>
        </p:nvSpPr>
        <p:spPr>
          <a:xfrm>
            <a:off x="974725" y="4560888"/>
            <a:ext cx="5365750" cy="4319587"/>
          </a:xfrm>
          <a:noFill/>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en-US" smtClean="0"/>
              <a:t>Now lets perform a DTI scan of this ideal fascicle chunk of tissue.  If we would scan along the longitudinal axis, we measure this large diffusion constant here.  Then in a radial direction we would get this radial diffusivity here.  And further directions we would receive some combination of the two diffusion amounts.  And we may try to model such a diffusion surface as an ellipsoid here, otherwise known as a tensor.  Note that the surface has a special meaning as the mean distance a typical…</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0026811A-F185-4235-A239-D68A0433837C}" type="slidenum">
              <a:rPr lang="en-US" sz="1300"/>
              <a:pPr eaLnBrk="1" hangingPunct="1"/>
              <a:t>49</a:t>
            </a:fld>
            <a:endParaRPr lang="en-US" sz="1300"/>
          </a:p>
        </p:txBody>
      </p:sp>
      <p:sp>
        <p:nvSpPr>
          <p:cNvPr id="113667" name="Rectangle 2"/>
          <p:cNvSpPr>
            <a:spLocks noGrp="1" noRot="1" noChangeAspect="1" noChangeArrowheads="1" noTextEdit="1"/>
          </p:cNvSpPr>
          <p:nvPr>
            <p:ph type="sldImg"/>
          </p:nvPr>
        </p:nvSpPr>
        <p:spPr>
          <a:xfrm>
            <a:off x="1258888" y="720725"/>
            <a:ext cx="4800600" cy="3600450"/>
          </a:xfrm>
          <a:ln/>
        </p:spPr>
      </p:sp>
      <p:sp>
        <p:nvSpPr>
          <p:cNvPr id="113668" name="Rectangle 3"/>
          <p:cNvSpPr>
            <a:spLocks noGrp="1" noChangeArrowheads="1"/>
          </p:cNvSpPr>
          <p:nvPr>
            <p:ph type="body" idx="1"/>
          </p:nvPr>
        </p:nvSpPr>
        <p:spPr>
          <a:xfrm>
            <a:off x="974725" y="4560888"/>
            <a:ext cx="5365750" cy="4319587"/>
          </a:xfrm>
          <a:noFill/>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Times New Roman" pitchFamily="18" charset="0"/>
              </a:defRPr>
            </a:lvl1pPr>
            <a:lvl2pPr marL="785372" indent="-302066" eaLnBrk="0" hangingPunct="0">
              <a:defRPr>
                <a:solidFill>
                  <a:schemeClr val="tx1"/>
                </a:solidFill>
                <a:latin typeface="Times New Roman" pitchFamily="18" charset="0"/>
              </a:defRPr>
            </a:lvl2pPr>
            <a:lvl3pPr marL="1208265" indent="-241653" eaLnBrk="0" hangingPunct="0">
              <a:defRPr>
                <a:solidFill>
                  <a:schemeClr val="tx1"/>
                </a:solidFill>
                <a:latin typeface="Times New Roman" pitchFamily="18" charset="0"/>
              </a:defRPr>
            </a:lvl3pPr>
            <a:lvl4pPr marL="1691571" indent="-241653" eaLnBrk="0" hangingPunct="0">
              <a:defRPr>
                <a:solidFill>
                  <a:schemeClr val="tx1"/>
                </a:solidFill>
                <a:latin typeface="Times New Roman" pitchFamily="18" charset="0"/>
              </a:defRPr>
            </a:lvl4pPr>
            <a:lvl5pPr marL="2174878" indent="-241653" eaLnBrk="0" hangingPunct="0">
              <a:defRPr>
                <a:solidFill>
                  <a:schemeClr val="tx1"/>
                </a:solidFill>
                <a:latin typeface="Times New Roman" pitchFamily="18" charset="0"/>
              </a:defRPr>
            </a:lvl5pPr>
            <a:lvl6pPr marL="2658184" indent="-241653" eaLnBrk="0" fontAlgn="base" hangingPunct="0">
              <a:spcBef>
                <a:spcPct val="0"/>
              </a:spcBef>
              <a:spcAft>
                <a:spcPct val="0"/>
              </a:spcAft>
              <a:defRPr>
                <a:solidFill>
                  <a:schemeClr val="tx1"/>
                </a:solidFill>
                <a:latin typeface="Times New Roman" pitchFamily="18" charset="0"/>
              </a:defRPr>
            </a:lvl6pPr>
            <a:lvl7pPr marL="3141490" indent="-241653" eaLnBrk="0" fontAlgn="base" hangingPunct="0">
              <a:spcBef>
                <a:spcPct val="0"/>
              </a:spcBef>
              <a:spcAft>
                <a:spcPct val="0"/>
              </a:spcAft>
              <a:defRPr>
                <a:solidFill>
                  <a:schemeClr val="tx1"/>
                </a:solidFill>
                <a:latin typeface="Times New Roman" pitchFamily="18" charset="0"/>
              </a:defRPr>
            </a:lvl7pPr>
            <a:lvl8pPr marL="3624796" indent="-241653" eaLnBrk="0" fontAlgn="base" hangingPunct="0">
              <a:spcBef>
                <a:spcPct val="0"/>
              </a:spcBef>
              <a:spcAft>
                <a:spcPct val="0"/>
              </a:spcAft>
              <a:defRPr>
                <a:solidFill>
                  <a:schemeClr val="tx1"/>
                </a:solidFill>
                <a:latin typeface="Times New Roman" pitchFamily="18" charset="0"/>
              </a:defRPr>
            </a:lvl8pPr>
            <a:lvl9pPr marL="4108102" indent="-241653" eaLnBrk="0" fontAlgn="base" hangingPunct="0">
              <a:spcBef>
                <a:spcPct val="0"/>
              </a:spcBef>
              <a:spcAft>
                <a:spcPct val="0"/>
              </a:spcAft>
              <a:defRPr>
                <a:solidFill>
                  <a:schemeClr val="tx1"/>
                </a:solidFill>
                <a:latin typeface="Times New Roman" pitchFamily="18" charset="0"/>
              </a:defRPr>
            </a:lvl9pPr>
          </a:lstStyle>
          <a:p>
            <a:pPr eaLnBrk="1" hangingPunct="1"/>
            <a:fld id="{53DF96FE-89EE-43E4-84EF-45596F76B534}" type="slidenum">
              <a:rPr lang="en-US">
                <a:latin typeface="Arial" pitchFamily="34" charset="0"/>
              </a:rPr>
              <a:pPr eaLnBrk="1" hangingPunct="1"/>
              <a:t>5</a:t>
            </a:fld>
            <a:endParaRPr lang="en-US">
              <a:latin typeface="Arial" pitchFamily="34"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625CF441-E7DE-47AD-A3DC-800CFB91FA4C}" type="slidenum">
              <a:rPr lang="en-US" sz="1300"/>
              <a:pPr eaLnBrk="1" hangingPunct="1"/>
              <a:t>50</a:t>
            </a:fld>
            <a:endParaRPr lang="en-US" sz="1300"/>
          </a:p>
        </p:txBody>
      </p:sp>
      <p:sp>
        <p:nvSpPr>
          <p:cNvPr id="114691" name="Rectangle 2"/>
          <p:cNvSpPr>
            <a:spLocks noGrp="1" noRot="1" noChangeAspect="1" noChangeArrowheads="1" noTextEdit="1"/>
          </p:cNvSpPr>
          <p:nvPr>
            <p:ph type="sldImg"/>
          </p:nvPr>
        </p:nvSpPr>
        <p:spPr>
          <a:xfrm>
            <a:off x="1258888" y="720725"/>
            <a:ext cx="4800600" cy="3600450"/>
          </a:xfrm>
          <a:solidFill>
            <a:srgbClr val="FFFFFF"/>
          </a:solidFill>
          <a:ln/>
        </p:spPr>
      </p:sp>
      <p:sp>
        <p:nvSpPr>
          <p:cNvPr id="114692" name="Text Box 3"/>
          <p:cNvSpPr>
            <a:spLocks noGrp="1" noChangeArrowheads="1"/>
          </p:cNvSpPr>
          <p:nvPr>
            <p:ph type="body" idx="1"/>
          </p:nvPr>
        </p:nvSpPr>
        <p:spPr>
          <a:xfrm>
            <a:off x="974725" y="4560888"/>
            <a:ext cx="5365750" cy="4319587"/>
          </a:xfrm>
          <a:noFill/>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en-US" smtClean="0"/>
              <a:t>First, lets contrast the DTI output image to the T1 image I showed earlier.  Note, that both measurements have voxels or volume measurements of the tissue at many 3D locations.  However, unlike conventional MRI, each DTI measurement is a diffusion surface rather than a single value.  In the T1 data, one may attempt to reverse engineer or segment tissue components by grouping similar contiguous intensity values.  One can argue that fascicle estimation has a similar aim in that we are attempting to group similar and contiguous diffusion surfaces as shown here as we track along anisotropic voxels heading in a consistent direction.</a:t>
            </a:r>
          </a:p>
          <a:p>
            <a:pPr eaLnBrk="1" hangingPunct="1"/>
            <a:r>
              <a:rPr lang="en-US" smtClean="0"/>
              <a:t>However, we just saw that reverse engineering some voxels leaves infinitely many equally likely solutions.  This is what mathematicians call an ill-posed problem.  Now imagine that if we cannot perfectly recover the source for diffusion at one location what hope do we have for the entire brain.</a:t>
            </a:r>
          </a:p>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1D5E50AA-4FC6-4E93-906A-399B35F7119D}" type="slidenum">
              <a:rPr lang="en-US" sz="1300"/>
              <a:pPr eaLnBrk="1" hangingPunct="1"/>
              <a:t>51</a:t>
            </a:fld>
            <a:endParaRPr lang="en-US" sz="1300"/>
          </a:p>
        </p:txBody>
      </p:sp>
      <p:sp>
        <p:nvSpPr>
          <p:cNvPr id="115715" name="Rectangle 2"/>
          <p:cNvSpPr>
            <a:spLocks noGrp="1" noRot="1" noChangeAspect="1" noChangeArrowheads="1" noTextEdit="1"/>
          </p:cNvSpPr>
          <p:nvPr>
            <p:ph type="sldImg"/>
          </p:nvPr>
        </p:nvSpPr>
        <p:spPr>
          <a:xfrm>
            <a:off x="1258888" y="720725"/>
            <a:ext cx="4800600" cy="3600450"/>
          </a:xfrm>
          <a:ln/>
        </p:spPr>
      </p:sp>
      <p:sp>
        <p:nvSpPr>
          <p:cNvPr id="11571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9CB46D80-C249-43AA-AC21-008475EE98F0}" type="slidenum">
              <a:rPr lang="en-US" sz="1300"/>
              <a:pPr eaLnBrk="1" hangingPunct="1"/>
              <a:t>52</a:t>
            </a:fld>
            <a:endParaRPr lang="en-US" sz="1300"/>
          </a:p>
        </p:txBody>
      </p:sp>
      <p:sp>
        <p:nvSpPr>
          <p:cNvPr id="116739" name="Rectangle 2"/>
          <p:cNvSpPr>
            <a:spLocks noGrp="1" noRot="1" noChangeAspect="1" noChangeArrowheads="1" noTextEdit="1"/>
          </p:cNvSpPr>
          <p:nvPr>
            <p:ph type="sldImg"/>
          </p:nvPr>
        </p:nvSpPr>
        <p:spPr>
          <a:xfrm>
            <a:off x="1044575" y="655638"/>
            <a:ext cx="4362450" cy="3271837"/>
          </a:xfrm>
          <a:ln/>
        </p:spPr>
      </p:sp>
      <p:sp>
        <p:nvSpPr>
          <p:cNvPr id="116740" name="Rectangle 3"/>
          <p:cNvSpPr>
            <a:spLocks noGrp="1" noChangeArrowheads="1"/>
          </p:cNvSpPr>
          <p:nvPr>
            <p:ph type="body" idx="1"/>
          </p:nvPr>
        </p:nvSpPr>
        <p:spPr>
          <a:xfrm>
            <a:off x="860425" y="4144963"/>
            <a:ext cx="4730750" cy="3843337"/>
          </a:xfrm>
          <a:noFill/>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4C993AF9-6FFE-4C68-AC59-E7B0FE6A297F}" type="slidenum">
              <a:rPr lang="en-US" sz="1300"/>
              <a:pPr eaLnBrk="1" hangingPunct="1"/>
              <a:t>53</a:t>
            </a:fld>
            <a:endParaRPr lang="en-US" sz="1300"/>
          </a:p>
        </p:txBody>
      </p:sp>
      <p:sp>
        <p:nvSpPr>
          <p:cNvPr id="117763" name="Rectangle 2"/>
          <p:cNvSpPr>
            <a:spLocks noGrp="1" noRot="1" noChangeAspect="1" noChangeArrowheads="1" noTextEdit="1"/>
          </p:cNvSpPr>
          <p:nvPr>
            <p:ph type="sldImg"/>
          </p:nvPr>
        </p:nvSpPr>
        <p:spPr>
          <a:xfrm>
            <a:off x="1255713" y="730250"/>
            <a:ext cx="4800600" cy="3600450"/>
          </a:xfrm>
          <a:ln/>
        </p:spPr>
      </p:sp>
      <p:sp>
        <p:nvSpPr>
          <p:cNvPr id="117764" name="Rectangle 3"/>
          <p:cNvSpPr>
            <a:spLocks noGrp="1" noChangeArrowheads="1"/>
          </p:cNvSpPr>
          <p:nvPr>
            <p:ph type="body" idx="1"/>
          </p:nvPr>
        </p:nvSpPr>
        <p:spPr>
          <a:xfrm>
            <a:off x="536575" y="4532313"/>
            <a:ext cx="6238875" cy="4168775"/>
          </a:xfrm>
          <a:noFill/>
          <a:extLst>
            <a:ext uri="{91240B29-F687-4F45-9708-019B960494DF}">
              <a14:hiddenLine xmlns:a14="http://schemas.microsoft.com/office/drawing/2010/main" w="9525">
                <a:solidFill>
                  <a:schemeClr val="tx1"/>
                </a:solidFill>
                <a:round/>
                <a:headEnd/>
                <a:tailEnd/>
              </a14:hiddenLine>
            </a:ext>
          </a:extLst>
        </p:spPr>
        <p:txBody>
          <a:bodyPr wrap="none" anchor="ctr"/>
          <a:lstStyle/>
          <a:p>
            <a:pPr eaLnBrk="1" hangingPunct="1"/>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479EFCF6-624E-413B-BED1-3D47EE02AC1D}" type="slidenum">
              <a:rPr lang="en-US" sz="1300"/>
              <a:pPr eaLnBrk="1" hangingPunct="1"/>
              <a:t>54</a:t>
            </a:fld>
            <a:endParaRPr lang="en-US" sz="1300"/>
          </a:p>
        </p:txBody>
      </p:sp>
      <p:sp>
        <p:nvSpPr>
          <p:cNvPr id="118787" name="Text Box 2"/>
          <p:cNvSpPr txBox="1">
            <a:spLocks noChangeArrowheads="1"/>
          </p:cNvSpPr>
          <p:nvPr/>
        </p:nvSpPr>
        <p:spPr bwMode="auto">
          <a:xfrm>
            <a:off x="1074738" y="655638"/>
            <a:ext cx="4303712" cy="3271837"/>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endParaRPr lang="en-US"/>
          </a:p>
        </p:txBody>
      </p:sp>
      <p:sp>
        <p:nvSpPr>
          <p:cNvPr id="118788" name="Text Box 3"/>
          <p:cNvSpPr>
            <a:spLocks noGrp="1" noChangeArrowheads="1"/>
          </p:cNvSpPr>
          <p:nvPr>
            <p:ph type="body"/>
          </p:nvPr>
        </p:nvSpPr>
        <p:spPr>
          <a:xfrm>
            <a:off x="860425" y="4144963"/>
            <a:ext cx="4733925" cy="5991225"/>
          </a:xfrm>
          <a:noFill/>
          <a:extLst>
            <a:ext uri="{91240B29-F687-4F45-9708-019B960494DF}">
              <a14:hiddenLine xmlns:a14="http://schemas.microsoft.com/office/drawing/2010/main" w="9525">
                <a:solidFill>
                  <a:srgbClr val="000000"/>
                </a:solidFill>
                <a:round/>
                <a:headEnd/>
                <a:tailEnd/>
              </a14:hiddenLine>
            </a:ext>
          </a:extLst>
        </p:spPr>
        <p:txBody>
          <a:bodyPr lIns="0" tIns="0" rIns="0" bIns="0">
            <a:spAutoFit/>
          </a:bodyPr>
          <a:lstStyle/>
          <a:p>
            <a:pPr defTabSz="457200" eaLnBrk="1" hangingPunct="1">
              <a:lnSpc>
                <a:spcPct val="113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Figure 1 Axial and sagittal fluid attenuation inversion recovery (FLAIR) MRI demonstrates lesions in the splenium of the corpus callosum (A and B) and the left occipital WM adjacent to the occipital horn of the lateral ventricle (C).</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smtClean="0"/>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Alexia without agraphia in multiple sclerosis: case report with magnetic resonance imaging localization </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Yang Mao-Draayer and Hillel Panitch</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Department of Neurology, University of Vermont College of Medicine, Burlington, VT, USA </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Multiple Sclerosis (2004) 10, 705 /707</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The syndrome of alexia without agraphia occurs rarely in multiple sclerosis (MS). We report a patient with right homonymous hemianopsia and alexia without agraphia as his initial manifestations of relapsing  / remitting MS. Magnetic resonance imaging (MRI) demonstrated a hyperintense lesion in the left occipital subcortical white matter (WM) and an enhancing lesion in the splenium of the corpus callosum. The clinical presentation and MRI findings were consistent with disconnection of the functional right occipital visual cortex from structures responsible for language comprehension in the left hemisphere. The diagnosis of MS was confirmed by subsequent development of additional periventricular WM lesions. </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36C15C24-DD28-455E-B091-4D7DB89A4F15}" type="slidenum">
              <a:rPr lang="en-US" sz="1300"/>
              <a:pPr eaLnBrk="1" hangingPunct="1"/>
              <a:t>55</a:t>
            </a:fld>
            <a:endParaRPr lang="en-US" sz="1300"/>
          </a:p>
        </p:txBody>
      </p:sp>
      <p:sp>
        <p:nvSpPr>
          <p:cNvPr id="119811" name="Text Box 2"/>
          <p:cNvSpPr txBox="1">
            <a:spLocks noChangeArrowheads="1"/>
          </p:cNvSpPr>
          <p:nvPr/>
        </p:nvSpPr>
        <p:spPr bwMode="auto">
          <a:xfrm>
            <a:off x="1074738" y="655638"/>
            <a:ext cx="4303712" cy="3271837"/>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endParaRPr lang="en-US"/>
          </a:p>
        </p:txBody>
      </p:sp>
      <p:sp>
        <p:nvSpPr>
          <p:cNvPr id="119812" name="Text Box 3"/>
          <p:cNvSpPr>
            <a:spLocks noGrp="1" noChangeArrowheads="1"/>
          </p:cNvSpPr>
          <p:nvPr>
            <p:ph type="body"/>
          </p:nvPr>
        </p:nvSpPr>
        <p:spPr>
          <a:xfrm>
            <a:off x="860425" y="4144963"/>
            <a:ext cx="4733925" cy="5991225"/>
          </a:xfrm>
          <a:noFill/>
          <a:extLst>
            <a:ext uri="{91240B29-F687-4F45-9708-019B960494DF}">
              <a14:hiddenLine xmlns:a14="http://schemas.microsoft.com/office/drawing/2010/main" w="9525">
                <a:solidFill>
                  <a:srgbClr val="000000"/>
                </a:solidFill>
                <a:round/>
                <a:headEnd/>
                <a:tailEnd/>
              </a14:hiddenLine>
            </a:ext>
          </a:extLst>
        </p:spPr>
        <p:txBody>
          <a:bodyPr lIns="0" tIns="0" rIns="0" bIns="0">
            <a:spAutoFit/>
          </a:bodyPr>
          <a:lstStyle/>
          <a:p>
            <a:pPr defTabSz="457200" eaLnBrk="1" hangingPunct="1">
              <a:lnSpc>
                <a:spcPct val="113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Figure 1 Axial and sagittal fluid attenuation inversion recovery (FLAIR) MRI demonstrates lesions in the splenium of the corpus callosum (A and B) and the left occipital WM adjacent to the occipital horn of the lateral ventricle (C).</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smtClean="0"/>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Alexia without agraphia in multiple sclerosis: case report with magnetic resonance imaging localization </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Yang Mao-Draayer and Hillel Panitch</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Department of Neurology, University of Vermont College of Medicine, Burlington, VT, USA </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Multiple Sclerosis (2004) 10, 705 /707</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The syndrome of alexia without agraphia occurs rarely in multiple sclerosis (MS). We report a patient with right homonymous hemianopsia and alexia without agraphia as his initial manifestations of relapsing  / remitting MS. Magnetic resonance imaging (MRI) demonstrated a hyperintense lesion in the left occipital subcortical white matter (WM) and an enhancing lesion in the splenium of the corpus callosum. The clinical presentation and MRI findings were consistent with disconnection of the functional right occipital visual cortex from structures responsible for language comprehension in the left hemisphere. The diagnosis of MS was confirmed by subsequent development of additional periventricular WM lesions. </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F3BCF46A-AFD1-403A-9715-553C40AC3994}" type="slidenum">
              <a:rPr lang="en-US" sz="1300"/>
              <a:pPr eaLnBrk="1" hangingPunct="1"/>
              <a:t>56</a:t>
            </a:fld>
            <a:endParaRPr lang="en-US" sz="130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F31001B8-7ECE-44B0-886C-5EEFC84045AB}" type="slidenum">
              <a:rPr lang="en-US" sz="1300"/>
              <a:pPr eaLnBrk="1" hangingPunct="1"/>
              <a:t>57</a:t>
            </a:fld>
            <a:endParaRPr lang="en-US" sz="1300"/>
          </a:p>
        </p:txBody>
      </p:sp>
      <p:sp>
        <p:nvSpPr>
          <p:cNvPr id="121859" name="Text Box 2"/>
          <p:cNvSpPr txBox="1">
            <a:spLocks noChangeArrowheads="1"/>
          </p:cNvSpPr>
          <p:nvPr/>
        </p:nvSpPr>
        <p:spPr bwMode="auto">
          <a:xfrm>
            <a:off x="1074738" y="655638"/>
            <a:ext cx="4303712" cy="3271837"/>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endParaRPr lang="en-US"/>
          </a:p>
        </p:txBody>
      </p:sp>
      <p:sp>
        <p:nvSpPr>
          <p:cNvPr id="121860" name="Text Box 3"/>
          <p:cNvSpPr>
            <a:spLocks noGrp="1" noChangeArrowheads="1"/>
          </p:cNvSpPr>
          <p:nvPr>
            <p:ph type="body"/>
          </p:nvPr>
        </p:nvSpPr>
        <p:spPr>
          <a:xfrm>
            <a:off x="860425" y="4144963"/>
            <a:ext cx="4733925" cy="5991225"/>
          </a:xfrm>
          <a:noFill/>
          <a:extLst>
            <a:ext uri="{91240B29-F687-4F45-9708-019B960494DF}">
              <a14:hiddenLine xmlns:a14="http://schemas.microsoft.com/office/drawing/2010/main" w="9525">
                <a:solidFill>
                  <a:srgbClr val="000000"/>
                </a:solidFill>
                <a:round/>
                <a:headEnd/>
                <a:tailEnd/>
              </a14:hiddenLine>
            </a:ext>
          </a:extLst>
        </p:spPr>
        <p:txBody>
          <a:bodyPr lIns="0" tIns="0" rIns="0" bIns="0">
            <a:spAutoFit/>
          </a:bodyPr>
          <a:lstStyle/>
          <a:p>
            <a:pPr defTabSz="457200" eaLnBrk="1" hangingPunct="1">
              <a:lnSpc>
                <a:spcPct val="113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Figure 1 Axial and sagittal fluid attenuation inversion recovery (FLAIR) MRI demonstrates lesions in the splenium of the corpus callosum (A and B) and the left occipital WM adjacent to the occipital horn of the lateral ventricle (C).</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smtClean="0"/>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Alexia without agraphia in multiple sclerosis: case report with magnetic resonance imaging localization </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Yang Mao-Draayer and Hillel Panitch</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Department of Neurology, University of Vermont College of Medicine, Burlington, VT, USA </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Multiple Sclerosis (2004) 10, 705 /707</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The syndrome of alexia without agraphia occurs rarely in multiple sclerosis (MS). We report a patient with right homonymous hemianopsia and alexia without agraphia as his initial manifestations of relapsing  / remitting MS. Magnetic resonance imaging (MRI) demonstrated a hyperintense lesion in the left occipital subcortical white matter (WM) and an enhancing lesion in the splenium of the corpus callosum. The clinical presentation and MRI findings were consistent with disconnection of the functional right occipital visual cortex from structures responsible for language comprehension in the left hemisphere. The diagnosis of MS was confirmed by subsequent development of additional periventricular WM lesions. </a:t>
            </a:r>
          </a:p>
          <a:p>
            <a:pPr defTabSz="457200" eaLnBrk="1" hangingPunct="1">
              <a:lnSpc>
                <a:spcPct val="137000"/>
              </a:lnSpc>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B9A948B4-565E-49DA-9C81-1AD7009943F3}" type="slidenum">
              <a:rPr lang="en-US" sz="1300"/>
              <a:pPr eaLnBrk="1" hangingPunct="1"/>
              <a:t>58</a:t>
            </a:fld>
            <a:endParaRPr lang="en-US" sz="130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DB5FDF7F-77FD-4280-84D0-2C4F6B60ADED}" type="slidenum">
              <a:rPr lang="en-US" sz="1300"/>
              <a:pPr eaLnBrk="1" hangingPunct="1"/>
              <a:t>59</a:t>
            </a:fld>
            <a:endParaRPr lang="en-US" sz="130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DE58482F-C3AF-4DE6-A9B9-99EB2511330F}" type="slidenum">
              <a:rPr lang="en-US" sz="1300"/>
              <a:pPr eaLnBrk="1" hangingPunct="1"/>
              <a:t>6</a:t>
            </a:fld>
            <a:endParaRPr lang="en-US" sz="130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custDataLst>
              <p:tags r:id="rId1"/>
            </p:custDataLst>
          </p:nvPr>
        </p:nvSpPr>
        <p:spPr>
          <a:noFill/>
        </p:spPr>
        <p:txBody>
          <a:bodyPr/>
          <a:lstStyle/>
          <a:p>
            <a:pPr eaLnBrk="1" hangingPunct="1"/>
            <a:r>
              <a:rPr lang="en-US" smtClean="0"/>
              <a:t>fmri-fig-01-02-0.jpg</a:t>
            </a:r>
            <a:br>
              <a:rPr lang="en-US" smtClean="0"/>
            </a:br>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FFE5E9D9-6968-49E4-B75C-B5755D008F72}" type="slidenum">
              <a:rPr lang="en-US" sz="1300"/>
              <a:pPr eaLnBrk="1" hangingPunct="1"/>
              <a:t>60</a:t>
            </a:fld>
            <a:endParaRPr lang="en-US" sz="1300"/>
          </a:p>
        </p:txBody>
      </p:sp>
      <p:sp>
        <p:nvSpPr>
          <p:cNvPr id="124931" name="Text Box 2"/>
          <p:cNvSpPr txBox="1">
            <a:spLocks noChangeArrowheads="1"/>
          </p:cNvSpPr>
          <p:nvPr/>
        </p:nvSpPr>
        <p:spPr bwMode="auto">
          <a:xfrm>
            <a:off x="0" y="319088"/>
            <a:ext cx="1588" cy="1587"/>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endParaRPr lang="en-US"/>
          </a:p>
        </p:txBody>
      </p:sp>
      <p:sp>
        <p:nvSpPr>
          <p:cNvPr id="124932" name="Rectangle 3"/>
          <p:cNvSpPr>
            <a:spLocks noGrp="1" noChangeArrowheads="1"/>
          </p:cNvSpPr>
          <p:nvPr>
            <p:ph type="body"/>
          </p:nvPr>
        </p:nvSpPr>
        <p:spPr>
          <a:xfrm>
            <a:off x="536575" y="4532313"/>
            <a:ext cx="6238875" cy="4264025"/>
          </a:xfrm>
          <a:noFill/>
          <a:extLst>
            <a:ext uri="{91240B29-F687-4F45-9708-019B960494DF}">
              <a14:hiddenLine xmlns:a14="http://schemas.microsoft.com/office/drawing/2010/main" w="9525">
                <a:solidFill>
                  <a:schemeClr val="tx1"/>
                </a:solidFill>
                <a:round/>
                <a:headEnd/>
                <a:tailEnd/>
              </a14:hiddenLine>
            </a:ext>
          </a:extLst>
        </p:spPr>
        <p:txBody>
          <a:bodyPr wrap="none" anchor="ct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86E7E42A-5015-46DF-91A5-33E7D291A9C3}" type="slidenum">
              <a:rPr lang="en-US" sz="1300"/>
              <a:pPr eaLnBrk="1" hangingPunct="1"/>
              <a:t>61</a:t>
            </a:fld>
            <a:endParaRPr lang="en-US" sz="1300"/>
          </a:p>
        </p:txBody>
      </p:sp>
      <p:sp>
        <p:nvSpPr>
          <p:cNvPr id="125955" name="Text Box 2"/>
          <p:cNvSpPr txBox="1">
            <a:spLocks noChangeArrowheads="1"/>
          </p:cNvSpPr>
          <p:nvPr/>
        </p:nvSpPr>
        <p:spPr bwMode="auto">
          <a:xfrm>
            <a:off x="0" y="319088"/>
            <a:ext cx="1588" cy="1587"/>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endParaRPr lang="en-US"/>
          </a:p>
        </p:txBody>
      </p:sp>
      <p:sp>
        <p:nvSpPr>
          <p:cNvPr id="125956" name="Rectangle 3"/>
          <p:cNvSpPr>
            <a:spLocks noGrp="1" noChangeArrowheads="1"/>
          </p:cNvSpPr>
          <p:nvPr>
            <p:ph type="body"/>
          </p:nvPr>
        </p:nvSpPr>
        <p:spPr>
          <a:xfrm>
            <a:off x="536575" y="4532313"/>
            <a:ext cx="6238875" cy="4264025"/>
          </a:xfrm>
          <a:noFill/>
          <a:extLst>
            <a:ext uri="{91240B29-F687-4F45-9708-019B960494DF}">
              <a14:hiddenLine xmlns:a14="http://schemas.microsoft.com/office/drawing/2010/main" w="9525">
                <a:solidFill>
                  <a:schemeClr val="tx1"/>
                </a:solidFill>
                <a:round/>
                <a:headEnd/>
                <a:tailEnd/>
              </a14:hiddenLine>
            </a:ext>
          </a:extLst>
        </p:spPr>
        <p:txBody>
          <a:bodyPr wrap="none" anchor="ctr"/>
          <a:lstStyle/>
          <a:p>
            <a:pPr eaLnBrk="1" hangingPunct="1"/>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CBBFD736-4FEB-488E-BFF7-1DFEF70BF0AA}" type="slidenum">
              <a:rPr lang="en-US" sz="1300"/>
              <a:pPr eaLnBrk="1" hangingPunct="1"/>
              <a:t>62</a:t>
            </a:fld>
            <a:endParaRPr lang="en-US" sz="1300"/>
          </a:p>
        </p:txBody>
      </p:sp>
      <p:sp>
        <p:nvSpPr>
          <p:cNvPr id="126979" name="Text Box 2"/>
          <p:cNvSpPr txBox="1">
            <a:spLocks noChangeArrowheads="1"/>
          </p:cNvSpPr>
          <p:nvPr/>
        </p:nvSpPr>
        <p:spPr bwMode="auto">
          <a:xfrm>
            <a:off x="0" y="319088"/>
            <a:ext cx="1588" cy="1587"/>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endParaRPr lang="en-US"/>
          </a:p>
        </p:txBody>
      </p:sp>
      <p:sp>
        <p:nvSpPr>
          <p:cNvPr id="126980" name="Rectangle 3"/>
          <p:cNvSpPr>
            <a:spLocks noGrp="1" noChangeArrowheads="1"/>
          </p:cNvSpPr>
          <p:nvPr>
            <p:ph type="body"/>
          </p:nvPr>
        </p:nvSpPr>
        <p:spPr>
          <a:xfrm>
            <a:off x="536575" y="4532313"/>
            <a:ext cx="6238875" cy="4264025"/>
          </a:xfrm>
          <a:noFill/>
          <a:extLst>
            <a:ext uri="{91240B29-F687-4F45-9708-019B960494DF}">
              <a14:hiddenLine xmlns:a14="http://schemas.microsoft.com/office/drawing/2010/main" w="9525">
                <a:solidFill>
                  <a:schemeClr val="tx1"/>
                </a:solidFill>
                <a:round/>
                <a:headEnd/>
                <a:tailEnd/>
              </a14:hiddenLine>
            </a:ext>
          </a:extLst>
        </p:spPr>
        <p:txBody>
          <a:bodyPr wrap="none" anchor="ctr"/>
          <a:lstStyle/>
          <a:p>
            <a:pPr eaLnBrk="1" hangingPunct="1"/>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15B89297-DF5C-4804-9BFC-AE2515714DFF}" type="slidenum">
              <a:rPr lang="en-US" sz="1300"/>
              <a:pPr eaLnBrk="1" hangingPunct="1"/>
              <a:t>63</a:t>
            </a:fld>
            <a:endParaRPr lang="en-US" sz="1300"/>
          </a:p>
        </p:txBody>
      </p:sp>
      <p:sp>
        <p:nvSpPr>
          <p:cNvPr id="128003" name="Text Box 2"/>
          <p:cNvSpPr txBox="1">
            <a:spLocks noChangeArrowheads="1"/>
          </p:cNvSpPr>
          <p:nvPr/>
        </p:nvSpPr>
        <p:spPr bwMode="auto">
          <a:xfrm>
            <a:off x="0" y="319088"/>
            <a:ext cx="1588" cy="1587"/>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endParaRPr lang="en-US"/>
          </a:p>
        </p:txBody>
      </p:sp>
      <p:sp>
        <p:nvSpPr>
          <p:cNvPr id="128004" name="Rectangle 3"/>
          <p:cNvSpPr>
            <a:spLocks noGrp="1" noChangeArrowheads="1"/>
          </p:cNvSpPr>
          <p:nvPr>
            <p:ph type="body"/>
          </p:nvPr>
        </p:nvSpPr>
        <p:spPr>
          <a:xfrm>
            <a:off x="536575" y="4532313"/>
            <a:ext cx="6238875" cy="4264025"/>
          </a:xfrm>
          <a:noFill/>
          <a:extLst>
            <a:ext uri="{91240B29-F687-4F45-9708-019B960494DF}">
              <a14:hiddenLine xmlns:a14="http://schemas.microsoft.com/office/drawing/2010/main" w="9525">
                <a:solidFill>
                  <a:schemeClr val="tx1"/>
                </a:solidFill>
                <a:round/>
                <a:headEnd/>
                <a:tailEnd/>
              </a14:hiddenLine>
            </a:ext>
          </a:extLst>
        </p:spPr>
        <p:txBody>
          <a:bodyPr wrap="none" anchor="ctr"/>
          <a:lstStyle/>
          <a:p>
            <a:pPr eaLnBrk="1" hangingPunct="1"/>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54CFF155-B8FC-449E-94C7-333E55B31269}" type="slidenum">
              <a:rPr lang="en-US" sz="1300"/>
              <a:pPr eaLnBrk="1" hangingPunct="1"/>
              <a:t>64</a:t>
            </a:fld>
            <a:endParaRPr lang="en-US" sz="130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CA03DFD8-7515-4686-A765-1E58FD3F77E4}" type="slidenum">
              <a:rPr lang="en-US" sz="1300"/>
              <a:pPr eaLnBrk="1" hangingPunct="1"/>
              <a:t>65</a:t>
            </a:fld>
            <a:endParaRPr lang="en-US" sz="1300"/>
          </a:p>
        </p:txBody>
      </p:sp>
      <p:sp>
        <p:nvSpPr>
          <p:cNvPr id="130051" name="Rectangle 2"/>
          <p:cNvSpPr>
            <a:spLocks noGrp="1" noRot="1" noChangeAspect="1" noChangeArrowheads="1" noTextEdit="1"/>
          </p:cNvSpPr>
          <p:nvPr>
            <p:ph type="sldImg"/>
          </p:nvPr>
        </p:nvSpPr>
        <p:spPr>
          <a:xfrm>
            <a:off x="1044575" y="655638"/>
            <a:ext cx="4362450" cy="3271837"/>
          </a:xfrm>
          <a:ln/>
        </p:spPr>
      </p:sp>
      <p:sp>
        <p:nvSpPr>
          <p:cNvPr id="130052" name="Rectangle 3"/>
          <p:cNvSpPr>
            <a:spLocks noGrp="1" noChangeArrowheads="1"/>
          </p:cNvSpPr>
          <p:nvPr>
            <p:ph type="body" idx="1"/>
          </p:nvPr>
        </p:nvSpPr>
        <p:spPr>
          <a:xfrm>
            <a:off x="860425" y="4144963"/>
            <a:ext cx="4730750" cy="3843337"/>
          </a:xfrm>
          <a:noFill/>
          <a:extLst>
            <a:ext uri="{91240B29-F687-4F45-9708-019B960494DF}">
              <a14:hiddenLine xmlns:a14="http://schemas.microsoft.com/office/drawing/2010/main" w="9525">
                <a:solidFill>
                  <a:schemeClr val="tx1"/>
                </a:solidFill>
                <a:round/>
                <a:headEnd/>
                <a:tailEnd/>
              </a14:hiddenLine>
            </a:ext>
          </a:extLst>
        </p:spPr>
        <p:txBody>
          <a:bodyPr wrap="none" anchor="ct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CC9ED4DE-2A33-440D-A74B-4F99A71143DE}" type="slidenum">
              <a:rPr lang="en-US" sz="1300"/>
              <a:pPr eaLnBrk="1" hangingPunct="1"/>
              <a:t>66</a:t>
            </a:fld>
            <a:endParaRPr lang="en-US" sz="1300"/>
          </a:p>
        </p:txBody>
      </p:sp>
      <p:sp>
        <p:nvSpPr>
          <p:cNvPr id="131075" name="Rectangle 2"/>
          <p:cNvSpPr>
            <a:spLocks noGrp="1" noRot="1" noChangeAspect="1" noChangeArrowheads="1" noTextEdit="1"/>
          </p:cNvSpPr>
          <p:nvPr>
            <p:ph type="sldImg"/>
          </p:nvPr>
        </p:nvSpPr>
        <p:spPr>
          <a:xfrm>
            <a:off x="1258888" y="720725"/>
            <a:ext cx="4800600" cy="3600450"/>
          </a:xfrm>
          <a:solidFill>
            <a:srgbClr val="FFFFFF"/>
          </a:solidFill>
          <a:ln/>
        </p:spPr>
      </p:sp>
      <p:sp>
        <p:nvSpPr>
          <p:cNvPr id="131076" name="Rectangle 3"/>
          <p:cNvSpPr>
            <a:spLocks noGrp="1" noChangeArrowheads="1"/>
          </p:cNvSpPr>
          <p:nvPr>
            <p:ph type="body" idx="1"/>
          </p:nvPr>
        </p:nvSpPr>
        <p:spPr>
          <a:xfrm>
            <a:off x="974725" y="4560888"/>
            <a:ext cx="5365750" cy="4319587"/>
          </a:xfrm>
          <a:noFill/>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E9D23803-F810-47D3-A993-890E8B19F89E}" type="slidenum">
              <a:rPr lang="en-US" sz="1300"/>
              <a:pPr eaLnBrk="1" hangingPunct="1"/>
              <a:t>67</a:t>
            </a:fld>
            <a:endParaRPr lang="en-US" sz="1300"/>
          </a:p>
        </p:txBody>
      </p:sp>
      <p:sp>
        <p:nvSpPr>
          <p:cNvPr id="132099" name="Rectangle 2"/>
          <p:cNvSpPr>
            <a:spLocks noGrp="1" noRot="1" noChangeAspect="1" noChangeArrowheads="1" noTextEdit="1"/>
          </p:cNvSpPr>
          <p:nvPr>
            <p:ph type="sldImg"/>
          </p:nvPr>
        </p:nvSpPr>
        <p:spPr>
          <a:xfrm>
            <a:off x="1258888" y="720725"/>
            <a:ext cx="4800600" cy="3600450"/>
          </a:xfrm>
          <a:solidFill>
            <a:srgbClr val="FFFFFF"/>
          </a:solidFill>
          <a:ln/>
        </p:spPr>
      </p:sp>
      <p:sp>
        <p:nvSpPr>
          <p:cNvPr id="132100" name="Text Box 3"/>
          <p:cNvSpPr>
            <a:spLocks noGrp="1" noChangeArrowheads="1"/>
          </p:cNvSpPr>
          <p:nvPr>
            <p:ph type="body" idx="1"/>
          </p:nvPr>
        </p:nvSpPr>
        <p:spPr>
          <a:xfrm>
            <a:off x="974725" y="4560888"/>
            <a:ext cx="5365750" cy="3148012"/>
          </a:xfrm>
          <a:noFill/>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449263" eaLnBrk="1" hangingPunct="1">
              <a:lnSpc>
                <a:spcPct val="95000"/>
              </a:lnSpc>
              <a:spcBef>
                <a:spcPts val="438"/>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mtClean="0"/>
              <a:t>If full tensor data acquisition is applied, the Fractional Anisotropy is calculated from the eigenvalues l1, l2, l3 of the diffusion tensor:</a:t>
            </a:r>
          </a:p>
          <a:p>
            <a:pPr defTabSz="449263" eaLnBrk="1" hangingPunct="1">
              <a:spcBef>
                <a:spcPts val="438"/>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mtClean="0"/>
          </a:p>
          <a:p>
            <a:pPr defTabSz="449263" eaLnBrk="1" hangingPunct="1">
              <a:spcBef>
                <a:spcPts val="438"/>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mtClean="0"/>
          </a:p>
          <a:p>
            <a:pPr defTabSz="449263" eaLnBrk="1" hangingPunct="1">
              <a:spcBef>
                <a:spcPts val="438"/>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mtClean="0"/>
          </a:p>
          <a:p>
            <a:pPr defTabSz="449263" eaLnBrk="1" hangingPunct="1">
              <a:spcBef>
                <a:spcPts val="438"/>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mtClean="0"/>
              <a:t>where l is the mean diffusivity (trace/3).</a:t>
            </a:r>
          </a:p>
          <a:p>
            <a:pPr defTabSz="449263" eaLnBrk="1" hangingPunct="1">
              <a:spcBef>
                <a:spcPts val="438"/>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mtClean="0"/>
          </a:p>
          <a:p>
            <a:pPr defTabSz="449263" eaLnBrk="1" hangingPunct="1">
              <a:spcBef>
                <a:spcPts val="438"/>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mtClean="0"/>
              <a:t>FA=0 for sphere (l=[1,1,1])</a:t>
            </a:r>
          </a:p>
          <a:p>
            <a:pPr defTabSz="449263" eaLnBrk="1" hangingPunct="1">
              <a:spcBef>
                <a:spcPts val="438"/>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mtClean="0"/>
              <a:t>FA=1 for 'infinitely long cigar (l=[1,0,0])</a:t>
            </a:r>
          </a:p>
          <a:p>
            <a:pPr defTabSz="449263" eaLnBrk="1" hangingPunct="1">
              <a:spcBef>
                <a:spcPts val="438"/>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mtClean="0"/>
              <a:t>FA=.71 (sqrt(2)/2) for infinitely flat pancake (l=[1,1,0])</a:t>
            </a:r>
          </a:p>
          <a:p>
            <a:pPr defTabSz="449263" eaLnBrk="1" hangingPunct="1">
              <a:spcBef>
                <a:spcPts val="438"/>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mtClean="0"/>
          </a:p>
          <a:p>
            <a:pPr defTabSz="449263" eaLnBrk="1" hangingPunct="1">
              <a:spcBef>
                <a:spcPts val="438"/>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mtClean="0"/>
              <a:t>in matlab:</a:t>
            </a:r>
          </a:p>
          <a:p>
            <a:pPr defTabSz="449263" eaLnBrk="1" hangingPunct="1">
              <a:spcBef>
                <a:spcPts val="438"/>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mtClean="0"/>
              <a:t>fa = sqrt(3)/sqrt(2)*sqrt((l(1)-mean(l))^2 + (l(2)-mean(l))^2 + (l(3)-mean(l))^2)/sqrt(sum(l.^2))</a:t>
            </a:r>
          </a:p>
        </p:txBody>
      </p:sp>
      <p:pic>
        <p:nvPicPr>
          <p:cNvPr id="13210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3" y="4981575"/>
            <a:ext cx="3516312" cy="681038"/>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7D81C13C-8A13-47D0-8E85-13F93C3ECC65}" type="slidenum">
              <a:rPr lang="en-US" sz="1300"/>
              <a:pPr eaLnBrk="1" hangingPunct="1"/>
              <a:t>68</a:t>
            </a:fld>
            <a:endParaRPr lang="en-US" sz="1300"/>
          </a:p>
        </p:txBody>
      </p:sp>
      <p:sp>
        <p:nvSpPr>
          <p:cNvPr id="133123" name="Rectangle 2"/>
          <p:cNvSpPr>
            <a:spLocks noGrp="1" noRot="1" noChangeAspect="1" noChangeArrowheads="1" noTextEdit="1"/>
          </p:cNvSpPr>
          <p:nvPr>
            <p:ph type="sldImg"/>
          </p:nvPr>
        </p:nvSpPr>
        <p:spPr>
          <a:xfrm>
            <a:off x="1258888" y="720725"/>
            <a:ext cx="4800600" cy="3600450"/>
          </a:xfrm>
          <a:solidFill>
            <a:srgbClr val="FFFFFF"/>
          </a:solidFill>
          <a:ln/>
        </p:spPr>
      </p:sp>
      <p:sp>
        <p:nvSpPr>
          <p:cNvPr id="133124" name="Rectangle 3"/>
          <p:cNvSpPr>
            <a:spLocks noGrp="1" noChangeArrowheads="1"/>
          </p:cNvSpPr>
          <p:nvPr>
            <p:ph type="body" idx="1"/>
          </p:nvPr>
        </p:nvSpPr>
        <p:spPr>
          <a:xfrm>
            <a:off x="974725" y="4560888"/>
            <a:ext cx="5365750" cy="4319587"/>
          </a:xfrm>
          <a:noFill/>
        </p:spPr>
        <p:txBody>
          <a:bodyPr wrap="none" anchor="ctr"/>
          <a:lstStyle/>
          <a:p>
            <a:pPr eaLnBrk="1" hangingPunct="1"/>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9A770D35-1514-4B3B-B037-ABC8A92A37A5}" type="slidenum">
              <a:rPr lang="en-US" sz="1300"/>
              <a:pPr eaLnBrk="1" hangingPunct="1"/>
              <a:t>69</a:t>
            </a:fld>
            <a:endParaRPr lang="en-US" sz="1300"/>
          </a:p>
        </p:txBody>
      </p:sp>
      <p:sp>
        <p:nvSpPr>
          <p:cNvPr id="134147" name="Rectangle 2"/>
          <p:cNvSpPr>
            <a:spLocks noGrp="1" noRot="1" noChangeAspect="1" noChangeArrowheads="1" noTextEdit="1"/>
          </p:cNvSpPr>
          <p:nvPr>
            <p:ph type="sldImg"/>
          </p:nvPr>
        </p:nvSpPr>
        <p:spPr>
          <a:xfrm>
            <a:off x="1258888" y="720725"/>
            <a:ext cx="4800600" cy="3600450"/>
          </a:xfrm>
          <a:solidFill>
            <a:srgbClr val="FFFFFF"/>
          </a:solidFill>
          <a:ln/>
        </p:spPr>
      </p:sp>
      <p:sp>
        <p:nvSpPr>
          <p:cNvPr id="134148" name="Text Box 3"/>
          <p:cNvSpPr>
            <a:spLocks noGrp="1" noChangeArrowheads="1"/>
          </p:cNvSpPr>
          <p:nvPr>
            <p:ph type="body" idx="1"/>
          </p:nvPr>
        </p:nvSpPr>
        <p:spPr>
          <a:xfrm>
            <a:off x="974725" y="4560888"/>
            <a:ext cx="5365750" cy="655637"/>
          </a:xfrm>
          <a:noFill/>
        </p:spPr>
        <p:txBody>
          <a:bodyPr lIns="95119" tIns="49463" rIns="95119" bIns="49463">
            <a:spAutoFit/>
          </a:bodyPr>
          <a:lstStyle/>
          <a:p>
            <a:pPr defTabSz="449263" eaLnBrk="1" hangingPunct="1">
              <a:lnSpc>
                <a:spcPct val="102000"/>
              </a:lnSpc>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mtClean="0"/>
              <a:t>All Stanford students. Two red marks are subjects who claimed to be ‘dyslexic’ (“compensated” dyslexics?). FA accounts for 61% of the reading variance!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9ADC0779-F007-42FE-AA8D-3DCDCAE13232}" type="slidenum">
              <a:rPr lang="en-US" sz="1300"/>
              <a:pPr eaLnBrk="1" hangingPunct="1"/>
              <a:t>7</a:t>
            </a:fld>
            <a:endParaRPr lang="en-US" sz="130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2D1E166F-6E4C-4683-B530-19181C8A2122}" type="slidenum">
              <a:rPr lang="en-US" sz="1300"/>
              <a:pPr eaLnBrk="1" hangingPunct="1"/>
              <a:t>70</a:t>
            </a:fld>
            <a:endParaRPr lang="en-US" sz="1300"/>
          </a:p>
        </p:txBody>
      </p:sp>
      <p:sp>
        <p:nvSpPr>
          <p:cNvPr id="135171" name="Rectangle 2"/>
          <p:cNvSpPr>
            <a:spLocks noGrp="1" noRot="1" noChangeAspect="1" noChangeArrowheads="1" noTextEdit="1"/>
          </p:cNvSpPr>
          <p:nvPr>
            <p:ph type="sldImg"/>
          </p:nvPr>
        </p:nvSpPr>
        <p:spPr>
          <a:xfrm>
            <a:off x="1258888" y="720725"/>
            <a:ext cx="4800600" cy="3600450"/>
          </a:xfrm>
          <a:solidFill>
            <a:srgbClr val="FFFFFF"/>
          </a:solidFill>
          <a:ln/>
        </p:spPr>
      </p:sp>
      <p:sp>
        <p:nvSpPr>
          <p:cNvPr id="135172" name="Rectangle 3"/>
          <p:cNvSpPr>
            <a:spLocks noGrp="1" noChangeArrowheads="1"/>
          </p:cNvSpPr>
          <p:nvPr>
            <p:ph type="body" idx="1"/>
          </p:nvPr>
        </p:nvSpPr>
        <p:spPr>
          <a:xfrm>
            <a:off x="974725" y="4560888"/>
            <a:ext cx="5365750" cy="4319587"/>
          </a:xfrm>
          <a:noFill/>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85017172-D863-4075-A925-6ECA005C5553}" type="slidenum">
              <a:rPr lang="en-US" sz="1300"/>
              <a:pPr eaLnBrk="1" hangingPunct="1"/>
              <a:t>71</a:t>
            </a:fld>
            <a:endParaRPr lang="en-US" sz="1300"/>
          </a:p>
        </p:txBody>
      </p:sp>
      <p:sp>
        <p:nvSpPr>
          <p:cNvPr id="136195" name="Rectangle 2"/>
          <p:cNvSpPr>
            <a:spLocks noGrp="1" noRot="1" noChangeAspect="1" noChangeArrowheads="1" noTextEdit="1"/>
          </p:cNvSpPr>
          <p:nvPr>
            <p:ph type="sldImg"/>
          </p:nvPr>
        </p:nvSpPr>
        <p:spPr>
          <a:xfrm>
            <a:off x="1258888" y="720725"/>
            <a:ext cx="4800600" cy="3600450"/>
          </a:xfrm>
          <a:solidFill>
            <a:srgbClr val="FFFFFF"/>
          </a:solidFill>
          <a:ln/>
        </p:spPr>
      </p:sp>
      <p:sp>
        <p:nvSpPr>
          <p:cNvPr id="136196" name="Rectangle 3"/>
          <p:cNvSpPr>
            <a:spLocks noGrp="1" noChangeArrowheads="1"/>
          </p:cNvSpPr>
          <p:nvPr>
            <p:ph type="body" idx="1"/>
          </p:nvPr>
        </p:nvSpPr>
        <p:spPr>
          <a:xfrm>
            <a:off x="974725" y="4560888"/>
            <a:ext cx="5365750" cy="4319587"/>
          </a:xfrm>
          <a:noFill/>
        </p:spPr>
        <p:txBody>
          <a:bodyPr wrap="none" anchor="ctr"/>
          <a:lstStyle/>
          <a:p>
            <a:pPr eaLnBrk="1" hangingPunct="1"/>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lvl1pPr defTabSz="966788" eaLnBrk="0" hangingPunct="0">
              <a:defRPr sz="1600">
                <a:solidFill>
                  <a:schemeClr val="tx1"/>
                </a:solidFill>
                <a:latin typeface="Arial" pitchFamily="34" charset="0"/>
              </a:defRPr>
            </a:lvl1pPr>
            <a:lvl2pPr marL="742950" indent="-285750" defTabSz="966788" eaLnBrk="0" hangingPunct="0">
              <a:defRPr sz="1600">
                <a:solidFill>
                  <a:schemeClr val="tx1"/>
                </a:solidFill>
                <a:latin typeface="Arial" pitchFamily="34" charset="0"/>
              </a:defRPr>
            </a:lvl2pPr>
            <a:lvl3pPr marL="1143000" indent="-228600" defTabSz="966788" eaLnBrk="0" hangingPunct="0">
              <a:defRPr sz="1600">
                <a:solidFill>
                  <a:schemeClr val="tx1"/>
                </a:solidFill>
                <a:latin typeface="Arial" pitchFamily="34" charset="0"/>
              </a:defRPr>
            </a:lvl3pPr>
            <a:lvl4pPr marL="1600200" indent="-228600" defTabSz="966788" eaLnBrk="0" hangingPunct="0">
              <a:defRPr sz="1600">
                <a:solidFill>
                  <a:schemeClr val="tx1"/>
                </a:solidFill>
                <a:latin typeface="Arial" pitchFamily="34" charset="0"/>
              </a:defRPr>
            </a:lvl4pPr>
            <a:lvl5pPr marL="2057400" indent="-228600" defTabSz="966788" eaLnBrk="0" hangingPunct="0">
              <a:defRPr sz="1600">
                <a:solidFill>
                  <a:schemeClr val="tx1"/>
                </a:solidFill>
                <a:latin typeface="Arial" pitchFamily="34" charset="0"/>
              </a:defRPr>
            </a:lvl5pPr>
            <a:lvl6pPr marL="2514600" indent="-228600" defTabSz="966788" eaLnBrk="0" fontAlgn="base" hangingPunct="0">
              <a:spcBef>
                <a:spcPct val="0"/>
              </a:spcBef>
              <a:spcAft>
                <a:spcPct val="0"/>
              </a:spcAft>
              <a:defRPr sz="1600">
                <a:solidFill>
                  <a:schemeClr val="tx1"/>
                </a:solidFill>
                <a:latin typeface="Arial" pitchFamily="34" charset="0"/>
              </a:defRPr>
            </a:lvl6pPr>
            <a:lvl7pPr marL="2971800" indent="-228600" defTabSz="966788" eaLnBrk="0" fontAlgn="base" hangingPunct="0">
              <a:spcBef>
                <a:spcPct val="0"/>
              </a:spcBef>
              <a:spcAft>
                <a:spcPct val="0"/>
              </a:spcAft>
              <a:defRPr sz="1600">
                <a:solidFill>
                  <a:schemeClr val="tx1"/>
                </a:solidFill>
                <a:latin typeface="Arial" pitchFamily="34" charset="0"/>
              </a:defRPr>
            </a:lvl7pPr>
            <a:lvl8pPr marL="3429000" indent="-228600" defTabSz="966788" eaLnBrk="0" fontAlgn="base" hangingPunct="0">
              <a:spcBef>
                <a:spcPct val="0"/>
              </a:spcBef>
              <a:spcAft>
                <a:spcPct val="0"/>
              </a:spcAft>
              <a:defRPr sz="1600">
                <a:solidFill>
                  <a:schemeClr val="tx1"/>
                </a:solidFill>
                <a:latin typeface="Arial" pitchFamily="34" charset="0"/>
              </a:defRPr>
            </a:lvl8pPr>
            <a:lvl9pPr marL="3886200" indent="-228600" defTabSz="966788" eaLnBrk="0" fontAlgn="base" hangingPunct="0">
              <a:spcBef>
                <a:spcPct val="0"/>
              </a:spcBef>
              <a:spcAft>
                <a:spcPct val="0"/>
              </a:spcAft>
              <a:defRPr sz="1600">
                <a:solidFill>
                  <a:schemeClr val="tx1"/>
                </a:solidFill>
                <a:latin typeface="Arial" pitchFamily="34" charset="0"/>
              </a:defRPr>
            </a:lvl9pPr>
          </a:lstStyle>
          <a:p>
            <a:pPr eaLnBrk="1" hangingPunct="1"/>
            <a:fld id="{B55F3C05-4908-4CB4-88E4-4AD371B39B01}" type="slidenum">
              <a:rPr lang="en-US" sz="1300"/>
              <a:pPr eaLnBrk="1" hangingPunct="1"/>
              <a:t>72</a:t>
            </a:fld>
            <a:endParaRPr lang="en-US" sz="130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Times New Roman" pitchFamily="18" charset="0"/>
              </a:defRPr>
            </a:lvl1pPr>
            <a:lvl2pPr marL="785372" indent="-302066" eaLnBrk="0" hangingPunct="0">
              <a:defRPr>
                <a:solidFill>
                  <a:schemeClr val="tx1"/>
                </a:solidFill>
                <a:latin typeface="Times New Roman" pitchFamily="18" charset="0"/>
              </a:defRPr>
            </a:lvl2pPr>
            <a:lvl3pPr marL="1208265" indent="-241653" eaLnBrk="0" hangingPunct="0">
              <a:defRPr>
                <a:solidFill>
                  <a:schemeClr val="tx1"/>
                </a:solidFill>
                <a:latin typeface="Times New Roman" pitchFamily="18" charset="0"/>
              </a:defRPr>
            </a:lvl3pPr>
            <a:lvl4pPr marL="1691571" indent="-241653" eaLnBrk="0" hangingPunct="0">
              <a:defRPr>
                <a:solidFill>
                  <a:schemeClr val="tx1"/>
                </a:solidFill>
                <a:latin typeface="Times New Roman" pitchFamily="18" charset="0"/>
              </a:defRPr>
            </a:lvl4pPr>
            <a:lvl5pPr marL="2174878" indent="-241653" eaLnBrk="0" hangingPunct="0">
              <a:defRPr>
                <a:solidFill>
                  <a:schemeClr val="tx1"/>
                </a:solidFill>
                <a:latin typeface="Times New Roman" pitchFamily="18" charset="0"/>
              </a:defRPr>
            </a:lvl5pPr>
            <a:lvl6pPr marL="2658184" indent="-241653" eaLnBrk="0" fontAlgn="base" hangingPunct="0">
              <a:spcBef>
                <a:spcPct val="0"/>
              </a:spcBef>
              <a:spcAft>
                <a:spcPct val="0"/>
              </a:spcAft>
              <a:defRPr>
                <a:solidFill>
                  <a:schemeClr val="tx1"/>
                </a:solidFill>
                <a:latin typeface="Times New Roman" pitchFamily="18" charset="0"/>
              </a:defRPr>
            </a:lvl6pPr>
            <a:lvl7pPr marL="3141490" indent="-241653" eaLnBrk="0" fontAlgn="base" hangingPunct="0">
              <a:spcBef>
                <a:spcPct val="0"/>
              </a:spcBef>
              <a:spcAft>
                <a:spcPct val="0"/>
              </a:spcAft>
              <a:defRPr>
                <a:solidFill>
                  <a:schemeClr val="tx1"/>
                </a:solidFill>
                <a:latin typeface="Times New Roman" pitchFamily="18" charset="0"/>
              </a:defRPr>
            </a:lvl7pPr>
            <a:lvl8pPr marL="3624796" indent="-241653" eaLnBrk="0" fontAlgn="base" hangingPunct="0">
              <a:spcBef>
                <a:spcPct val="0"/>
              </a:spcBef>
              <a:spcAft>
                <a:spcPct val="0"/>
              </a:spcAft>
              <a:defRPr>
                <a:solidFill>
                  <a:schemeClr val="tx1"/>
                </a:solidFill>
                <a:latin typeface="Times New Roman" pitchFamily="18" charset="0"/>
              </a:defRPr>
            </a:lvl8pPr>
            <a:lvl9pPr marL="4108102" indent="-241653" eaLnBrk="0" fontAlgn="base" hangingPunct="0">
              <a:spcBef>
                <a:spcPct val="0"/>
              </a:spcBef>
              <a:spcAft>
                <a:spcPct val="0"/>
              </a:spcAft>
              <a:defRPr>
                <a:solidFill>
                  <a:schemeClr val="tx1"/>
                </a:solidFill>
                <a:latin typeface="Times New Roman" pitchFamily="18" charset="0"/>
              </a:defRPr>
            </a:lvl9pPr>
          </a:lstStyle>
          <a:p>
            <a:pPr eaLnBrk="1" hangingPunct="1"/>
            <a:fld id="{460DD7BE-F9E7-424B-8426-E973BB09C1F1}" type="slidenum">
              <a:rPr lang="en-US">
                <a:latin typeface="Arial" pitchFamily="34" charset="0"/>
              </a:rPr>
              <a:pPr eaLnBrk="1" hangingPunct="1"/>
              <a:t>8</a:t>
            </a:fld>
            <a:endParaRPr lang="en-US">
              <a:latin typeface="Arial" pitchFamily="34"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Times New Roman" pitchFamily="18" charset="0"/>
              </a:defRPr>
            </a:lvl1pPr>
            <a:lvl2pPr marL="785372" indent="-302066" eaLnBrk="0" hangingPunct="0">
              <a:defRPr>
                <a:solidFill>
                  <a:schemeClr val="tx1"/>
                </a:solidFill>
                <a:latin typeface="Times New Roman" pitchFamily="18" charset="0"/>
              </a:defRPr>
            </a:lvl2pPr>
            <a:lvl3pPr marL="1208265" indent="-241653" eaLnBrk="0" hangingPunct="0">
              <a:defRPr>
                <a:solidFill>
                  <a:schemeClr val="tx1"/>
                </a:solidFill>
                <a:latin typeface="Times New Roman" pitchFamily="18" charset="0"/>
              </a:defRPr>
            </a:lvl3pPr>
            <a:lvl4pPr marL="1691571" indent="-241653" eaLnBrk="0" hangingPunct="0">
              <a:defRPr>
                <a:solidFill>
                  <a:schemeClr val="tx1"/>
                </a:solidFill>
                <a:latin typeface="Times New Roman" pitchFamily="18" charset="0"/>
              </a:defRPr>
            </a:lvl4pPr>
            <a:lvl5pPr marL="2174878" indent="-241653" eaLnBrk="0" hangingPunct="0">
              <a:defRPr>
                <a:solidFill>
                  <a:schemeClr val="tx1"/>
                </a:solidFill>
                <a:latin typeface="Times New Roman" pitchFamily="18" charset="0"/>
              </a:defRPr>
            </a:lvl5pPr>
            <a:lvl6pPr marL="2658184" indent="-241653" eaLnBrk="0" fontAlgn="base" hangingPunct="0">
              <a:spcBef>
                <a:spcPct val="0"/>
              </a:spcBef>
              <a:spcAft>
                <a:spcPct val="0"/>
              </a:spcAft>
              <a:defRPr>
                <a:solidFill>
                  <a:schemeClr val="tx1"/>
                </a:solidFill>
                <a:latin typeface="Times New Roman" pitchFamily="18" charset="0"/>
              </a:defRPr>
            </a:lvl6pPr>
            <a:lvl7pPr marL="3141490" indent="-241653" eaLnBrk="0" fontAlgn="base" hangingPunct="0">
              <a:spcBef>
                <a:spcPct val="0"/>
              </a:spcBef>
              <a:spcAft>
                <a:spcPct val="0"/>
              </a:spcAft>
              <a:defRPr>
                <a:solidFill>
                  <a:schemeClr val="tx1"/>
                </a:solidFill>
                <a:latin typeface="Times New Roman" pitchFamily="18" charset="0"/>
              </a:defRPr>
            </a:lvl7pPr>
            <a:lvl8pPr marL="3624796" indent="-241653" eaLnBrk="0" fontAlgn="base" hangingPunct="0">
              <a:spcBef>
                <a:spcPct val="0"/>
              </a:spcBef>
              <a:spcAft>
                <a:spcPct val="0"/>
              </a:spcAft>
              <a:defRPr>
                <a:solidFill>
                  <a:schemeClr val="tx1"/>
                </a:solidFill>
                <a:latin typeface="Times New Roman" pitchFamily="18" charset="0"/>
              </a:defRPr>
            </a:lvl8pPr>
            <a:lvl9pPr marL="4108102" indent="-241653" eaLnBrk="0" fontAlgn="base" hangingPunct="0">
              <a:spcBef>
                <a:spcPct val="0"/>
              </a:spcBef>
              <a:spcAft>
                <a:spcPct val="0"/>
              </a:spcAft>
              <a:defRPr>
                <a:solidFill>
                  <a:schemeClr val="tx1"/>
                </a:solidFill>
                <a:latin typeface="Times New Roman" pitchFamily="18" charset="0"/>
              </a:defRPr>
            </a:lvl9pPr>
          </a:lstStyle>
          <a:p>
            <a:pPr eaLnBrk="1" hangingPunct="1"/>
            <a:fld id="{11F03BC5-BCB8-4718-8FA3-E19FF974987E}" type="slidenum">
              <a:rPr lang="en-US">
                <a:latin typeface="Arial" pitchFamily="34" charset="0"/>
              </a:rPr>
              <a:pPr eaLnBrk="1" hangingPunct="1"/>
              <a:t>9</a:t>
            </a:fld>
            <a:endParaRPr lang="en-US">
              <a:latin typeface="Arial" pitchFamily="34" charset="0"/>
            </a:endParaRPr>
          </a:p>
        </p:txBody>
      </p:sp>
      <p:sp>
        <p:nvSpPr>
          <p:cNvPr id="66563" name="Rectangle 2"/>
          <p:cNvSpPr>
            <a:spLocks noGrp="1" noRot="1" noChangeAspect="1" noChangeArrowheads="1" noTextEdit="1"/>
          </p:cNvSpPr>
          <p:nvPr>
            <p:ph type="sldImg"/>
          </p:nvPr>
        </p:nvSpPr>
        <p:spPr>
          <a:xfrm>
            <a:off x="1258888" y="720725"/>
            <a:ext cx="4800600" cy="3600450"/>
          </a:xfrm>
          <a:ln/>
        </p:spPr>
      </p:sp>
      <p:sp>
        <p:nvSpPr>
          <p:cNvPr id="66564" name="Rectangle 3"/>
          <p:cNvSpPr>
            <a:spLocks noGrp="1" noChangeArrowheads="1"/>
          </p:cNvSpPr>
          <p:nvPr>
            <p:ph type="body" idx="1"/>
          </p:nvPr>
        </p:nvSpPr>
        <p:spPr>
          <a:noFill/>
        </p:spPr>
        <p:txBody>
          <a:bodyPr/>
          <a:lstStyle/>
          <a:p>
            <a:pPr eaLnBrk="1" hangingPunct="1">
              <a:spcBef>
                <a:spcPct val="0"/>
              </a:spcBef>
            </a:pPr>
            <a:r>
              <a:rPr lang="en-US" dirty="0" smtClean="0"/>
              <a:t>http://www.youtube.com/watch?v=MPXbDDRumwM </a:t>
            </a:r>
          </a:p>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3073F3B-CA21-417C-B075-E90E552BAE41}" type="slidenum">
              <a:rPr lang="en-US"/>
              <a:pPr>
                <a:defRPr/>
              </a:pPr>
              <a:t>‹#›</a:t>
            </a:fld>
            <a:endParaRPr lang="en-US"/>
          </a:p>
        </p:txBody>
      </p:sp>
    </p:spTree>
    <p:extLst>
      <p:ext uri="{BB962C8B-B14F-4D97-AF65-F5344CB8AC3E}">
        <p14:creationId xmlns:p14="http://schemas.microsoft.com/office/powerpoint/2010/main" val="3186912182"/>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1CD9112-A1A9-47BF-A3F2-9E8AB4EB52F1}" type="slidenum">
              <a:rPr lang="en-US"/>
              <a:pPr>
                <a:defRPr/>
              </a:pPr>
              <a:t>‹#›</a:t>
            </a:fld>
            <a:endParaRPr lang="en-US"/>
          </a:p>
        </p:txBody>
      </p:sp>
    </p:spTree>
    <p:extLst>
      <p:ext uri="{BB962C8B-B14F-4D97-AF65-F5344CB8AC3E}">
        <p14:creationId xmlns:p14="http://schemas.microsoft.com/office/powerpoint/2010/main" val="3214461786"/>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19900" y="74613"/>
            <a:ext cx="2247900" cy="6051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 y="74613"/>
            <a:ext cx="6591300" cy="6051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1885008-EAEC-4D54-8202-DF024B086988}" type="slidenum">
              <a:rPr lang="en-US"/>
              <a:pPr>
                <a:defRPr/>
              </a:pPr>
              <a:t>‹#›</a:t>
            </a:fld>
            <a:endParaRPr lang="en-US"/>
          </a:p>
        </p:txBody>
      </p:sp>
    </p:spTree>
    <p:extLst>
      <p:ext uri="{BB962C8B-B14F-4D97-AF65-F5344CB8AC3E}">
        <p14:creationId xmlns:p14="http://schemas.microsoft.com/office/powerpoint/2010/main" val="294492484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84A5E15-523A-4A3C-9B40-81A33818DA24}" type="slidenum">
              <a:rPr lang="en-US"/>
              <a:pPr>
                <a:defRPr/>
              </a:pPr>
              <a:t>‹#›</a:t>
            </a:fld>
            <a:endParaRPr lang="en-US"/>
          </a:p>
        </p:txBody>
      </p:sp>
    </p:spTree>
    <p:extLst>
      <p:ext uri="{BB962C8B-B14F-4D97-AF65-F5344CB8AC3E}">
        <p14:creationId xmlns:p14="http://schemas.microsoft.com/office/powerpoint/2010/main" val="619306202"/>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F53440-79AC-42B8-B9B9-85520C5F28E0}" type="slidenum">
              <a:rPr lang="en-US"/>
              <a:pPr>
                <a:defRPr/>
              </a:pPr>
              <a:t>‹#›</a:t>
            </a:fld>
            <a:endParaRPr lang="en-US"/>
          </a:p>
        </p:txBody>
      </p:sp>
    </p:spTree>
    <p:extLst>
      <p:ext uri="{BB962C8B-B14F-4D97-AF65-F5344CB8AC3E}">
        <p14:creationId xmlns:p14="http://schemas.microsoft.com/office/powerpoint/2010/main" val="58796072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4A009E1-3678-446A-8543-4D39BD9F5217}" type="slidenum">
              <a:rPr lang="en-US"/>
              <a:pPr>
                <a:defRPr/>
              </a:pPr>
              <a:t>‹#›</a:t>
            </a:fld>
            <a:endParaRPr lang="en-US"/>
          </a:p>
        </p:txBody>
      </p:sp>
    </p:spTree>
    <p:extLst>
      <p:ext uri="{BB962C8B-B14F-4D97-AF65-F5344CB8AC3E}">
        <p14:creationId xmlns:p14="http://schemas.microsoft.com/office/powerpoint/2010/main" val="275517209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2124B9F-F9EB-410F-AB8D-734BAE21CD41}" type="slidenum">
              <a:rPr lang="en-US"/>
              <a:pPr>
                <a:defRPr/>
              </a:pPr>
              <a:t>‹#›</a:t>
            </a:fld>
            <a:endParaRPr lang="en-US"/>
          </a:p>
        </p:txBody>
      </p:sp>
    </p:spTree>
    <p:extLst>
      <p:ext uri="{BB962C8B-B14F-4D97-AF65-F5344CB8AC3E}">
        <p14:creationId xmlns:p14="http://schemas.microsoft.com/office/powerpoint/2010/main" val="37675947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6200" y="227013"/>
            <a:ext cx="8991600" cy="458787"/>
          </a:xfrm>
          <a:noFill/>
        </p:spPr>
        <p:txBody>
          <a:bodyPr/>
          <a:lstStyle>
            <a:lvl1pPr>
              <a:defRPr sz="2800">
                <a:latin typeface="Georgia" pitchFamily="18" charset="0"/>
              </a:defRPr>
            </a:lvl1pPr>
          </a:lstStyle>
          <a:p>
            <a:r>
              <a:rPr lang="en-US" dirty="0"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2D530CC-5AEB-439A-AB50-25EEEF5C3BD8}" type="slidenum">
              <a:rPr lang="en-US"/>
              <a:pPr>
                <a:defRPr/>
              </a:pPr>
              <a:t>‹#›</a:t>
            </a:fld>
            <a:endParaRPr lang="en-US"/>
          </a:p>
        </p:txBody>
      </p:sp>
    </p:spTree>
    <p:extLst>
      <p:ext uri="{BB962C8B-B14F-4D97-AF65-F5344CB8AC3E}">
        <p14:creationId xmlns:p14="http://schemas.microsoft.com/office/powerpoint/2010/main" val="401832732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CA12316-1D75-4EBD-85A7-6F945EE21B8B}" type="slidenum">
              <a:rPr lang="en-US"/>
              <a:pPr>
                <a:defRPr/>
              </a:pPr>
              <a:t>‹#›</a:t>
            </a:fld>
            <a:endParaRPr lang="en-US"/>
          </a:p>
        </p:txBody>
      </p:sp>
    </p:spTree>
    <p:extLst>
      <p:ext uri="{BB962C8B-B14F-4D97-AF65-F5344CB8AC3E}">
        <p14:creationId xmlns:p14="http://schemas.microsoft.com/office/powerpoint/2010/main" val="33013824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08DAD8B-062C-4EFD-AAB4-AFC96990ED92}" type="slidenum">
              <a:rPr lang="en-US"/>
              <a:pPr>
                <a:defRPr/>
              </a:pPr>
              <a:t>‹#›</a:t>
            </a:fld>
            <a:endParaRPr lang="en-US"/>
          </a:p>
        </p:txBody>
      </p:sp>
    </p:spTree>
    <p:extLst>
      <p:ext uri="{BB962C8B-B14F-4D97-AF65-F5344CB8AC3E}">
        <p14:creationId xmlns:p14="http://schemas.microsoft.com/office/powerpoint/2010/main" val="7435797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9582616-FD88-45D5-A50B-FE7DFCBD2EBC}" type="slidenum">
              <a:rPr lang="en-US"/>
              <a:pPr>
                <a:defRPr/>
              </a:pPr>
              <a:t>‹#›</a:t>
            </a:fld>
            <a:endParaRPr lang="en-US"/>
          </a:p>
        </p:txBody>
      </p:sp>
    </p:spTree>
    <p:extLst>
      <p:ext uri="{BB962C8B-B14F-4D97-AF65-F5344CB8AC3E}">
        <p14:creationId xmlns:p14="http://schemas.microsoft.com/office/powerpoint/2010/main" val="307860730"/>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 y="74613"/>
            <a:ext cx="8991600" cy="458787"/>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1E04F63D-FB9A-4E2F-80FD-A9BAD836EA8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2000">
          <a:solidFill>
            <a:schemeClr val="tx2"/>
          </a:solidFill>
          <a:latin typeface="+mj-lt"/>
          <a:ea typeface="+mj-ea"/>
          <a:cs typeface="+mj-cs"/>
        </a:defRPr>
      </a:lvl1pPr>
      <a:lvl2pPr algn="ctr" rtl="0" eaLnBrk="0" fontAlgn="base" hangingPunct="0">
        <a:spcBef>
          <a:spcPct val="0"/>
        </a:spcBef>
        <a:spcAft>
          <a:spcPct val="0"/>
        </a:spcAft>
        <a:defRPr sz="2000">
          <a:solidFill>
            <a:schemeClr val="tx2"/>
          </a:solidFill>
          <a:latin typeface="Arial" pitchFamily="34" charset="0"/>
        </a:defRPr>
      </a:lvl2pPr>
      <a:lvl3pPr algn="ctr" rtl="0" eaLnBrk="0" fontAlgn="base" hangingPunct="0">
        <a:spcBef>
          <a:spcPct val="0"/>
        </a:spcBef>
        <a:spcAft>
          <a:spcPct val="0"/>
        </a:spcAft>
        <a:defRPr sz="2000">
          <a:solidFill>
            <a:schemeClr val="tx2"/>
          </a:solidFill>
          <a:latin typeface="Arial" pitchFamily="34" charset="0"/>
        </a:defRPr>
      </a:lvl3pPr>
      <a:lvl4pPr algn="ctr" rtl="0" eaLnBrk="0" fontAlgn="base" hangingPunct="0">
        <a:spcBef>
          <a:spcPct val="0"/>
        </a:spcBef>
        <a:spcAft>
          <a:spcPct val="0"/>
        </a:spcAft>
        <a:defRPr sz="2000">
          <a:solidFill>
            <a:schemeClr val="tx2"/>
          </a:solidFill>
          <a:latin typeface="Arial" pitchFamily="34" charset="0"/>
        </a:defRPr>
      </a:lvl4pPr>
      <a:lvl5pPr algn="ctr" rtl="0" eaLnBrk="0" fontAlgn="base" hangingPunct="0">
        <a:spcBef>
          <a:spcPct val="0"/>
        </a:spcBef>
        <a:spcAft>
          <a:spcPct val="0"/>
        </a:spcAft>
        <a:defRPr sz="2000">
          <a:solidFill>
            <a:schemeClr val="tx2"/>
          </a:solidFill>
          <a:latin typeface="Arial" pitchFamily="34" charset="0"/>
        </a:defRPr>
      </a:lvl5pPr>
      <a:lvl6pPr marL="457200" algn="ctr" rtl="0" fontAlgn="base">
        <a:spcBef>
          <a:spcPct val="0"/>
        </a:spcBef>
        <a:spcAft>
          <a:spcPct val="0"/>
        </a:spcAft>
        <a:defRPr sz="2000">
          <a:solidFill>
            <a:schemeClr val="tx2"/>
          </a:solidFill>
          <a:latin typeface="Arial" pitchFamily="34" charset="0"/>
        </a:defRPr>
      </a:lvl6pPr>
      <a:lvl7pPr marL="914400" algn="ctr" rtl="0" fontAlgn="base">
        <a:spcBef>
          <a:spcPct val="0"/>
        </a:spcBef>
        <a:spcAft>
          <a:spcPct val="0"/>
        </a:spcAft>
        <a:defRPr sz="2000">
          <a:solidFill>
            <a:schemeClr val="tx2"/>
          </a:solidFill>
          <a:latin typeface="Arial" pitchFamily="34" charset="0"/>
        </a:defRPr>
      </a:lvl7pPr>
      <a:lvl8pPr marL="1371600" algn="ctr" rtl="0" fontAlgn="base">
        <a:spcBef>
          <a:spcPct val="0"/>
        </a:spcBef>
        <a:spcAft>
          <a:spcPct val="0"/>
        </a:spcAft>
        <a:defRPr sz="2000">
          <a:solidFill>
            <a:schemeClr val="tx2"/>
          </a:solidFill>
          <a:latin typeface="Arial" pitchFamily="34" charset="0"/>
        </a:defRPr>
      </a:lvl8pPr>
      <a:lvl9pPr marL="1828800" algn="ctr" rtl="0" fontAlgn="base">
        <a:spcBef>
          <a:spcPct val="0"/>
        </a:spcBef>
        <a:spcAft>
          <a:spcPct val="0"/>
        </a:spcAft>
        <a:defRPr sz="20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19.png"/><Relationship Id="rId4"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22.wmf"/><Relationship Id="rId5" Type="http://schemas.openxmlformats.org/officeDocument/2006/relationships/image" Target="../media/image21.wmf"/><Relationship Id="rId4" Type="http://schemas.openxmlformats.org/officeDocument/2006/relationships/oleObject" Target="../embeddings/oleObject3.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image" Target="../media/image21.wmf"/><Relationship Id="rId4" Type="http://schemas.openxmlformats.org/officeDocument/2006/relationships/oleObject" Target="../embeddings/oleObject4.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image" Target="../media/image23.wmf"/><Relationship Id="rId4" Type="http://schemas.openxmlformats.org/officeDocument/2006/relationships/oleObject" Target="../embeddings/oleObject5.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image" Target="../media/image22.wmf"/><Relationship Id="rId5" Type="http://schemas.openxmlformats.org/officeDocument/2006/relationships/image" Target="../media/image25.wmf"/><Relationship Id="rId4" Type="http://schemas.openxmlformats.org/officeDocument/2006/relationships/oleObject" Target="../embeddings/oleObject6.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image" Target="../media/image25.wmf"/><Relationship Id="rId5" Type="http://schemas.openxmlformats.org/officeDocument/2006/relationships/oleObject" Target="../embeddings/oleObject7.bin"/><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notesSlide" Target="../notesSlides/notesSlide31.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image" Target="../media/image25.wmf"/><Relationship Id="rId5" Type="http://schemas.openxmlformats.org/officeDocument/2006/relationships/oleObject" Target="../embeddings/oleObject8.bin"/><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8" Type="http://schemas.openxmlformats.org/officeDocument/2006/relationships/hyperlink" Target="http://www.ncbi.nlm.nih.gov/entrez/query.fcgi?db=pubmed&amp;cmd=Search&amp;itool=pubmed_Abstract&amp;term=%22Morris+GL+3rd%22%5bAuthor%5d" TargetMode="External"/><Relationship Id="rId3" Type="http://schemas.openxmlformats.org/officeDocument/2006/relationships/hyperlink" Target="http://www.ncbi.nlm.nih.gov/entrez/query.fcgi?db=pubmed&amp;cmd=Search&amp;itool=pubmed_Abstract&amp;term=%22Sabsevitz+DS%22%5bAuthor%5d" TargetMode="External"/><Relationship Id="rId7" Type="http://schemas.openxmlformats.org/officeDocument/2006/relationships/hyperlink" Target="http://www.ncbi.nlm.nih.gov/entrez/query.fcgi?db=pubmed&amp;cmd=Search&amp;itool=pubmed_Abstract&amp;term=%22Possing+ET%22%5bAuthor%5d"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hyperlink" Target="http://www.ncbi.nlm.nih.gov/entrez/query.fcgi?db=pubmed&amp;cmd=Search&amp;itool=pubmed_Abstract&amp;term=%22Spanaki+MV%22%5bAuthor%5d" TargetMode="External"/><Relationship Id="rId11" Type="http://schemas.openxmlformats.org/officeDocument/2006/relationships/image" Target="../media/image41.wmf"/><Relationship Id="rId5" Type="http://schemas.openxmlformats.org/officeDocument/2006/relationships/hyperlink" Target="http://www.ncbi.nlm.nih.gov/entrez/query.fcgi?db=pubmed&amp;cmd=Search&amp;itool=pubmed_Abstract&amp;term=%22Hammeke+TA%22%5bAuthor%5d" TargetMode="External"/><Relationship Id="rId10" Type="http://schemas.openxmlformats.org/officeDocument/2006/relationships/hyperlink" Target="http://www.ncbi.nlm.nih.gov/entrez/query.fcgi?db=pubmed&amp;cmd=Search&amp;itool=pubmed_Abstract&amp;term=%22Binder+JR%22%5bAuthor%5d" TargetMode="External"/><Relationship Id="rId4" Type="http://schemas.openxmlformats.org/officeDocument/2006/relationships/hyperlink" Target="http://www.ncbi.nlm.nih.gov/entrez/query.fcgi?db=pubmed&amp;cmd=Search&amp;itool=pubmed_Abstract&amp;term=%22Swanson+SJ%22%5bAuthor%5d" TargetMode="External"/><Relationship Id="rId9" Type="http://schemas.openxmlformats.org/officeDocument/2006/relationships/hyperlink" Target="http://www.ncbi.nlm.nih.gov/entrez/query.fcgi?db=pubmed&amp;cmd=Search&amp;itool=pubmed_Abstract&amp;term=%22Mueller+WM%22%5bAuthor%5d"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www.sciencedirect.com/science?_ob=RedirectURL&amp;_method=outwardLink&amp;_partnerName=3&amp;_targetURL=http://dx.doi.org/10.1148/radiol.2421050677&amp;_acct=C000012078&amp;_version=1&amp;_userid=4725561&amp;md5=3c8f5b9d52ac190ad362dbbdde47b164" TargetMode="External"/><Relationship Id="rId2" Type="http://schemas.openxmlformats.org/officeDocument/2006/relationships/notesSlide" Target="../notesSlides/notesSlide38.xml"/><Relationship Id="rId1" Type="http://schemas.openxmlformats.org/officeDocument/2006/relationships/slideLayout" Target="../slideLayouts/slideLayout6.xml"/><Relationship Id="rId5" Type="http://schemas.openxmlformats.org/officeDocument/2006/relationships/hyperlink" Target="http://www.sciencedirect.com/science?_ob=RedirectURL&amp;_method=outwardLink&amp;_partnerName=656&amp;_targetURL=http://www.scopus.com/scopus/inward/citedby.url?eid=2-s2.0-33845619890&amp;partnerID=10&amp;rel=R3.0.0&amp;md5=bbc6ef810e7d0f3130066c7bc2e37f01&amp;_acct=C000012078&amp;_version=1&amp;_userid=4725561&amp;md5=a6dce53d03b44d25453460ac3b7aee8c" TargetMode="External"/><Relationship Id="rId4" Type="http://schemas.openxmlformats.org/officeDocument/2006/relationships/hyperlink" Target="http://www.sciencedirect.com/science?_ob=RedirectURL&amp;_method=outwardLink&amp;_partnerName=655&amp;_targetURL=http://www.scopus.com/scopus/inward/record.url?eid=2-s2.0-33845619890&amp;partnerID=10&amp;rel=R3.0.0&amp;md5=bbc6ef810e7d0f3130066c7bc2e37f01&amp;_acct=C000012078&amp;_version=1&amp;_userid=4725561&amp;md5=7e4dc6939bba843760019eccbde7a1a4"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www.pubmedcentral.nih.gov/about/copyright.html" TargetMode="External"/><Relationship Id="rId3" Type="http://schemas.openxmlformats.org/officeDocument/2006/relationships/hyperlink" Target="http://www.ncbi.nlm.nih.gov/entrez/query.fcgi?cmd=Retrieve&amp;db=PubMed&amp;dopt=Abstract&amp;list_uids=15329352" TargetMode="External"/><Relationship Id="rId7" Type="http://schemas.openxmlformats.org/officeDocument/2006/relationships/hyperlink" Target="http://www.pubmedcentral.nih.gov/articlerender.fcgi?artid=1201639" TargetMode="External"/><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hyperlink" Target="http://www.ncbi.nlm.nih.gov/entrez/eutils/elink.fcgi?dbfrom=pubmed&amp;retmode=ref&amp;cmd=prlinks&amp;id=15459025" TargetMode="External"/><Relationship Id="rId5" Type="http://schemas.openxmlformats.org/officeDocument/2006/relationships/hyperlink" Target="http://www.ncbi.nlm.nih.gov/entrez/query.fcgi?cmd=Retrieve&amp;db=PubMed&amp;dopt=Abstract&amp;list_uids=15459025" TargetMode="External"/><Relationship Id="rId4" Type="http://schemas.openxmlformats.org/officeDocument/2006/relationships/hyperlink" Target="http://www.ncbi.nlm.nih.gov/entrez/eutils/elink.fcgi?dbfrom=pubmed&amp;retmode=ref&amp;cmd=prlinks&amp;id=15329352"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image" Target="../media/image45.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6.xml"/><Relationship Id="rId1" Type="http://schemas.openxmlformats.org/officeDocument/2006/relationships/slideLayout" Target="../slideLayouts/slideLayout6.xml"/><Relationship Id="rId5" Type="http://schemas.openxmlformats.org/officeDocument/2006/relationships/image" Target="../media/image50.png"/><Relationship Id="rId4" Type="http://schemas.openxmlformats.org/officeDocument/2006/relationships/image" Target="../media/image49.png"/></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6.xml"/><Relationship Id="rId5" Type="http://schemas.openxmlformats.org/officeDocument/2006/relationships/image" Target="../media/image50.png"/><Relationship Id="rId4" Type="http://schemas.openxmlformats.org/officeDocument/2006/relationships/image" Target="../media/image49.png"/></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image" Target="../media/image51.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7" Type="http://schemas.openxmlformats.org/officeDocument/2006/relationships/image" Target="../media/image53.png"/><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oleObject" Target="../embeddings/oleObject11.bin"/><Relationship Id="rId5" Type="http://schemas.openxmlformats.org/officeDocument/2006/relationships/image" Target="../media/image52.png"/><Relationship Id="rId4" Type="http://schemas.openxmlformats.org/officeDocument/2006/relationships/oleObject" Target="../embeddings/oleObject10.bin"/></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3.xml"/><Relationship Id="rId1" Type="http://schemas.openxmlformats.org/officeDocument/2006/relationships/slideLayout" Target="../slideLayouts/slideLayout6.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5.xml"/><Relationship Id="rId1" Type="http://schemas.openxmlformats.org/officeDocument/2006/relationships/slideLayout" Target="../slideLayouts/slideLayout6.xml"/><Relationship Id="rId4" Type="http://schemas.openxmlformats.org/officeDocument/2006/relationships/image" Target="../media/image59.png"/></Relationships>
</file>

<file path=ppt/slides/_rels/slide5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7.xml"/><Relationship Id="rId1" Type="http://schemas.openxmlformats.org/officeDocument/2006/relationships/slideLayout" Target="../slideLayouts/slideLayout6.xml"/><Relationship Id="rId4" Type="http://schemas.openxmlformats.org/officeDocument/2006/relationships/image" Target="../media/image63.png"/></Relationships>
</file>

<file path=ppt/slides/_rels/slide5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8.xml"/><Relationship Id="rId1" Type="http://schemas.openxmlformats.org/officeDocument/2006/relationships/slideLayout" Target="../slideLayouts/slideLayout6.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2.jpe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0.xml"/><Relationship Id="rId1" Type="http://schemas.openxmlformats.org/officeDocument/2006/relationships/slideLayout" Target="../slideLayouts/slideLayout6.xml"/><Relationship Id="rId4" Type="http://schemas.openxmlformats.org/officeDocument/2006/relationships/image" Target="../media/image68.jpe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image" Target="../media/image69.png"/><Relationship Id="rId5" Type="http://schemas.openxmlformats.org/officeDocument/2006/relationships/oleObject" Target="../embeddings/oleObject12.bin"/><Relationship Id="rId4" Type="http://schemas.openxmlformats.org/officeDocument/2006/relationships/image" Target="../media/image67.png"/></Relationships>
</file>

<file path=ppt/slides/_rels/slide6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2.xml"/><Relationship Id="rId1" Type="http://schemas.openxmlformats.org/officeDocument/2006/relationships/slideLayout" Target="../slideLayouts/slideLayout6.xml"/><Relationship Id="rId5" Type="http://schemas.openxmlformats.org/officeDocument/2006/relationships/image" Target="../media/image71.png"/><Relationship Id="rId4" Type="http://schemas.openxmlformats.org/officeDocument/2006/relationships/image" Target="../media/image67.png"/></Relationships>
</file>

<file path=ppt/slides/_rels/slide6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3.xml"/><Relationship Id="rId1" Type="http://schemas.openxmlformats.org/officeDocument/2006/relationships/slideLayout" Target="../slideLayouts/slideLayout6.xml"/><Relationship Id="rId4" Type="http://schemas.openxmlformats.org/officeDocument/2006/relationships/image" Target="../media/image73.jpeg"/></Relationships>
</file>

<file path=ppt/slides/_rels/slide6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4.xml"/><Relationship Id="rId1" Type="http://schemas.openxmlformats.org/officeDocument/2006/relationships/slideLayout" Target="../slideLayouts/slideLayout6.xml"/><Relationship Id="rId4" Type="http://schemas.openxmlformats.org/officeDocument/2006/relationships/hyperlink" Target="http://white.stanford.edu/~brian/papers/mri/PNAS-Dougherty-DTI-2005.pdf"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65.xml"/><Relationship Id="rId1" Type="http://schemas.openxmlformats.org/officeDocument/2006/relationships/slideLayout" Target="../slideLayouts/slideLayout6.xml"/><Relationship Id="rId5" Type="http://schemas.openxmlformats.org/officeDocument/2006/relationships/image" Target="../media/image77.png"/><Relationship Id="rId4" Type="http://schemas.openxmlformats.org/officeDocument/2006/relationships/image" Target="../media/image76.jpeg"/></Relationships>
</file>

<file path=ppt/slides/_rels/slide6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6.xml"/><Relationship Id="rId1" Type="http://schemas.openxmlformats.org/officeDocument/2006/relationships/slideLayout" Target="../slideLayouts/slideLayout6.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67.xml.rels><?xml version="1.0" encoding="UTF-8" standalone="yes"?>
<Relationships xmlns="http://schemas.openxmlformats.org/package/2006/relationships"><Relationship Id="rId8" Type="http://schemas.openxmlformats.org/officeDocument/2006/relationships/image" Target="../media/image83.wmf"/><Relationship Id="rId3" Type="http://schemas.openxmlformats.org/officeDocument/2006/relationships/notesSlide" Target="../notesSlides/notesSlide67.xml"/><Relationship Id="rId7" Type="http://schemas.openxmlformats.org/officeDocument/2006/relationships/oleObject" Target="../embeddings/oleObject14.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image" Target="../media/image85.png"/><Relationship Id="rId11" Type="http://schemas.openxmlformats.org/officeDocument/2006/relationships/image" Target="../media/image84.wmf"/><Relationship Id="rId5" Type="http://schemas.openxmlformats.org/officeDocument/2006/relationships/image" Target="../media/image82.wmf"/><Relationship Id="rId10" Type="http://schemas.openxmlformats.org/officeDocument/2006/relationships/oleObject" Target="../embeddings/oleObject15.bin"/><Relationship Id="rId4" Type="http://schemas.openxmlformats.org/officeDocument/2006/relationships/oleObject" Target="../embeddings/oleObject13.bin"/><Relationship Id="rId9" Type="http://schemas.openxmlformats.org/officeDocument/2006/relationships/image" Target="../media/image86.png"/></Relationships>
</file>

<file path=ppt/slides/_rels/slide6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8.xml"/><Relationship Id="rId1" Type="http://schemas.openxmlformats.org/officeDocument/2006/relationships/slideLayout" Target="../slideLayouts/slideLayout6.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6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9.xml"/><Relationship Id="rId1" Type="http://schemas.openxmlformats.org/officeDocument/2006/relationships/slideLayout" Target="../slideLayouts/slideLayout6.xml"/><Relationship Id="rId5" Type="http://schemas.openxmlformats.org/officeDocument/2006/relationships/hyperlink" Target="http://white.stanford.edu/~brian/papers/reading/DTI_Reading_Cortex_2003.pdf" TargetMode="External"/><Relationship Id="rId4" Type="http://schemas.openxmlformats.org/officeDocument/2006/relationships/image" Target="../media/image93.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7" Type="http://schemas.openxmlformats.org/officeDocument/2006/relationships/image" Target="../media/image95.png"/><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oleObject" Target="../embeddings/oleObject17.bin"/><Relationship Id="rId5" Type="http://schemas.openxmlformats.org/officeDocument/2006/relationships/image" Target="../media/image94.png"/><Relationship Id="rId4" Type="http://schemas.openxmlformats.org/officeDocument/2006/relationships/oleObject" Target="../embeddings/oleObject16.bin"/></Relationships>
</file>

<file path=ppt/slides/_rels/slide71.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96.png"/><Relationship Id="rId7" Type="http://schemas.openxmlformats.org/officeDocument/2006/relationships/image" Target="../media/image90.png"/><Relationship Id="rId2" Type="http://schemas.openxmlformats.org/officeDocument/2006/relationships/notesSlide" Target="../notesSlides/notesSlide71.xml"/><Relationship Id="rId1" Type="http://schemas.openxmlformats.org/officeDocument/2006/relationships/slideLayout" Target="../slideLayouts/slideLayout6.xml"/><Relationship Id="rId6" Type="http://schemas.openxmlformats.org/officeDocument/2006/relationships/image" Target="../media/image99.jpeg"/><Relationship Id="rId5" Type="http://schemas.openxmlformats.org/officeDocument/2006/relationships/image" Target="../media/image98.png"/><Relationship Id="rId4" Type="http://schemas.openxmlformats.org/officeDocument/2006/relationships/image" Target="../media/image97.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6.xml"/><Relationship Id="rId1" Type="http://schemas.openxmlformats.org/officeDocument/2006/relationships/vmlDrawing" Target="../drawings/vmlDrawing13.vml"/><Relationship Id="rId5" Type="http://schemas.openxmlformats.org/officeDocument/2006/relationships/image" Target="../media/image53.png"/><Relationship Id="rId4" Type="http://schemas.openxmlformats.org/officeDocument/2006/relationships/oleObject" Target="../embeddings/oleObject18.bin"/></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notesSlide" Target="../notesSlides/notesSlide9.xml"/><Relationship Id="rId7" Type="http://schemas.openxmlformats.org/officeDocument/2006/relationships/image" Target="../media/image12.w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oleObject" Target="../embeddings/oleObject1.bin"/><Relationship Id="rId9"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1403664" y="2133600"/>
            <a:ext cx="6139822"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ctr" eaLnBrk="1" hangingPunct="1"/>
            <a:r>
              <a:rPr lang="en-US" sz="3600" dirty="0">
                <a:latin typeface="Georgia" pitchFamily="18" charset="0"/>
              </a:rPr>
              <a:t>Magnetic resonance methods</a:t>
            </a:r>
            <a:br>
              <a:rPr lang="en-US" sz="3600" dirty="0">
                <a:latin typeface="Georgia" pitchFamily="18" charset="0"/>
              </a:rPr>
            </a:br>
            <a:endParaRPr lang="en-US" sz="3600" dirty="0">
              <a:latin typeface="Georgia" pitchFamily="18" charset="0"/>
            </a:endParaRPr>
          </a:p>
          <a:p>
            <a:pPr algn="ctr" eaLnBrk="1" hangingPunct="1"/>
            <a:r>
              <a:rPr lang="en-US" sz="3600" dirty="0">
                <a:latin typeface="Georgia" pitchFamily="18" charset="0"/>
              </a:rPr>
              <a:t>Neurobiology 206</a:t>
            </a:r>
          </a:p>
          <a:p>
            <a:pPr algn="ctr" eaLnBrk="1" hangingPunct="1"/>
            <a:r>
              <a:rPr lang="en-US" sz="3600" dirty="0" smtClean="0">
                <a:latin typeface="Georgia" pitchFamily="18" charset="0"/>
              </a:rPr>
              <a:t>Wandell</a:t>
            </a:r>
            <a:endParaRPr lang="en-US" sz="3600" dirty="0">
              <a:latin typeface="Georgia" pitchFamily="18" charset="0"/>
            </a:endParaRPr>
          </a:p>
        </p:txBody>
      </p:sp>
      <p:pic>
        <p:nvPicPr>
          <p:cNvPr id="2051" name="Picture 3" descr="fmri-fig-01-0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4724400"/>
            <a:ext cx="274320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52" name="Group 9"/>
          <p:cNvGrpSpPr>
            <a:grpSpLocks/>
          </p:cNvGrpSpPr>
          <p:nvPr/>
        </p:nvGrpSpPr>
        <p:grpSpPr bwMode="auto">
          <a:xfrm>
            <a:off x="0" y="93663"/>
            <a:ext cx="2819400" cy="2016125"/>
            <a:chOff x="0" y="59"/>
            <a:chExt cx="1776" cy="1270"/>
          </a:xfrm>
        </p:grpSpPr>
        <p:pic>
          <p:nvPicPr>
            <p:cNvPr id="2053" name="Picture 5" descr="WalterK"/>
            <p:cNvPicPr>
              <a:picLocks noChangeAspect="1" noChangeArrowheads="1"/>
            </p:cNvPicPr>
            <p:nvPr/>
          </p:nvPicPr>
          <p:blipFill>
            <a:blip r:embed="rId4">
              <a:extLst>
                <a:ext uri="{28A0092B-C50C-407E-A947-70E740481C1C}">
                  <a14:useLocalDpi xmlns:a14="http://schemas.microsoft.com/office/drawing/2010/main" val="0"/>
                </a:ext>
              </a:extLst>
            </a:blip>
            <a:srcRect l="14330" t="10236" r="10207" b="22534"/>
            <a:stretch>
              <a:fillRect/>
            </a:stretch>
          </p:blipFill>
          <p:spPr bwMode="auto">
            <a:xfrm>
              <a:off x="0" y="59"/>
              <a:ext cx="1776" cy="127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054" name="Line 6"/>
            <p:cNvSpPr>
              <a:spLocks noChangeShapeType="1"/>
            </p:cNvSpPr>
            <p:nvPr/>
          </p:nvSpPr>
          <p:spPr bwMode="auto">
            <a:xfrm flipH="1" flipV="1">
              <a:off x="854" y="610"/>
              <a:ext cx="374" cy="230"/>
            </a:xfrm>
            <a:prstGeom prst="line">
              <a:avLst/>
            </a:prstGeom>
            <a:noFill/>
            <a:ln w="28575">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55" name="Text Box 7"/>
            <p:cNvSpPr txBox="1">
              <a:spLocks noChangeArrowheads="1"/>
            </p:cNvSpPr>
            <p:nvPr/>
          </p:nvSpPr>
          <p:spPr bwMode="auto">
            <a:xfrm>
              <a:off x="1188" y="788"/>
              <a:ext cx="533"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a:latin typeface="Times New Roman" pitchFamily="18" charset="0"/>
                </a:rPr>
                <a:t>Source of noise</a:t>
              </a:r>
            </a:p>
          </p:txBody>
        </p:sp>
        <p:sp>
          <p:nvSpPr>
            <p:cNvPr id="2056" name="Text Box 8"/>
            <p:cNvSpPr txBox="1">
              <a:spLocks noChangeArrowheads="1"/>
            </p:cNvSpPr>
            <p:nvPr/>
          </p:nvSpPr>
          <p:spPr bwMode="auto">
            <a:xfrm>
              <a:off x="0" y="133"/>
              <a:ext cx="55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400" i="1">
                  <a:latin typeface="Times New Roman" pitchFamily="18" charset="0"/>
                </a:rPr>
                <a:t>Walter K.</a:t>
              </a:r>
            </a:p>
          </p:txBody>
        </p:sp>
      </p:gr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2800" dirty="0" smtClean="0"/>
              <a:t>The FID signal: </a:t>
            </a:r>
            <a:r>
              <a:rPr lang="en-US" sz="2800" dirty="0" err="1" smtClean="0"/>
              <a:t>quantal</a:t>
            </a:r>
            <a:r>
              <a:rPr lang="en-US" sz="2800" dirty="0" smtClean="0"/>
              <a:t> description</a:t>
            </a:r>
          </a:p>
        </p:txBody>
      </p:sp>
      <p:pic>
        <p:nvPicPr>
          <p:cNvPr id="20484"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2362200"/>
            <a:ext cx="2827338"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6" name="Text Box 24"/>
          <p:cNvSpPr txBox="1">
            <a:spLocks noChangeArrowheads="1"/>
          </p:cNvSpPr>
          <p:nvPr/>
        </p:nvSpPr>
        <p:spPr bwMode="auto">
          <a:xfrm>
            <a:off x="3995738" y="1752600"/>
            <a:ext cx="29257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r>
              <a:rPr lang="en-US" sz="2800"/>
              <a:t>B0 field precession</a:t>
            </a:r>
          </a:p>
        </p:txBody>
      </p:sp>
      <p:sp>
        <p:nvSpPr>
          <p:cNvPr id="20487" name="Rectangle 25"/>
          <p:cNvSpPr>
            <a:spLocks noChangeArrowheads="1"/>
          </p:cNvSpPr>
          <p:nvPr/>
        </p:nvSpPr>
        <p:spPr bwMode="auto">
          <a:xfrm>
            <a:off x="138111" y="2169855"/>
            <a:ext cx="3290889"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sz="2000" dirty="0" smtClean="0">
                <a:latin typeface="Georgia" pitchFamily="18" charset="0"/>
              </a:rPr>
              <a:t>In the presence of the B0 field, the spins generally align with the field (Z-direction)</a:t>
            </a:r>
          </a:p>
          <a:p>
            <a:endParaRPr lang="en-US" sz="2000" dirty="0">
              <a:latin typeface="Georgia" pitchFamily="18" charset="0"/>
            </a:endParaRPr>
          </a:p>
          <a:p>
            <a:r>
              <a:rPr lang="en-US" sz="2000" dirty="0" smtClean="0">
                <a:latin typeface="Georgia" pitchFamily="18" charset="0"/>
              </a:rPr>
              <a:t>But they occupy one of two states: Parallel and anti-parallel</a:t>
            </a:r>
            <a:endParaRPr lang="en-US" sz="2000" dirty="0">
              <a:latin typeface="Georgia" pitchFamily="18" charset="0"/>
            </a:endParaRPr>
          </a:p>
          <a:p>
            <a:endParaRPr lang="en-US" sz="2000" dirty="0">
              <a:latin typeface="Georgia" pitchFamily="18" charset="0"/>
            </a:endParaRPr>
          </a:p>
          <a:p>
            <a:r>
              <a:rPr lang="en-US" sz="2000" dirty="0" smtClean="0">
                <a:latin typeface="Georgia" pitchFamily="18" charset="0"/>
              </a:rPr>
              <a:t>(</a:t>
            </a:r>
            <a:r>
              <a:rPr lang="en-US" sz="2000" dirty="0" err="1" smtClean="0">
                <a:latin typeface="Georgia" pitchFamily="18" charset="0"/>
              </a:rPr>
              <a:t>mrTutMR.m</a:t>
            </a:r>
            <a:r>
              <a:rPr lang="en-US" sz="2000" dirty="0" smtClean="0">
                <a:latin typeface="Georgia" pitchFamily="18" charset="0"/>
              </a:rPr>
              <a:t> </a:t>
            </a:r>
            <a:r>
              <a:rPr lang="en-US" sz="2000" dirty="0">
                <a:latin typeface="Georgia" pitchFamily="18" charset="0"/>
              </a:rPr>
              <a:t>explains how to calculate the percentage in each </a:t>
            </a:r>
            <a:r>
              <a:rPr lang="en-US" sz="2000" dirty="0" smtClean="0">
                <a:latin typeface="Georgia" pitchFamily="18" charset="0"/>
              </a:rPr>
              <a:t>state)</a:t>
            </a:r>
            <a:endParaRPr lang="en-US" sz="2000" dirty="0">
              <a:latin typeface="Georgia" pitchFamily="18" charset="0"/>
            </a:endParaRPr>
          </a:p>
        </p:txBody>
      </p:sp>
      <p:sp>
        <p:nvSpPr>
          <p:cNvPr id="20489" name="Rectangle 28"/>
          <p:cNvSpPr>
            <a:spLocks noChangeArrowheads="1"/>
          </p:cNvSpPr>
          <p:nvPr/>
        </p:nvSpPr>
        <p:spPr bwMode="auto">
          <a:xfrm>
            <a:off x="3810000" y="1676400"/>
            <a:ext cx="3124200" cy="4495800"/>
          </a:xfrm>
          <a:prstGeom prst="rect">
            <a:avLst/>
          </a:prstGeom>
          <a:solidFill>
            <a:srgbClr val="CFCFCF">
              <a:alpha val="25882"/>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90" name="TextBox 11"/>
          <p:cNvSpPr txBox="1">
            <a:spLocks noChangeArrowheads="1"/>
          </p:cNvSpPr>
          <p:nvPr/>
        </p:nvSpPr>
        <p:spPr bwMode="auto">
          <a:xfrm>
            <a:off x="3290888" y="6550025"/>
            <a:ext cx="582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eaLnBrk="1" hangingPunct="1"/>
            <a:r>
              <a:rPr lang="en-US" sz="1400"/>
              <a:t>Functional Magnetic Resonance Imaging, Huettel et al. © Sinauer, 2004, 2009</a:t>
            </a:r>
          </a:p>
        </p:txBody>
      </p:sp>
      <p:sp>
        <p:nvSpPr>
          <p:cNvPr id="12" name="TextBox 11"/>
          <p:cNvSpPr txBox="1"/>
          <p:nvPr/>
        </p:nvSpPr>
        <p:spPr>
          <a:xfrm>
            <a:off x="6172200" y="3593068"/>
            <a:ext cx="325730" cy="369332"/>
          </a:xfrm>
          <a:prstGeom prst="rect">
            <a:avLst/>
          </a:prstGeom>
          <a:solidFill>
            <a:schemeClr val="bg1"/>
          </a:solidFill>
        </p:spPr>
        <p:txBody>
          <a:bodyPr wrap="none" rtlCol="0">
            <a:spAutoFit/>
          </a:bodyPr>
          <a:lstStyle/>
          <a:p>
            <a:r>
              <a:rPr lang="en-US" dirty="0" smtClean="0"/>
              <a:t>Z</a:t>
            </a:r>
            <a:endParaRPr lang="en-US" dirty="0"/>
          </a:p>
        </p:txBody>
      </p:sp>
      <p:sp>
        <p:nvSpPr>
          <p:cNvPr id="2" name="TextBox 1"/>
          <p:cNvSpPr txBox="1"/>
          <p:nvPr/>
        </p:nvSpPr>
        <p:spPr>
          <a:xfrm>
            <a:off x="7086600" y="2667000"/>
            <a:ext cx="889987" cy="369332"/>
          </a:xfrm>
          <a:prstGeom prst="rect">
            <a:avLst/>
          </a:prstGeom>
          <a:noFill/>
        </p:spPr>
        <p:txBody>
          <a:bodyPr wrap="none" rtlCol="0">
            <a:spAutoFit/>
          </a:bodyPr>
          <a:lstStyle/>
          <a:p>
            <a:r>
              <a:rPr lang="en-US" dirty="0" smtClean="0">
                <a:solidFill>
                  <a:schemeClr val="accent6">
                    <a:lumMod val="75000"/>
                  </a:schemeClr>
                </a:solidFill>
              </a:rPr>
              <a:t>Parallel</a:t>
            </a:r>
            <a:endParaRPr lang="en-US" dirty="0">
              <a:solidFill>
                <a:schemeClr val="accent6">
                  <a:lumMod val="75000"/>
                </a:schemeClr>
              </a:solidFill>
            </a:endParaRPr>
          </a:p>
        </p:txBody>
      </p:sp>
      <p:sp>
        <p:nvSpPr>
          <p:cNvPr id="11" name="TextBox 10"/>
          <p:cNvSpPr txBox="1"/>
          <p:nvPr/>
        </p:nvSpPr>
        <p:spPr>
          <a:xfrm>
            <a:off x="7105030" y="4953000"/>
            <a:ext cx="1364476" cy="369332"/>
          </a:xfrm>
          <a:prstGeom prst="rect">
            <a:avLst/>
          </a:prstGeom>
          <a:noFill/>
        </p:spPr>
        <p:txBody>
          <a:bodyPr wrap="none" rtlCol="0">
            <a:spAutoFit/>
          </a:bodyPr>
          <a:lstStyle/>
          <a:p>
            <a:r>
              <a:rPr lang="en-US" dirty="0" smtClean="0">
                <a:solidFill>
                  <a:schemeClr val="tx2">
                    <a:lumMod val="60000"/>
                    <a:lumOff val="40000"/>
                  </a:schemeClr>
                </a:solidFill>
              </a:rPr>
              <a:t>Anti-parallel</a:t>
            </a:r>
            <a:endParaRPr lang="en-US" dirty="0">
              <a:solidFill>
                <a:schemeClr val="tx2">
                  <a:lumMod val="60000"/>
                  <a:lumOff val="40000"/>
                </a:schemeClr>
              </a:solidFill>
            </a:endParaRPr>
          </a:p>
        </p:txBody>
      </p:sp>
      <p:sp>
        <p:nvSpPr>
          <p:cNvPr id="3" name="TextBox 2"/>
          <p:cNvSpPr txBox="1"/>
          <p:nvPr/>
        </p:nvSpPr>
        <p:spPr>
          <a:xfrm>
            <a:off x="381000" y="1066800"/>
            <a:ext cx="2590800" cy="584775"/>
          </a:xfrm>
          <a:prstGeom prst="rect">
            <a:avLst/>
          </a:prstGeom>
          <a:noFill/>
        </p:spPr>
        <p:txBody>
          <a:bodyPr wrap="square" rtlCol="0">
            <a:spAutoFit/>
          </a:bodyPr>
          <a:lstStyle/>
          <a:p>
            <a:r>
              <a:rPr lang="en-US" dirty="0" smtClean="0">
                <a:latin typeface="Georgia" pitchFamily="18" charset="0"/>
              </a:rPr>
              <a:t>Hydrogen nuclei (protons) are called spins in MR</a:t>
            </a:r>
            <a:endParaRPr lang="en-US" dirty="0">
              <a:latin typeface="Georgia" pitchFamily="18" charset="0"/>
            </a:endParaRPr>
          </a:p>
        </p:txBody>
      </p:sp>
    </p:spTree>
    <p:extLst>
      <p:ext uri="{BB962C8B-B14F-4D97-AF65-F5344CB8AC3E}">
        <p14:creationId xmlns:p14="http://schemas.microsoft.com/office/powerpoint/2010/main" val="311209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z="2400" dirty="0" smtClean="0"/>
              <a:t>FID: The bulk (net) magnetization metaphor</a:t>
            </a:r>
          </a:p>
        </p:txBody>
      </p:sp>
      <p:sp>
        <p:nvSpPr>
          <p:cNvPr id="25603" name="Rectangle 6"/>
          <p:cNvSpPr>
            <a:spLocks noChangeArrowheads="1"/>
          </p:cNvSpPr>
          <p:nvPr/>
        </p:nvSpPr>
        <p:spPr bwMode="auto">
          <a:xfrm>
            <a:off x="1752600" y="5429250"/>
            <a:ext cx="160020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04" name="Text Box 7"/>
          <p:cNvSpPr txBox="1">
            <a:spLocks noChangeArrowheads="1"/>
          </p:cNvSpPr>
          <p:nvPr/>
        </p:nvSpPr>
        <p:spPr bwMode="auto">
          <a:xfrm>
            <a:off x="152400" y="1676400"/>
            <a:ext cx="3810000"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eaLnBrk="1" hangingPunct="1">
              <a:lnSpc>
                <a:spcPct val="120000"/>
              </a:lnSpc>
            </a:pPr>
            <a:r>
              <a:rPr lang="en-US" sz="2000" dirty="0">
                <a:latin typeface="Georgia" pitchFamily="18" charset="0"/>
              </a:rPr>
              <a:t>The bulk magnetization </a:t>
            </a:r>
            <a:r>
              <a:rPr lang="en-US" sz="2000" b="1" dirty="0" err="1" smtClean="0">
                <a:latin typeface="Georgia" pitchFamily="18" charset="0"/>
              </a:rPr>
              <a:t>precesses</a:t>
            </a:r>
            <a:r>
              <a:rPr lang="en-US" sz="2000" dirty="0">
                <a:latin typeface="Georgia" pitchFamily="18" charset="0"/>
              </a:rPr>
              <a:t> </a:t>
            </a:r>
            <a:r>
              <a:rPr lang="en-US" sz="2000" dirty="0" smtClean="0">
                <a:latin typeface="Georgia" pitchFamily="18" charset="0"/>
              </a:rPr>
              <a:t>around </a:t>
            </a:r>
            <a:r>
              <a:rPr lang="en-US" sz="2000" dirty="0">
                <a:latin typeface="Georgia" pitchFamily="18" charset="0"/>
              </a:rPr>
              <a:t>the B0 axis. Radio frequency (RF) pulse changes the angle of the bulk magnetization.  When the RF stops, the spins recover to the low energy </a:t>
            </a:r>
            <a:r>
              <a:rPr lang="en-US" sz="2000" dirty="0" smtClean="0">
                <a:latin typeface="Georgia" pitchFamily="18" charset="0"/>
              </a:rPr>
              <a:t>state.</a:t>
            </a:r>
            <a:br>
              <a:rPr lang="en-US" sz="2000" dirty="0" smtClean="0">
                <a:latin typeface="Georgia" pitchFamily="18" charset="0"/>
              </a:rPr>
            </a:br>
            <a:endParaRPr lang="en-US" sz="2000" dirty="0" smtClean="0">
              <a:latin typeface="Georgia" pitchFamily="18" charset="0"/>
            </a:endParaRPr>
          </a:p>
          <a:p>
            <a:pPr eaLnBrk="1" hangingPunct="1">
              <a:lnSpc>
                <a:spcPct val="120000"/>
              </a:lnSpc>
            </a:pPr>
            <a:r>
              <a:rPr lang="en-US" sz="2000" dirty="0">
                <a:latin typeface="Georgia" pitchFamily="18" charset="0"/>
              </a:rPr>
              <a:t>Receiver coil measures the spins as their net transverse magnetization decays; this transverse decay is the only signal we measure</a:t>
            </a:r>
            <a:r>
              <a:rPr lang="en-US" sz="2000" dirty="0" smtClean="0">
                <a:latin typeface="Georgia" pitchFamily="18" charset="0"/>
              </a:rPr>
              <a:t>.</a:t>
            </a:r>
            <a:endParaRPr lang="en-US" sz="2000" dirty="0">
              <a:latin typeface="Georgia" pitchFamily="18" charset="0"/>
            </a:endParaRPr>
          </a:p>
        </p:txBody>
      </p:sp>
      <p:grpSp>
        <p:nvGrpSpPr>
          <p:cNvPr id="25605" name="Group 13"/>
          <p:cNvGrpSpPr>
            <a:grpSpLocks/>
          </p:cNvGrpSpPr>
          <p:nvPr/>
        </p:nvGrpSpPr>
        <p:grpSpPr bwMode="auto">
          <a:xfrm>
            <a:off x="4082955" y="1905000"/>
            <a:ext cx="4572000" cy="4175125"/>
            <a:chOff x="192" y="1296"/>
            <a:chExt cx="2880" cy="2630"/>
          </a:xfrm>
        </p:grpSpPr>
        <p:pic>
          <p:nvPicPr>
            <p:cNvPr id="25609" name="Picture 5" descr="fmri-fig-03-14-0"/>
            <p:cNvPicPr>
              <a:picLocks noChangeAspect="1" noChangeArrowheads="1"/>
            </p:cNvPicPr>
            <p:nvPr/>
          </p:nvPicPr>
          <p:blipFill>
            <a:blip r:embed="rId3">
              <a:extLst>
                <a:ext uri="{28A0092B-C50C-407E-A947-70E740481C1C}">
                  <a14:useLocalDpi xmlns:a14="http://schemas.microsoft.com/office/drawing/2010/main" val="0"/>
                </a:ext>
              </a:extLst>
            </a:blip>
            <a:srcRect t="19217" r="55049" b="26059"/>
            <a:stretch>
              <a:fillRect/>
            </a:stretch>
          </p:blipFill>
          <p:spPr bwMode="auto">
            <a:xfrm>
              <a:off x="192" y="1296"/>
              <a:ext cx="2880" cy="2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10" name="Text Box 9"/>
            <p:cNvSpPr txBox="1">
              <a:spLocks noChangeArrowheads="1"/>
            </p:cNvSpPr>
            <p:nvPr/>
          </p:nvSpPr>
          <p:spPr bwMode="auto">
            <a:xfrm>
              <a:off x="1680" y="1920"/>
              <a:ext cx="1200"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eaLnBrk="1" hangingPunct="1"/>
              <a:r>
                <a:rPr lang="en-US">
                  <a:solidFill>
                    <a:srgbClr val="FF9900"/>
                  </a:solidFill>
                </a:rPr>
                <a:t>Low energy state in the B0 field</a:t>
              </a:r>
            </a:p>
          </p:txBody>
        </p:sp>
      </p:grpSp>
      <p:sp>
        <p:nvSpPr>
          <p:cNvPr id="25608" name="TextBox 11"/>
          <p:cNvSpPr txBox="1">
            <a:spLocks noChangeArrowheads="1"/>
          </p:cNvSpPr>
          <p:nvPr/>
        </p:nvSpPr>
        <p:spPr bwMode="auto">
          <a:xfrm>
            <a:off x="3290888" y="6550025"/>
            <a:ext cx="582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eaLnBrk="1" hangingPunct="1"/>
            <a:r>
              <a:rPr lang="en-US" sz="1400"/>
              <a:t>Functional Magnetic Resonance Imaging, Huettel et al. © Sinauer, 2004, 2009</a:t>
            </a:r>
          </a:p>
        </p:txBody>
      </p:sp>
    </p:spTree>
    <p:extLst>
      <p:ext uri="{BB962C8B-B14F-4D97-AF65-F5344CB8AC3E}">
        <p14:creationId xmlns:p14="http://schemas.microsoft.com/office/powerpoint/2010/main" val="975274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descr="fmri-fig-03-14-0"/>
          <p:cNvPicPr>
            <a:picLocks noChangeAspect="1" noChangeArrowheads="1"/>
          </p:cNvPicPr>
          <p:nvPr/>
        </p:nvPicPr>
        <p:blipFill rotWithShape="1">
          <a:blip r:embed="rId3">
            <a:extLst>
              <a:ext uri="{28A0092B-C50C-407E-A947-70E740481C1C}">
                <a14:useLocalDpi xmlns:a14="http://schemas.microsoft.com/office/drawing/2010/main" val="0"/>
              </a:ext>
            </a:extLst>
          </a:blip>
          <a:srcRect b="8192"/>
          <a:stretch/>
        </p:blipFill>
        <p:spPr bwMode="auto">
          <a:xfrm>
            <a:off x="889000" y="990600"/>
            <a:ext cx="7797800" cy="5369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2514" name="Rectangle 2"/>
          <p:cNvSpPr>
            <a:spLocks noGrp="1" noChangeArrowheads="1"/>
          </p:cNvSpPr>
          <p:nvPr>
            <p:ph type="title"/>
          </p:nvPr>
        </p:nvSpPr>
        <p:spPr>
          <a:xfrm>
            <a:off x="33338" y="152400"/>
            <a:ext cx="9067800" cy="685800"/>
          </a:xfrm>
        </p:spPr>
        <p:txBody>
          <a:bodyPr rtlCol="0">
            <a:normAutofit fontScale="90000"/>
          </a:bodyPr>
          <a:lstStyle/>
          <a:p>
            <a:pPr fontAlgn="auto">
              <a:spcAft>
                <a:spcPts val="0"/>
              </a:spcAft>
              <a:defRPr/>
            </a:pPr>
            <a:r>
              <a:rPr lang="en-US" sz="2800" smtClean="0"/>
              <a:t>The RF signal causes the bulk magnetization to </a:t>
            </a:r>
            <a:br>
              <a:rPr lang="en-US" sz="2800" smtClean="0"/>
            </a:br>
            <a:r>
              <a:rPr lang="en-US" sz="2800" smtClean="0"/>
              <a:t>precess around the main axis</a:t>
            </a:r>
          </a:p>
        </p:txBody>
      </p:sp>
      <p:grpSp>
        <p:nvGrpSpPr>
          <p:cNvPr id="26628" name="Group 4"/>
          <p:cNvGrpSpPr>
            <a:grpSpLocks/>
          </p:cNvGrpSpPr>
          <p:nvPr/>
        </p:nvGrpSpPr>
        <p:grpSpPr bwMode="auto">
          <a:xfrm>
            <a:off x="2514600" y="838200"/>
            <a:ext cx="2895600" cy="2514600"/>
            <a:chOff x="1440" y="576"/>
            <a:chExt cx="1824" cy="1584"/>
          </a:xfrm>
        </p:grpSpPr>
        <p:pic>
          <p:nvPicPr>
            <p:cNvPr id="26630" name="Picture 5" descr="fmri-fig-02-04-1"/>
            <p:cNvPicPr>
              <a:picLocks noChangeAspect="1" noChangeArrowheads="1"/>
            </p:cNvPicPr>
            <p:nvPr/>
          </p:nvPicPr>
          <p:blipFill>
            <a:blip r:embed="rId4">
              <a:extLst>
                <a:ext uri="{28A0092B-C50C-407E-A947-70E740481C1C}">
                  <a14:useLocalDpi xmlns:a14="http://schemas.microsoft.com/office/drawing/2010/main" val="0"/>
                </a:ext>
              </a:extLst>
            </a:blip>
            <a:srcRect t="5954" r="61295" b="8310"/>
            <a:stretch>
              <a:fillRect/>
            </a:stretch>
          </p:blipFill>
          <p:spPr bwMode="auto">
            <a:xfrm>
              <a:off x="1824" y="576"/>
              <a:ext cx="954" cy="1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31" name="AutoShape 6"/>
            <p:cNvSpPr>
              <a:spLocks noChangeArrowheads="1"/>
            </p:cNvSpPr>
            <p:nvPr/>
          </p:nvSpPr>
          <p:spPr bwMode="auto">
            <a:xfrm>
              <a:off x="1440" y="1056"/>
              <a:ext cx="1824" cy="240"/>
            </a:xfrm>
            <a:prstGeom prst="curvedDownArrow">
              <a:avLst>
                <a:gd name="adj1" fmla="val 152000"/>
                <a:gd name="adj2" fmla="val 304000"/>
                <a:gd name="adj3" fmla="val 33333"/>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6629" name="TextBox 8"/>
          <p:cNvSpPr txBox="1">
            <a:spLocks noChangeArrowheads="1"/>
          </p:cNvSpPr>
          <p:nvPr/>
        </p:nvSpPr>
        <p:spPr bwMode="auto">
          <a:xfrm>
            <a:off x="3290888" y="6550025"/>
            <a:ext cx="582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eaLnBrk="1" hangingPunct="1"/>
            <a:r>
              <a:rPr lang="en-US" sz="1400" dirty="0"/>
              <a:t>Functional Magnetic Resonance Imaging, </a:t>
            </a:r>
            <a:r>
              <a:rPr lang="en-US" sz="1400" dirty="0" err="1"/>
              <a:t>Huettel</a:t>
            </a:r>
            <a:r>
              <a:rPr lang="en-US" sz="1400" dirty="0"/>
              <a:t> et al. © </a:t>
            </a:r>
            <a:r>
              <a:rPr lang="en-US" sz="1400" dirty="0" err="1"/>
              <a:t>Sinauer</a:t>
            </a:r>
            <a:r>
              <a:rPr lang="en-US" sz="1400" dirty="0"/>
              <a:t>, 2004, 2009</a:t>
            </a:r>
          </a:p>
        </p:txBody>
      </p:sp>
    </p:spTree>
    <p:extLst>
      <p:ext uri="{BB962C8B-B14F-4D97-AF65-F5344CB8AC3E}">
        <p14:creationId xmlns:p14="http://schemas.microsoft.com/office/powerpoint/2010/main" val="2270643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685800" y="838200"/>
            <a:ext cx="7848600" cy="1600200"/>
          </a:xfrm>
          <a:prstGeom prst="roundRect">
            <a:avLst/>
          </a:prstGeom>
          <a:solidFill>
            <a:schemeClr val="bg2">
              <a:lumMod val="20000"/>
              <a:lumOff val="80000"/>
            </a:schemeClr>
          </a:solidFill>
          <a:ln>
            <a:solidFill>
              <a:schemeClr val="accent3">
                <a:lumMod val="9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650" name="Rectangle 2"/>
          <p:cNvSpPr>
            <a:spLocks noGrp="1" noChangeArrowheads="1"/>
          </p:cNvSpPr>
          <p:nvPr>
            <p:ph type="title"/>
          </p:nvPr>
        </p:nvSpPr>
        <p:spPr/>
        <p:txBody>
          <a:bodyPr/>
          <a:lstStyle/>
          <a:p>
            <a:r>
              <a:rPr lang="en-US" dirty="0" smtClean="0"/>
              <a:t>The RF signal measured in MR</a:t>
            </a:r>
            <a:endParaRPr lang="en-US" sz="1600" dirty="0" smtClean="0"/>
          </a:p>
        </p:txBody>
      </p:sp>
      <p:pic>
        <p:nvPicPr>
          <p:cNvPr id="276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009900"/>
            <a:ext cx="84582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52" name="Text Box 4"/>
          <p:cNvSpPr txBox="1">
            <a:spLocks noChangeArrowheads="1"/>
          </p:cNvSpPr>
          <p:nvPr/>
        </p:nvSpPr>
        <p:spPr bwMode="auto">
          <a:xfrm>
            <a:off x="990600" y="1066800"/>
            <a:ext cx="717867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algn="ctr" eaLnBrk="1" hangingPunct="1"/>
            <a:r>
              <a:rPr lang="en-US" sz="2400" dirty="0">
                <a:latin typeface="Georgia" pitchFamily="18" charset="0"/>
              </a:rPr>
              <a:t>The receiver coil picks up the changing magnetic field caused by the changing magnetization in the transverse plane</a:t>
            </a:r>
            <a:r>
              <a:rPr lang="en-US" sz="2400" dirty="0" smtClean="0">
                <a:latin typeface="Georgia" pitchFamily="18" charset="0"/>
              </a:rPr>
              <a:t>.</a:t>
            </a:r>
            <a:endParaRPr lang="en-US" sz="2400" dirty="0">
              <a:latin typeface="Georgia" pitchFamily="18" charset="0"/>
            </a:endParaRPr>
          </a:p>
        </p:txBody>
      </p:sp>
      <p:sp>
        <p:nvSpPr>
          <p:cNvPr id="27653" name="Text Box 5"/>
          <p:cNvSpPr txBox="1">
            <a:spLocks noChangeArrowheads="1"/>
          </p:cNvSpPr>
          <p:nvPr/>
        </p:nvSpPr>
        <p:spPr bwMode="auto">
          <a:xfrm>
            <a:off x="3276600" y="5943600"/>
            <a:ext cx="996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eaLnBrk="1" hangingPunct="1"/>
            <a:r>
              <a:rPr lang="en-US"/>
              <a:t>Receiver</a:t>
            </a:r>
          </a:p>
        </p:txBody>
      </p:sp>
      <p:sp>
        <p:nvSpPr>
          <p:cNvPr id="27655" name="Text Box 7"/>
          <p:cNvSpPr txBox="1">
            <a:spLocks noChangeArrowheads="1"/>
          </p:cNvSpPr>
          <p:nvPr/>
        </p:nvSpPr>
        <p:spPr bwMode="auto">
          <a:xfrm>
            <a:off x="6705600" y="129540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eaLnBrk="1" hangingPunct="1"/>
            <a:endParaRPr lang="en-US"/>
          </a:p>
        </p:txBody>
      </p:sp>
      <p:sp>
        <p:nvSpPr>
          <p:cNvPr id="27656" name="TextBox 9"/>
          <p:cNvSpPr txBox="1">
            <a:spLocks noChangeArrowheads="1"/>
          </p:cNvSpPr>
          <p:nvPr/>
        </p:nvSpPr>
        <p:spPr bwMode="auto">
          <a:xfrm>
            <a:off x="3290888" y="6550025"/>
            <a:ext cx="582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eaLnBrk="1" hangingPunct="1"/>
            <a:r>
              <a:rPr lang="en-US" sz="1400"/>
              <a:t>Functional Magnetic Resonance Imaging, Huettel et al. © Sinauer, 2004, 2009</a:t>
            </a:r>
          </a:p>
        </p:txBody>
      </p:sp>
      <p:sp>
        <p:nvSpPr>
          <p:cNvPr id="2" name="Rectangle 1"/>
          <p:cNvSpPr/>
          <p:nvPr/>
        </p:nvSpPr>
        <p:spPr>
          <a:xfrm>
            <a:off x="1066800" y="2754868"/>
            <a:ext cx="7010400" cy="369332"/>
          </a:xfrm>
          <a:prstGeom prst="rect">
            <a:avLst/>
          </a:prstGeom>
        </p:spPr>
        <p:txBody>
          <a:bodyPr wrap="square">
            <a:spAutoFit/>
          </a:bodyPr>
          <a:lstStyle/>
          <a:p>
            <a:r>
              <a:rPr lang="en-US" dirty="0" smtClean="0">
                <a:latin typeface="Georgia" pitchFamily="18" charset="0"/>
              </a:rPr>
              <a:t> </a:t>
            </a:r>
            <a:r>
              <a:rPr lang="en-US" b="1" dirty="0" smtClean="0">
                <a:latin typeface="Georgia" pitchFamily="18" charset="0"/>
              </a:rPr>
              <a:t>Transverse magnetization is the only signal we measure.</a:t>
            </a:r>
            <a:endParaRPr lang="en-US" dirty="0"/>
          </a:p>
        </p:txBody>
      </p:sp>
    </p:spTree>
    <p:extLst>
      <p:ext uri="{BB962C8B-B14F-4D97-AF65-F5344CB8AC3E}">
        <p14:creationId xmlns:p14="http://schemas.microsoft.com/office/powerpoint/2010/main" val="2891759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762000" y="990600"/>
            <a:ext cx="7772400" cy="838200"/>
          </a:xfrm>
          <a:prstGeom prst="roundRect">
            <a:avLst/>
          </a:prstGeom>
          <a:solidFill>
            <a:schemeClr val="bg2">
              <a:lumMod val="20000"/>
              <a:lumOff val="80000"/>
            </a:schemeClr>
          </a:solidFill>
          <a:ln>
            <a:solidFill>
              <a:schemeClr val="accent3">
                <a:lumMod val="9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266" name="Rectangle 2"/>
          <p:cNvSpPr>
            <a:spLocks noGrp="1" noChangeArrowheads="1"/>
          </p:cNvSpPr>
          <p:nvPr>
            <p:ph type="title"/>
          </p:nvPr>
        </p:nvSpPr>
        <p:spPr>
          <a:xfrm>
            <a:off x="76200" y="228600"/>
            <a:ext cx="8991600" cy="458787"/>
          </a:xfrm>
        </p:spPr>
        <p:txBody>
          <a:bodyPr/>
          <a:lstStyle/>
          <a:p>
            <a:pPr eaLnBrk="1" hangingPunct="1"/>
            <a:r>
              <a:rPr lang="en-US" dirty="0" smtClean="0"/>
              <a:t>The RF signal size varies with its angle from the transverse plane</a:t>
            </a:r>
          </a:p>
        </p:txBody>
      </p:sp>
      <p:graphicFrame>
        <p:nvGraphicFramePr>
          <p:cNvPr id="11267" name="Object 3"/>
          <p:cNvGraphicFramePr>
            <a:graphicFrameLocks noChangeAspect="1"/>
          </p:cNvGraphicFramePr>
          <p:nvPr/>
        </p:nvGraphicFramePr>
        <p:xfrm>
          <a:off x="1143000" y="2260600"/>
          <a:ext cx="6704013" cy="3987800"/>
        </p:xfrm>
        <a:graphic>
          <a:graphicData uri="http://schemas.openxmlformats.org/presentationml/2006/ole">
            <mc:AlternateContent xmlns:mc="http://schemas.openxmlformats.org/markup-compatibility/2006">
              <mc:Choice xmlns:v="urn:schemas-microsoft-com:vml" Requires="v">
                <p:oleObj spid="_x0000_s11287" name="Image" r:id="rId4" imgW="6704762" imgH="3987302" progId="Photoshop.Image.7">
                  <p:embed/>
                </p:oleObj>
              </mc:Choice>
              <mc:Fallback>
                <p:oleObj name="Image" r:id="rId4" imgW="6704762" imgH="3987302" progId="Photoshop.Image.7">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260600"/>
                        <a:ext cx="6704013" cy="398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268" name="Text Box 4"/>
          <p:cNvSpPr txBox="1">
            <a:spLocks noChangeArrowheads="1"/>
          </p:cNvSpPr>
          <p:nvPr/>
        </p:nvSpPr>
        <p:spPr bwMode="auto">
          <a:xfrm>
            <a:off x="914400" y="1200090"/>
            <a:ext cx="740138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000" dirty="0">
                <a:latin typeface="Georgia" pitchFamily="18" charset="0"/>
              </a:rPr>
              <a:t>The duration of the RF pulse controls the bulk precession angle</a:t>
            </a:r>
          </a:p>
        </p:txBody>
      </p:sp>
      <p:sp>
        <p:nvSpPr>
          <p:cNvPr id="11269" name="Text Box 5"/>
          <p:cNvSpPr txBox="1">
            <a:spLocks noChangeArrowheads="1"/>
          </p:cNvSpPr>
          <p:nvPr/>
        </p:nvSpPr>
        <p:spPr bwMode="auto">
          <a:xfrm>
            <a:off x="2133600" y="2336800"/>
            <a:ext cx="14938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b="1">
                <a:solidFill>
                  <a:srgbClr val="FF0000"/>
                </a:solidFill>
                <a:latin typeface="Times New Roman" pitchFamily="18" charset="0"/>
              </a:rPr>
              <a:t>Short RF pulse</a:t>
            </a:r>
          </a:p>
        </p:txBody>
      </p:sp>
      <p:sp>
        <p:nvSpPr>
          <p:cNvPr id="11270" name="Text Box 6"/>
          <p:cNvSpPr txBox="1">
            <a:spLocks noChangeArrowheads="1"/>
          </p:cNvSpPr>
          <p:nvPr/>
        </p:nvSpPr>
        <p:spPr bwMode="auto">
          <a:xfrm>
            <a:off x="5486400" y="4318000"/>
            <a:ext cx="14589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b="1">
                <a:solidFill>
                  <a:srgbClr val="FF0000"/>
                </a:solidFill>
                <a:latin typeface="Times New Roman" pitchFamily="18" charset="0"/>
              </a:rPr>
              <a:t>Long RF pulse</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914400" y="3048000"/>
            <a:ext cx="7162800" cy="2819400"/>
          </a:xfrm>
          <a:prstGeom prst="roundRect">
            <a:avLst/>
          </a:prstGeom>
          <a:solidFill>
            <a:schemeClr val="bg2">
              <a:lumMod val="20000"/>
              <a:lumOff val="80000"/>
            </a:schemeClr>
          </a:solidFill>
          <a:ln>
            <a:solidFill>
              <a:schemeClr val="accent3">
                <a:lumMod val="9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986" name="Rectangle 2"/>
          <p:cNvSpPr>
            <a:spLocks noGrp="1" noChangeArrowheads="1"/>
          </p:cNvSpPr>
          <p:nvPr>
            <p:ph type="title"/>
          </p:nvPr>
        </p:nvSpPr>
        <p:spPr/>
        <p:txBody>
          <a:bodyPr/>
          <a:lstStyle/>
          <a:p>
            <a:r>
              <a:rPr lang="en-US" dirty="0" smtClean="0"/>
              <a:t>Mechanisms of MR signal decay</a:t>
            </a:r>
          </a:p>
        </p:txBody>
      </p:sp>
      <p:sp>
        <p:nvSpPr>
          <p:cNvPr id="41987" name="Text Box 3"/>
          <p:cNvSpPr txBox="1">
            <a:spLocks noChangeArrowheads="1"/>
          </p:cNvSpPr>
          <p:nvPr/>
        </p:nvSpPr>
        <p:spPr bwMode="auto">
          <a:xfrm>
            <a:off x="1219200" y="3429000"/>
            <a:ext cx="6400800"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marL="342900" indent="-342900">
              <a:lnSpc>
                <a:spcPct val="150000"/>
              </a:lnSpc>
              <a:buFont typeface="Arial" pitchFamily="34" charset="0"/>
              <a:buChar char="•"/>
            </a:pPr>
            <a:r>
              <a:rPr lang="en-US" sz="2800" dirty="0">
                <a:latin typeface="Georgia" pitchFamily="18" charset="0"/>
              </a:rPr>
              <a:t>Spin-lattice (T1)</a:t>
            </a:r>
          </a:p>
          <a:p>
            <a:pPr marL="342900" indent="-342900">
              <a:lnSpc>
                <a:spcPct val="150000"/>
              </a:lnSpc>
              <a:buFont typeface="Arial" pitchFamily="34" charset="0"/>
              <a:buChar char="•"/>
            </a:pPr>
            <a:r>
              <a:rPr lang="en-US" sz="2800" dirty="0" smtClean="0">
                <a:latin typeface="Georgia" pitchFamily="18" charset="0"/>
              </a:rPr>
              <a:t>Spin-spin interactions (T2)</a:t>
            </a:r>
          </a:p>
          <a:p>
            <a:pPr marL="342900" indent="-342900">
              <a:lnSpc>
                <a:spcPct val="150000"/>
              </a:lnSpc>
              <a:buFont typeface="Arial" pitchFamily="34" charset="0"/>
              <a:buChar char="•"/>
            </a:pPr>
            <a:r>
              <a:rPr lang="en-US" sz="2800" dirty="0" smtClean="0">
                <a:latin typeface="Georgia" pitchFamily="18" charset="0"/>
              </a:rPr>
              <a:t>(There are others, not discussed)</a:t>
            </a:r>
          </a:p>
        </p:txBody>
      </p:sp>
      <p:pic>
        <p:nvPicPr>
          <p:cNvPr id="42123" name="Picture 139" descr="http://www.revisemri.com/images/dephasing.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1297801"/>
            <a:ext cx="2636282" cy="1292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9255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The bulk magnetization is the sum of two components</a:t>
            </a:r>
          </a:p>
        </p:txBody>
      </p:sp>
      <p:grpSp>
        <p:nvGrpSpPr>
          <p:cNvPr id="12291" name="Group 3"/>
          <p:cNvGrpSpPr>
            <a:grpSpLocks/>
          </p:cNvGrpSpPr>
          <p:nvPr/>
        </p:nvGrpSpPr>
        <p:grpSpPr bwMode="auto">
          <a:xfrm>
            <a:off x="857251" y="2133600"/>
            <a:ext cx="7561264" cy="3378200"/>
            <a:chOff x="540" y="1684"/>
            <a:chExt cx="4763" cy="2128"/>
          </a:xfrm>
        </p:grpSpPr>
        <p:grpSp>
          <p:nvGrpSpPr>
            <p:cNvPr id="12292" name="Group 4"/>
            <p:cNvGrpSpPr>
              <a:grpSpLocks/>
            </p:cNvGrpSpPr>
            <p:nvPr/>
          </p:nvGrpSpPr>
          <p:grpSpPr bwMode="auto">
            <a:xfrm>
              <a:off x="584" y="1684"/>
              <a:ext cx="1060" cy="1418"/>
              <a:chOff x="672" y="1443"/>
              <a:chExt cx="1060" cy="1418"/>
            </a:xfrm>
          </p:grpSpPr>
          <p:grpSp>
            <p:nvGrpSpPr>
              <p:cNvPr id="12311" name="Group 5"/>
              <p:cNvGrpSpPr>
                <a:grpSpLocks/>
              </p:cNvGrpSpPr>
              <p:nvPr/>
            </p:nvGrpSpPr>
            <p:grpSpPr bwMode="auto">
              <a:xfrm>
                <a:off x="672" y="1824"/>
                <a:ext cx="757" cy="1037"/>
                <a:chOff x="240" y="1776"/>
                <a:chExt cx="912" cy="1248"/>
              </a:xfrm>
            </p:grpSpPr>
            <p:sp>
              <p:nvSpPr>
                <p:cNvPr id="12317" name="Line 6"/>
                <p:cNvSpPr>
                  <a:spLocks noChangeShapeType="1"/>
                </p:cNvSpPr>
                <p:nvPr/>
              </p:nvSpPr>
              <p:spPr bwMode="auto">
                <a:xfrm>
                  <a:off x="704" y="177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8" name="Line 7"/>
                <p:cNvSpPr>
                  <a:spLocks noChangeShapeType="1"/>
                </p:cNvSpPr>
                <p:nvPr/>
              </p:nvSpPr>
              <p:spPr bwMode="auto">
                <a:xfrm>
                  <a:off x="240" y="2400"/>
                  <a:ext cx="9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9" name="Line 8"/>
                <p:cNvSpPr>
                  <a:spLocks noChangeShapeType="1"/>
                </p:cNvSpPr>
                <p:nvPr/>
              </p:nvSpPr>
              <p:spPr bwMode="auto">
                <a:xfrm flipV="1">
                  <a:off x="276" y="2071"/>
                  <a:ext cx="856" cy="66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12" name="Line 9"/>
              <p:cNvSpPr>
                <a:spLocks noChangeShapeType="1"/>
              </p:cNvSpPr>
              <p:nvPr/>
            </p:nvSpPr>
            <p:spPr bwMode="auto">
              <a:xfrm flipV="1">
                <a:off x="1070" y="2023"/>
                <a:ext cx="239" cy="32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3" name="Oval 10"/>
              <p:cNvSpPr>
                <a:spLocks noChangeArrowheads="1"/>
              </p:cNvSpPr>
              <p:nvPr/>
            </p:nvSpPr>
            <p:spPr bwMode="auto">
              <a:xfrm>
                <a:off x="752" y="1904"/>
                <a:ext cx="557" cy="199"/>
              </a:xfrm>
              <a:prstGeom prst="ellipse">
                <a:avLst/>
              </a:prstGeom>
              <a:noFill/>
              <a:ln w="9525">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4" name="Text Box 11"/>
              <p:cNvSpPr txBox="1">
                <a:spLocks noChangeArrowheads="1"/>
              </p:cNvSpPr>
              <p:nvPr/>
            </p:nvSpPr>
            <p:spPr bwMode="auto">
              <a:xfrm>
                <a:off x="1171" y="1443"/>
                <a:ext cx="229"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3200">
                    <a:latin typeface="Times New Roman" pitchFamily="18" charset="0"/>
                  </a:rPr>
                  <a:t>z</a:t>
                </a:r>
              </a:p>
            </p:txBody>
          </p:sp>
          <p:sp>
            <p:nvSpPr>
              <p:cNvPr id="12315" name="Text Box 12"/>
              <p:cNvSpPr txBox="1">
                <a:spLocks noChangeArrowheads="1"/>
              </p:cNvSpPr>
              <p:nvPr/>
            </p:nvSpPr>
            <p:spPr bwMode="auto">
              <a:xfrm>
                <a:off x="1488" y="2112"/>
                <a:ext cx="244"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3200">
                    <a:latin typeface="Times New Roman" pitchFamily="18" charset="0"/>
                  </a:rPr>
                  <a:t>x</a:t>
                </a:r>
              </a:p>
            </p:txBody>
          </p:sp>
          <p:sp>
            <p:nvSpPr>
              <p:cNvPr id="12316" name="Text Box 13"/>
              <p:cNvSpPr txBox="1">
                <a:spLocks noChangeArrowheads="1"/>
              </p:cNvSpPr>
              <p:nvPr/>
            </p:nvSpPr>
            <p:spPr bwMode="auto">
              <a:xfrm>
                <a:off x="764" y="2496"/>
                <a:ext cx="244"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3200">
                    <a:latin typeface="Times New Roman" pitchFamily="18" charset="0"/>
                  </a:rPr>
                  <a:t>y</a:t>
                </a:r>
              </a:p>
            </p:txBody>
          </p:sp>
        </p:grpSp>
        <p:sp>
          <p:nvSpPr>
            <p:cNvPr id="12293" name="Text Box 14"/>
            <p:cNvSpPr txBox="1">
              <a:spLocks noChangeArrowheads="1"/>
            </p:cNvSpPr>
            <p:nvPr/>
          </p:nvSpPr>
          <p:spPr bwMode="auto">
            <a:xfrm>
              <a:off x="2302" y="2410"/>
              <a:ext cx="260"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3200">
                  <a:latin typeface="Times New Roman" pitchFamily="18" charset="0"/>
                </a:rPr>
                <a:t>=</a:t>
              </a:r>
            </a:p>
          </p:txBody>
        </p:sp>
        <p:sp>
          <p:nvSpPr>
            <p:cNvPr id="12294" name="Text Box 15"/>
            <p:cNvSpPr txBox="1">
              <a:spLocks noChangeArrowheads="1"/>
            </p:cNvSpPr>
            <p:nvPr/>
          </p:nvSpPr>
          <p:spPr bwMode="auto">
            <a:xfrm>
              <a:off x="4040" y="2410"/>
              <a:ext cx="260"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3200">
                  <a:latin typeface="Times New Roman" pitchFamily="18" charset="0"/>
                </a:rPr>
                <a:t>+</a:t>
              </a:r>
            </a:p>
          </p:txBody>
        </p:sp>
        <p:grpSp>
          <p:nvGrpSpPr>
            <p:cNvPr id="12295" name="Group 16"/>
            <p:cNvGrpSpPr>
              <a:grpSpLocks/>
            </p:cNvGrpSpPr>
            <p:nvPr/>
          </p:nvGrpSpPr>
          <p:grpSpPr bwMode="auto">
            <a:xfrm>
              <a:off x="2840" y="1968"/>
              <a:ext cx="912" cy="1248"/>
              <a:chOff x="4176" y="1968"/>
              <a:chExt cx="912" cy="1248"/>
            </a:xfrm>
          </p:grpSpPr>
          <p:grpSp>
            <p:nvGrpSpPr>
              <p:cNvPr id="12306" name="Group 17"/>
              <p:cNvGrpSpPr>
                <a:grpSpLocks/>
              </p:cNvGrpSpPr>
              <p:nvPr/>
            </p:nvGrpSpPr>
            <p:grpSpPr bwMode="auto">
              <a:xfrm>
                <a:off x="4176" y="1968"/>
                <a:ext cx="912" cy="1248"/>
                <a:chOff x="240" y="1776"/>
                <a:chExt cx="912" cy="1248"/>
              </a:xfrm>
            </p:grpSpPr>
            <p:sp>
              <p:nvSpPr>
                <p:cNvPr id="12308" name="Line 18"/>
                <p:cNvSpPr>
                  <a:spLocks noChangeShapeType="1"/>
                </p:cNvSpPr>
                <p:nvPr/>
              </p:nvSpPr>
              <p:spPr bwMode="auto">
                <a:xfrm>
                  <a:off x="704" y="177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9" name="Line 19"/>
                <p:cNvSpPr>
                  <a:spLocks noChangeShapeType="1"/>
                </p:cNvSpPr>
                <p:nvPr/>
              </p:nvSpPr>
              <p:spPr bwMode="auto">
                <a:xfrm>
                  <a:off x="240" y="2400"/>
                  <a:ext cx="9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0" name="Line 20"/>
                <p:cNvSpPr>
                  <a:spLocks noChangeShapeType="1"/>
                </p:cNvSpPr>
                <p:nvPr/>
              </p:nvSpPr>
              <p:spPr bwMode="auto">
                <a:xfrm flipV="1">
                  <a:off x="276" y="2071"/>
                  <a:ext cx="856" cy="66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07" name="Line 21"/>
              <p:cNvSpPr>
                <a:spLocks noChangeShapeType="1"/>
              </p:cNvSpPr>
              <p:nvPr/>
            </p:nvSpPr>
            <p:spPr bwMode="auto">
              <a:xfrm flipV="1">
                <a:off x="4656" y="2016"/>
                <a:ext cx="0" cy="576"/>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6" name="Group 22"/>
            <p:cNvGrpSpPr>
              <a:grpSpLocks/>
            </p:cNvGrpSpPr>
            <p:nvPr/>
          </p:nvGrpSpPr>
          <p:grpSpPr bwMode="auto">
            <a:xfrm>
              <a:off x="4320" y="1968"/>
              <a:ext cx="912" cy="1248"/>
              <a:chOff x="4408" y="1802"/>
              <a:chExt cx="912" cy="1248"/>
            </a:xfrm>
          </p:grpSpPr>
          <p:grpSp>
            <p:nvGrpSpPr>
              <p:cNvPr id="12300" name="Group 23"/>
              <p:cNvGrpSpPr>
                <a:grpSpLocks/>
              </p:cNvGrpSpPr>
              <p:nvPr/>
            </p:nvGrpSpPr>
            <p:grpSpPr bwMode="auto">
              <a:xfrm>
                <a:off x="4408" y="1802"/>
                <a:ext cx="912" cy="1248"/>
                <a:chOff x="240" y="1776"/>
                <a:chExt cx="912" cy="1248"/>
              </a:xfrm>
            </p:grpSpPr>
            <p:sp>
              <p:nvSpPr>
                <p:cNvPr id="12303" name="Line 24"/>
                <p:cNvSpPr>
                  <a:spLocks noChangeShapeType="1"/>
                </p:cNvSpPr>
                <p:nvPr/>
              </p:nvSpPr>
              <p:spPr bwMode="auto">
                <a:xfrm>
                  <a:off x="704" y="177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4" name="Line 25"/>
                <p:cNvSpPr>
                  <a:spLocks noChangeShapeType="1"/>
                </p:cNvSpPr>
                <p:nvPr/>
              </p:nvSpPr>
              <p:spPr bwMode="auto">
                <a:xfrm>
                  <a:off x="240" y="2400"/>
                  <a:ext cx="9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5" name="Line 26"/>
                <p:cNvSpPr>
                  <a:spLocks noChangeShapeType="1"/>
                </p:cNvSpPr>
                <p:nvPr/>
              </p:nvSpPr>
              <p:spPr bwMode="auto">
                <a:xfrm flipV="1">
                  <a:off x="276" y="2071"/>
                  <a:ext cx="856" cy="66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01" name="Line 27"/>
              <p:cNvSpPr>
                <a:spLocks noChangeShapeType="1"/>
              </p:cNvSpPr>
              <p:nvPr/>
            </p:nvSpPr>
            <p:spPr bwMode="auto">
              <a:xfrm rot="-5400000">
                <a:off x="5016" y="2258"/>
                <a:ext cx="74" cy="262"/>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2" name="Oval 28"/>
              <p:cNvSpPr>
                <a:spLocks noChangeArrowheads="1"/>
              </p:cNvSpPr>
              <p:nvPr/>
            </p:nvSpPr>
            <p:spPr bwMode="auto">
              <a:xfrm>
                <a:off x="4512" y="2318"/>
                <a:ext cx="768" cy="274"/>
              </a:xfrm>
              <a:prstGeom prst="ellipse">
                <a:avLst/>
              </a:prstGeom>
              <a:noFill/>
              <a:ln w="9525">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297" name="Text Box 29"/>
            <p:cNvSpPr txBox="1">
              <a:spLocks noChangeArrowheads="1"/>
            </p:cNvSpPr>
            <p:nvPr/>
          </p:nvSpPr>
          <p:spPr bwMode="auto">
            <a:xfrm>
              <a:off x="540" y="3366"/>
              <a:ext cx="876" cy="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ctr"/>
              <a:r>
                <a:rPr lang="en-US" sz="2000">
                  <a:latin typeface="Georgia" pitchFamily="18" charset="0"/>
                </a:rPr>
                <a:t>Precessing</a:t>
              </a:r>
            </a:p>
            <a:p>
              <a:pPr algn="ctr"/>
              <a:r>
                <a:rPr lang="en-US" sz="2000">
                  <a:latin typeface="Georgia" pitchFamily="18" charset="0"/>
                </a:rPr>
                <a:t>spin</a:t>
              </a:r>
            </a:p>
          </p:txBody>
        </p:sp>
        <p:sp>
          <p:nvSpPr>
            <p:cNvPr id="12298" name="Text Box 30"/>
            <p:cNvSpPr txBox="1">
              <a:spLocks noChangeArrowheads="1"/>
            </p:cNvSpPr>
            <p:nvPr/>
          </p:nvSpPr>
          <p:spPr bwMode="auto">
            <a:xfrm>
              <a:off x="2842" y="3366"/>
              <a:ext cx="1039" cy="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ctr"/>
              <a:r>
                <a:rPr lang="en-US" sz="2000" dirty="0">
                  <a:latin typeface="Georgia" pitchFamily="18" charset="0"/>
                </a:rPr>
                <a:t>Longitudinal</a:t>
              </a:r>
            </a:p>
            <a:p>
              <a:pPr algn="ctr"/>
              <a:r>
                <a:rPr lang="en-US" sz="2000" dirty="0">
                  <a:latin typeface="Georgia" pitchFamily="18" charset="0"/>
                </a:rPr>
                <a:t>component</a:t>
              </a:r>
            </a:p>
          </p:txBody>
        </p:sp>
        <p:sp>
          <p:nvSpPr>
            <p:cNvPr id="12299" name="Text Box 31"/>
            <p:cNvSpPr txBox="1">
              <a:spLocks noChangeArrowheads="1"/>
            </p:cNvSpPr>
            <p:nvPr/>
          </p:nvSpPr>
          <p:spPr bwMode="auto">
            <a:xfrm>
              <a:off x="4380" y="3366"/>
              <a:ext cx="923" cy="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ctr"/>
              <a:r>
                <a:rPr lang="en-US" sz="2000">
                  <a:latin typeface="Georgia" pitchFamily="18" charset="0"/>
                </a:rPr>
                <a:t>Transverse</a:t>
              </a:r>
            </a:p>
            <a:p>
              <a:pPr algn="ctr"/>
              <a:r>
                <a:rPr lang="en-US" sz="2000">
                  <a:latin typeface="Georgia" pitchFamily="18" charset="0"/>
                </a:rPr>
                <a:t>component</a:t>
              </a:r>
            </a:p>
          </p:txBody>
        </p:sp>
      </p:gr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dirty="0" smtClean="0"/>
              <a:t>Longitudinal relaxation (T1)</a:t>
            </a:r>
          </a:p>
        </p:txBody>
      </p:sp>
      <p:graphicFrame>
        <p:nvGraphicFramePr>
          <p:cNvPr id="13326" name="Object 42"/>
          <p:cNvGraphicFramePr>
            <a:graphicFrameLocks noGrp="1" noChangeAspect="1"/>
          </p:cNvGraphicFramePr>
          <p:nvPr>
            <p:ph idx="4294967295"/>
          </p:nvPr>
        </p:nvGraphicFramePr>
        <p:xfrm>
          <a:off x="6477000" y="1447800"/>
          <a:ext cx="2667000" cy="849313"/>
        </p:xfrm>
        <a:graphic>
          <a:graphicData uri="http://schemas.openxmlformats.org/presentationml/2006/ole">
            <mc:AlternateContent xmlns:mc="http://schemas.openxmlformats.org/markup-compatibility/2006">
              <mc:Choice xmlns:v="urn:schemas-microsoft-com:vml" Requires="v">
                <p:oleObj spid="_x0000_s13371" name="Equation" r:id="rId4" imgW="1155700" imgH="368300" progId="Equation.DSMT4">
                  <p:embed/>
                </p:oleObj>
              </mc:Choice>
              <mc:Fallback>
                <p:oleObj name="Equation" r:id="rId4" imgW="1155700" imgH="368300" progId="Equation.DSMT4">
                  <p:embed/>
                  <p:pic>
                    <p:nvPicPr>
                      <p:cNvPr id="0" name="Object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7000" y="1447800"/>
                        <a:ext cx="2667000" cy="849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315" name="Line 3"/>
          <p:cNvSpPr>
            <a:spLocks noChangeShapeType="1"/>
          </p:cNvSpPr>
          <p:nvPr/>
        </p:nvSpPr>
        <p:spPr bwMode="auto">
          <a:xfrm>
            <a:off x="2579688" y="5878513"/>
            <a:ext cx="50292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16" name="Text Box 4"/>
          <p:cNvSpPr txBox="1">
            <a:spLocks noChangeArrowheads="1"/>
          </p:cNvSpPr>
          <p:nvPr/>
        </p:nvSpPr>
        <p:spPr bwMode="auto">
          <a:xfrm>
            <a:off x="4240213" y="5821363"/>
            <a:ext cx="10414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3200">
                <a:latin typeface="Times New Roman" pitchFamily="18" charset="0"/>
              </a:rPr>
              <a:t>Time</a:t>
            </a:r>
          </a:p>
        </p:txBody>
      </p:sp>
      <p:grpSp>
        <p:nvGrpSpPr>
          <p:cNvPr id="13317" name="Group 5"/>
          <p:cNvGrpSpPr>
            <a:grpSpLocks/>
          </p:cNvGrpSpPr>
          <p:nvPr/>
        </p:nvGrpSpPr>
        <p:grpSpPr bwMode="auto">
          <a:xfrm>
            <a:off x="2628900" y="3763963"/>
            <a:ext cx="1169988" cy="1600200"/>
            <a:chOff x="1392" y="1776"/>
            <a:chExt cx="912" cy="1248"/>
          </a:xfrm>
        </p:grpSpPr>
        <p:grpSp>
          <p:nvGrpSpPr>
            <p:cNvPr id="13350" name="Group 6"/>
            <p:cNvGrpSpPr>
              <a:grpSpLocks/>
            </p:cNvGrpSpPr>
            <p:nvPr/>
          </p:nvGrpSpPr>
          <p:grpSpPr bwMode="auto">
            <a:xfrm>
              <a:off x="1392" y="1776"/>
              <a:ext cx="912" cy="1248"/>
              <a:chOff x="240" y="1776"/>
              <a:chExt cx="912" cy="1248"/>
            </a:xfrm>
          </p:grpSpPr>
          <p:sp>
            <p:nvSpPr>
              <p:cNvPr id="13352" name="Line 7"/>
              <p:cNvSpPr>
                <a:spLocks noChangeShapeType="1"/>
              </p:cNvSpPr>
              <p:nvPr/>
            </p:nvSpPr>
            <p:spPr bwMode="auto">
              <a:xfrm>
                <a:off x="704" y="177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3" name="Line 8"/>
              <p:cNvSpPr>
                <a:spLocks noChangeShapeType="1"/>
              </p:cNvSpPr>
              <p:nvPr/>
            </p:nvSpPr>
            <p:spPr bwMode="auto">
              <a:xfrm>
                <a:off x="240" y="2400"/>
                <a:ext cx="9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4" name="Line 9"/>
              <p:cNvSpPr>
                <a:spLocks noChangeShapeType="1"/>
              </p:cNvSpPr>
              <p:nvPr/>
            </p:nvSpPr>
            <p:spPr bwMode="auto">
              <a:xfrm flipV="1">
                <a:off x="276" y="2071"/>
                <a:ext cx="856" cy="66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351" name="Line 10"/>
            <p:cNvSpPr>
              <a:spLocks noChangeShapeType="1"/>
            </p:cNvSpPr>
            <p:nvPr/>
          </p:nvSpPr>
          <p:spPr bwMode="auto">
            <a:xfrm>
              <a:off x="1824" y="2400"/>
              <a:ext cx="0" cy="528"/>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18" name="Group 11"/>
          <p:cNvGrpSpPr>
            <a:grpSpLocks/>
          </p:cNvGrpSpPr>
          <p:nvPr/>
        </p:nvGrpSpPr>
        <p:grpSpPr bwMode="auto">
          <a:xfrm>
            <a:off x="4305300" y="3840163"/>
            <a:ext cx="1169988" cy="1600200"/>
            <a:chOff x="2448" y="1824"/>
            <a:chExt cx="912" cy="1248"/>
          </a:xfrm>
        </p:grpSpPr>
        <p:grpSp>
          <p:nvGrpSpPr>
            <p:cNvPr id="13345" name="Group 12"/>
            <p:cNvGrpSpPr>
              <a:grpSpLocks/>
            </p:cNvGrpSpPr>
            <p:nvPr/>
          </p:nvGrpSpPr>
          <p:grpSpPr bwMode="auto">
            <a:xfrm>
              <a:off x="2448" y="1824"/>
              <a:ext cx="912" cy="1248"/>
              <a:chOff x="240" y="1776"/>
              <a:chExt cx="912" cy="1248"/>
            </a:xfrm>
          </p:grpSpPr>
          <p:sp>
            <p:nvSpPr>
              <p:cNvPr id="13347" name="Line 13"/>
              <p:cNvSpPr>
                <a:spLocks noChangeShapeType="1"/>
              </p:cNvSpPr>
              <p:nvPr/>
            </p:nvSpPr>
            <p:spPr bwMode="auto">
              <a:xfrm>
                <a:off x="704" y="177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48" name="Line 14"/>
              <p:cNvSpPr>
                <a:spLocks noChangeShapeType="1"/>
              </p:cNvSpPr>
              <p:nvPr/>
            </p:nvSpPr>
            <p:spPr bwMode="auto">
              <a:xfrm>
                <a:off x="240" y="2400"/>
                <a:ext cx="9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49" name="Line 15"/>
              <p:cNvSpPr>
                <a:spLocks noChangeShapeType="1"/>
              </p:cNvSpPr>
              <p:nvPr/>
            </p:nvSpPr>
            <p:spPr bwMode="auto">
              <a:xfrm flipV="1">
                <a:off x="276" y="2071"/>
                <a:ext cx="856" cy="66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346" name="Line 16"/>
            <p:cNvSpPr>
              <a:spLocks noChangeShapeType="1"/>
            </p:cNvSpPr>
            <p:nvPr/>
          </p:nvSpPr>
          <p:spPr bwMode="auto">
            <a:xfrm>
              <a:off x="2928" y="2448"/>
              <a:ext cx="0" cy="24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19" name="Group 17"/>
          <p:cNvGrpSpPr>
            <a:grpSpLocks/>
          </p:cNvGrpSpPr>
          <p:nvPr/>
        </p:nvGrpSpPr>
        <p:grpSpPr bwMode="auto">
          <a:xfrm>
            <a:off x="5829300" y="3916363"/>
            <a:ext cx="1169988" cy="1600200"/>
            <a:chOff x="3408" y="1872"/>
            <a:chExt cx="912" cy="1248"/>
          </a:xfrm>
        </p:grpSpPr>
        <p:grpSp>
          <p:nvGrpSpPr>
            <p:cNvPr id="13340" name="Group 18"/>
            <p:cNvGrpSpPr>
              <a:grpSpLocks/>
            </p:cNvGrpSpPr>
            <p:nvPr/>
          </p:nvGrpSpPr>
          <p:grpSpPr bwMode="auto">
            <a:xfrm>
              <a:off x="3408" y="1872"/>
              <a:ext cx="912" cy="1248"/>
              <a:chOff x="240" y="1776"/>
              <a:chExt cx="912" cy="1248"/>
            </a:xfrm>
          </p:grpSpPr>
          <p:sp>
            <p:nvSpPr>
              <p:cNvPr id="13342" name="Line 19"/>
              <p:cNvSpPr>
                <a:spLocks noChangeShapeType="1"/>
              </p:cNvSpPr>
              <p:nvPr/>
            </p:nvSpPr>
            <p:spPr bwMode="auto">
              <a:xfrm>
                <a:off x="704" y="177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43" name="Line 20"/>
              <p:cNvSpPr>
                <a:spLocks noChangeShapeType="1"/>
              </p:cNvSpPr>
              <p:nvPr/>
            </p:nvSpPr>
            <p:spPr bwMode="auto">
              <a:xfrm>
                <a:off x="240" y="2400"/>
                <a:ext cx="9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44" name="Line 21"/>
              <p:cNvSpPr>
                <a:spLocks noChangeShapeType="1"/>
              </p:cNvSpPr>
              <p:nvPr/>
            </p:nvSpPr>
            <p:spPr bwMode="auto">
              <a:xfrm flipV="1">
                <a:off x="276" y="2071"/>
                <a:ext cx="856" cy="66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341" name="Line 22"/>
            <p:cNvSpPr>
              <a:spLocks noChangeShapeType="1"/>
            </p:cNvSpPr>
            <p:nvPr/>
          </p:nvSpPr>
          <p:spPr bwMode="auto">
            <a:xfrm flipV="1">
              <a:off x="3888" y="2304"/>
              <a:ext cx="0" cy="24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20" name="Group 23"/>
          <p:cNvGrpSpPr>
            <a:grpSpLocks/>
          </p:cNvGrpSpPr>
          <p:nvPr/>
        </p:nvGrpSpPr>
        <p:grpSpPr bwMode="auto">
          <a:xfrm>
            <a:off x="7658100" y="3916363"/>
            <a:ext cx="1169988" cy="1600200"/>
            <a:chOff x="4560" y="1872"/>
            <a:chExt cx="912" cy="1248"/>
          </a:xfrm>
        </p:grpSpPr>
        <p:grpSp>
          <p:nvGrpSpPr>
            <p:cNvPr id="13335" name="Group 24"/>
            <p:cNvGrpSpPr>
              <a:grpSpLocks/>
            </p:cNvGrpSpPr>
            <p:nvPr/>
          </p:nvGrpSpPr>
          <p:grpSpPr bwMode="auto">
            <a:xfrm>
              <a:off x="4560" y="1872"/>
              <a:ext cx="912" cy="1248"/>
              <a:chOff x="240" y="1776"/>
              <a:chExt cx="912" cy="1248"/>
            </a:xfrm>
          </p:grpSpPr>
          <p:sp>
            <p:nvSpPr>
              <p:cNvPr id="13337" name="Line 25"/>
              <p:cNvSpPr>
                <a:spLocks noChangeShapeType="1"/>
              </p:cNvSpPr>
              <p:nvPr/>
            </p:nvSpPr>
            <p:spPr bwMode="auto">
              <a:xfrm>
                <a:off x="704" y="177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38" name="Line 26"/>
              <p:cNvSpPr>
                <a:spLocks noChangeShapeType="1"/>
              </p:cNvSpPr>
              <p:nvPr/>
            </p:nvSpPr>
            <p:spPr bwMode="auto">
              <a:xfrm>
                <a:off x="240" y="2400"/>
                <a:ext cx="9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39" name="Line 27"/>
              <p:cNvSpPr>
                <a:spLocks noChangeShapeType="1"/>
              </p:cNvSpPr>
              <p:nvPr/>
            </p:nvSpPr>
            <p:spPr bwMode="auto">
              <a:xfrm flipV="1">
                <a:off x="276" y="2071"/>
                <a:ext cx="856" cy="66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336" name="Line 28"/>
            <p:cNvSpPr>
              <a:spLocks noChangeShapeType="1"/>
            </p:cNvSpPr>
            <p:nvPr/>
          </p:nvSpPr>
          <p:spPr bwMode="auto">
            <a:xfrm flipV="1">
              <a:off x="5040" y="1920"/>
              <a:ext cx="0" cy="576"/>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pic>
        <p:nvPicPr>
          <p:cNvPr id="13321" name="Picture 2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36688" y="4068763"/>
            <a:ext cx="1371600"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22" name="Text Box 30"/>
          <p:cNvSpPr txBox="1">
            <a:spLocks noChangeArrowheads="1"/>
          </p:cNvSpPr>
          <p:nvPr/>
        </p:nvSpPr>
        <p:spPr bwMode="auto">
          <a:xfrm>
            <a:off x="1589088" y="3535363"/>
            <a:ext cx="10937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000" u="sng">
                <a:latin typeface="Times New Roman" pitchFamily="18" charset="0"/>
              </a:rPr>
              <a:t>RF pulse</a:t>
            </a:r>
          </a:p>
        </p:txBody>
      </p:sp>
      <p:grpSp>
        <p:nvGrpSpPr>
          <p:cNvPr id="13323" name="Group 31"/>
          <p:cNvGrpSpPr>
            <a:grpSpLocks/>
          </p:cNvGrpSpPr>
          <p:nvPr/>
        </p:nvGrpSpPr>
        <p:grpSpPr bwMode="auto">
          <a:xfrm>
            <a:off x="381000" y="3687763"/>
            <a:ext cx="1284288" cy="1600200"/>
            <a:chOff x="240" y="1776"/>
            <a:chExt cx="1001" cy="1248"/>
          </a:xfrm>
        </p:grpSpPr>
        <p:grpSp>
          <p:nvGrpSpPr>
            <p:cNvPr id="13327" name="Group 32"/>
            <p:cNvGrpSpPr>
              <a:grpSpLocks/>
            </p:cNvGrpSpPr>
            <p:nvPr/>
          </p:nvGrpSpPr>
          <p:grpSpPr bwMode="auto">
            <a:xfrm>
              <a:off x="240" y="1776"/>
              <a:ext cx="912" cy="1248"/>
              <a:chOff x="240" y="1776"/>
              <a:chExt cx="912" cy="1248"/>
            </a:xfrm>
          </p:grpSpPr>
          <p:sp>
            <p:nvSpPr>
              <p:cNvPr id="13332" name="Line 33"/>
              <p:cNvSpPr>
                <a:spLocks noChangeShapeType="1"/>
              </p:cNvSpPr>
              <p:nvPr/>
            </p:nvSpPr>
            <p:spPr bwMode="auto">
              <a:xfrm>
                <a:off x="704" y="177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33" name="Line 34"/>
              <p:cNvSpPr>
                <a:spLocks noChangeShapeType="1"/>
              </p:cNvSpPr>
              <p:nvPr/>
            </p:nvSpPr>
            <p:spPr bwMode="auto">
              <a:xfrm>
                <a:off x="240" y="2400"/>
                <a:ext cx="9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34" name="Line 35"/>
              <p:cNvSpPr>
                <a:spLocks noChangeShapeType="1"/>
              </p:cNvSpPr>
              <p:nvPr/>
            </p:nvSpPr>
            <p:spPr bwMode="auto">
              <a:xfrm flipV="1">
                <a:off x="276" y="2071"/>
                <a:ext cx="856" cy="66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328" name="Line 36"/>
            <p:cNvSpPr>
              <a:spLocks noChangeShapeType="1"/>
            </p:cNvSpPr>
            <p:nvPr/>
          </p:nvSpPr>
          <p:spPr bwMode="auto">
            <a:xfrm flipV="1">
              <a:off x="672" y="1872"/>
              <a:ext cx="0" cy="528"/>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9" name="Text Box 37"/>
            <p:cNvSpPr txBox="1">
              <a:spLocks noChangeArrowheads="1"/>
            </p:cNvSpPr>
            <p:nvPr/>
          </p:nvSpPr>
          <p:spPr bwMode="auto">
            <a:xfrm>
              <a:off x="998" y="2362"/>
              <a:ext cx="243" cy="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000">
                  <a:latin typeface="Times New Roman" pitchFamily="18" charset="0"/>
                </a:rPr>
                <a:t>x</a:t>
              </a:r>
            </a:p>
          </p:txBody>
        </p:sp>
        <p:sp>
          <p:nvSpPr>
            <p:cNvPr id="13330" name="Text Box 38"/>
            <p:cNvSpPr txBox="1">
              <a:spLocks noChangeArrowheads="1"/>
            </p:cNvSpPr>
            <p:nvPr/>
          </p:nvSpPr>
          <p:spPr bwMode="auto">
            <a:xfrm>
              <a:off x="278" y="2649"/>
              <a:ext cx="243" cy="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000">
                  <a:latin typeface="Times New Roman" pitchFamily="18" charset="0"/>
                </a:rPr>
                <a:t>y</a:t>
              </a:r>
            </a:p>
          </p:txBody>
        </p:sp>
        <p:sp>
          <p:nvSpPr>
            <p:cNvPr id="13331" name="Text Box 39"/>
            <p:cNvSpPr txBox="1">
              <a:spLocks noChangeArrowheads="1"/>
            </p:cNvSpPr>
            <p:nvPr/>
          </p:nvSpPr>
          <p:spPr bwMode="auto">
            <a:xfrm>
              <a:off x="466" y="1776"/>
              <a:ext cx="144"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spcBef>
                  <a:spcPct val="50000"/>
                </a:spcBef>
              </a:pPr>
              <a:r>
                <a:rPr lang="en-US" sz="2000">
                  <a:latin typeface="Times New Roman" pitchFamily="18" charset="0"/>
                </a:rPr>
                <a:t>z</a:t>
              </a:r>
            </a:p>
          </p:txBody>
        </p:sp>
      </p:grpSp>
      <p:sp>
        <p:nvSpPr>
          <p:cNvPr id="13324" name="Text Box 40"/>
          <p:cNvSpPr txBox="1">
            <a:spLocks noChangeArrowheads="1"/>
          </p:cNvSpPr>
          <p:nvPr/>
        </p:nvSpPr>
        <p:spPr bwMode="auto">
          <a:xfrm>
            <a:off x="6923088" y="5973763"/>
            <a:ext cx="6985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000">
                <a:latin typeface="Times New Roman" pitchFamily="18" charset="0"/>
              </a:rPr>
              <a:t>4 sec</a:t>
            </a:r>
          </a:p>
        </p:txBody>
      </p:sp>
      <p:sp>
        <p:nvSpPr>
          <p:cNvPr id="13325" name="Text Box 41"/>
          <p:cNvSpPr txBox="1">
            <a:spLocks noChangeArrowheads="1"/>
          </p:cNvSpPr>
          <p:nvPr/>
        </p:nvSpPr>
        <p:spPr bwMode="auto">
          <a:xfrm>
            <a:off x="792254" y="1143000"/>
            <a:ext cx="42672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800" dirty="0">
                <a:latin typeface="Georgia" pitchFamily="18" charset="0"/>
              </a:rPr>
              <a:t>Suppose we apply a pulse that flips the bulk magnetization 180 deg.  The longitudinal recovery follows an exponential time course, with a constant called T1</a:t>
            </a: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92"/>
          <p:cNvSpPr>
            <a:spLocks noGrp="1" noChangeArrowheads="1"/>
          </p:cNvSpPr>
          <p:nvPr>
            <p:ph type="title"/>
          </p:nvPr>
        </p:nvSpPr>
        <p:spPr>
          <a:xfrm>
            <a:off x="76200" y="303213"/>
            <a:ext cx="8991600" cy="458787"/>
          </a:xfrm>
        </p:spPr>
        <p:txBody>
          <a:bodyPr/>
          <a:lstStyle/>
          <a:p>
            <a:pPr eaLnBrk="1" hangingPunct="1"/>
            <a:r>
              <a:rPr lang="en-US" smtClean="0"/>
              <a:t>Longitudinal relaxation rate depends on your neighborhood</a:t>
            </a:r>
          </a:p>
        </p:txBody>
      </p:sp>
      <p:sp>
        <p:nvSpPr>
          <p:cNvPr id="14339" name="Text Box 3"/>
          <p:cNvSpPr txBox="1">
            <a:spLocks noChangeArrowheads="1"/>
          </p:cNvSpPr>
          <p:nvPr/>
        </p:nvSpPr>
        <p:spPr bwMode="auto">
          <a:xfrm>
            <a:off x="533400" y="1050925"/>
            <a:ext cx="79248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ctr" eaLnBrk="1" hangingPunct="1"/>
            <a:r>
              <a:rPr lang="en-US" sz="2000">
                <a:latin typeface="Georgia" pitchFamily="18" charset="0"/>
              </a:rPr>
              <a:t>The T1 values of water located in different brain tissue vary. </a:t>
            </a:r>
          </a:p>
          <a:p>
            <a:pPr algn="ctr" eaLnBrk="1" hangingPunct="1"/>
            <a:r>
              <a:rPr lang="en-US" sz="2000">
                <a:latin typeface="Georgia" pitchFamily="18" charset="0"/>
              </a:rPr>
              <a:t>At 1.5T a good time to measure for contrast is around 0.8-1.2 sec following the RF pulse.</a:t>
            </a:r>
          </a:p>
        </p:txBody>
      </p:sp>
      <p:grpSp>
        <p:nvGrpSpPr>
          <p:cNvPr id="14340" name="Group 97"/>
          <p:cNvGrpSpPr>
            <a:grpSpLocks/>
          </p:cNvGrpSpPr>
          <p:nvPr/>
        </p:nvGrpSpPr>
        <p:grpSpPr bwMode="auto">
          <a:xfrm>
            <a:off x="990600" y="2286000"/>
            <a:ext cx="5476875" cy="4343400"/>
            <a:chOff x="624" y="1440"/>
            <a:chExt cx="3450" cy="2736"/>
          </a:xfrm>
        </p:grpSpPr>
        <p:sp>
          <p:nvSpPr>
            <p:cNvPr id="14343" name="Rectangle 87"/>
            <p:cNvSpPr>
              <a:spLocks noChangeArrowheads="1"/>
            </p:cNvSpPr>
            <p:nvPr/>
          </p:nvSpPr>
          <p:spPr bwMode="auto">
            <a:xfrm>
              <a:off x="2334" y="4013"/>
              <a:ext cx="498"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00">
                  <a:solidFill>
                    <a:srgbClr val="000000"/>
                  </a:solidFill>
                  <a:latin typeface="Helvetica" pitchFamily="34" charset="0"/>
                </a:rPr>
                <a:t>Time (s)</a:t>
              </a:r>
              <a:endParaRPr lang="en-US" sz="2800">
                <a:latin typeface="Times New Roman" pitchFamily="18" charset="0"/>
              </a:endParaRPr>
            </a:p>
          </p:txBody>
        </p:sp>
        <p:sp>
          <p:nvSpPr>
            <p:cNvPr id="14344" name="Rectangle 5"/>
            <p:cNvSpPr>
              <a:spLocks noChangeArrowheads="1"/>
            </p:cNvSpPr>
            <p:nvPr/>
          </p:nvSpPr>
          <p:spPr bwMode="auto">
            <a:xfrm>
              <a:off x="1194" y="1495"/>
              <a:ext cx="2853" cy="2307"/>
            </a:xfrm>
            <a:prstGeom prst="rect">
              <a:avLst/>
            </a:prstGeom>
            <a:noFill/>
            <a:ln w="0">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45" name="Freeform 6"/>
            <p:cNvSpPr>
              <a:spLocks/>
            </p:cNvSpPr>
            <p:nvPr/>
          </p:nvSpPr>
          <p:spPr bwMode="auto">
            <a:xfrm>
              <a:off x="1194" y="1495"/>
              <a:ext cx="1" cy="2307"/>
            </a:xfrm>
            <a:custGeom>
              <a:avLst/>
              <a:gdLst>
                <a:gd name="T0" fmla="*/ 0 w 1"/>
                <a:gd name="T1" fmla="*/ 2307 h 410"/>
                <a:gd name="T2" fmla="*/ 0 w 1"/>
                <a:gd name="T3" fmla="*/ 0 h 410"/>
                <a:gd name="T4" fmla="*/ 0 w 1"/>
                <a:gd name="T5" fmla="*/ 0 h 410"/>
                <a:gd name="T6" fmla="*/ 0 60000 65536"/>
                <a:gd name="T7" fmla="*/ 0 60000 65536"/>
                <a:gd name="T8" fmla="*/ 0 60000 65536"/>
              </a:gdLst>
              <a:ahLst/>
              <a:cxnLst>
                <a:cxn ang="T6">
                  <a:pos x="T0" y="T1"/>
                </a:cxn>
                <a:cxn ang="T7">
                  <a:pos x="T2" y="T3"/>
                </a:cxn>
                <a:cxn ang="T8">
                  <a:pos x="T4" y="T5"/>
                </a:cxn>
              </a:cxnLst>
              <a:rect l="0" t="0" r="r" b="b"/>
              <a:pathLst>
                <a:path w="1" h="410">
                  <a:moveTo>
                    <a:pt x="0" y="410"/>
                  </a:moveTo>
                  <a:lnTo>
                    <a:pt x="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46" name="Freeform 7"/>
            <p:cNvSpPr>
              <a:spLocks/>
            </p:cNvSpPr>
            <p:nvPr/>
          </p:nvSpPr>
          <p:spPr bwMode="auto">
            <a:xfrm>
              <a:off x="1666" y="1495"/>
              <a:ext cx="1" cy="2307"/>
            </a:xfrm>
            <a:custGeom>
              <a:avLst/>
              <a:gdLst>
                <a:gd name="T0" fmla="*/ 0 w 1"/>
                <a:gd name="T1" fmla="*/ 2307 h 410"/>
                <a:gd name="T2" fmla="*/ 0 w 1"/>
                <a:gd name="T3" fmla="*/ 0 h 410"/>
                <a:gd name="T4" fmla="*/ 0 w 1"/>
                <a:gd name="T5" fmla="*/ 0 h 410"/>
                <a:gd name="T6" fmla="*/ 0 60000 65536"/>
                <a:gd name="T7" fmla="*/ 0 60000 65536"/>
                <a:gd name="T8" fmla="*/ 0 60000 65536"/>
              </a:gdLst>
              <a:ahLst/>
              <a:cxnLst>
                <a:cxn ang="T6">
                  <a:pos x="T0" y="T1"/>
                </a:cxn>
                <a:cxn ang="T7">
                  <a:pos x="T2" y="T3"/>
                </a:cxn>
                <a:cxn ang="T8">
                  <a:pos x="T4" y="T5"/>
                </a:cxn>
              </a:cxnLst>
              <a:rect l="0" t="0" r="r" b="b"/>
              <a:pathLst>
                <a:path w="1" h="410">
                  <a:moveTo>
                    <a:pt x="0" y="410"/>
                  </a:moveTo>
                  <a:lnTo>
                    <a:pt x="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47" name="Freeform 8"/>
            <p:cNvSpPr>
              <a:spLocks/>
            </p:cNvSpPr>
            <p:nvPr/>
          </p:nvSpPr>
          <p:spPr bwMode="auto">
            <a:xfrm>
              <a:off x="2142" y="1495"/>
              <a:ext cx="2" cy="2307"/>
            </a:xfrm>
            <a:custGeom>
              <a:avLst/>
              <a:gdLst>
                <a:gd name="T0" fmla="*/ 0 w 2"/>
                <a:gd name="T1" fmla="*/ 2307 h 410"/>
                <a:gd name="T2" fmla="*/ 0 w 2"/>
                <a:gd name="T3" fmla="*/ 0 h 410"/>
                <a:gd name="T4" fmla="*/ 0 w 2"/>
                <a:gd name="T5" fmla="*/ 0 h 410"/>
                <a:gd name="T6" fmla="*/ 0 60000 65536"/>
                <a:gd name="T7" fmla="*/ 0 60000 65536"/>
                <a:gd name="T8" fmla="*/ 0 60000 65536"/>
              </a:gdLst>
              <a:ahLst/>
              <a:cxnLst>
                <a:cxn ang="T6">
                  <a:pos x="T0" y="T1"/>
                </a:cxn>
                <a:cxn ang="T7">
                  <a:pos x="T2" y="T3"/>
                </a:cxn>
                <a:cxn ang="T8">
                  <a:pos x="T4" y="T5"/>
                </a:cxn>
              </a:cxnLst>
              <a:rect l="0" t="0" r="r" b="b"/>
              <a:pathLst>
                <a:path w="2" h="410">
                  <a:moveTo>
                    <a:pt x="0" y="410"/>
                  </a:moveTo>
                  <a:lnTo>
                    <a:pt x="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48" name="Freeform 9"/>
            <p:cNvSpPr>
              <a:spLocks/>
            </p:cNvSpPr>
            <p:nvPr/>
          </p:nvSpPr>
          <p:spPr bwMode="auto">
            <a:xfrm>
              <a:off x="2620" y="1495"/>
              <a:ext cx="1" cy="2307"/>
            </a:xfrm>
            <a:custGeom>
              <a:avLst/>
              <a:gdLst>
                <a:gd name="T0" fmla="*/ 0 w 1"/>
                <a:gd name="T1" fmla="*/ 2307 h 410"/>
                <a:gd name="T2" fmla="*/ 0 w 1"/>
                <a:gd name="T3" fmla="*/ 0 h 410"/>
                <a:gd name="T4" fmla="*/ 0 w 1"/>
                <a:gd name="T5" fmla="*/ 0 h 410"/>
                <a:gd name="T6" fmla="*/ 0 60000 65536"/>
                <a:gd name="T7" fmla="*/ 0 60000 65536"/>
                <a:gd name="T8" fmla="*/ 0 60000 65536"/>
              </a:gdLst>
              <a:ahLst/>
              <a:cxnLst>
                <a:cxn ang="T6">
                  <a:pos x="T0" y="T1"/>
                </a:cxn>
                <a:cxn ang="T7">
                  <a:pos x="T2" y="T3"/>
                </a:cxn>
                <a:cxn ang="T8">
                  <a:pos x="T4" y="T5"/>
                </a:cxn>
              </a:cxnLst>
              <a:rect l="0" t="0" r="r" b="b"/>
              <a:pathLst>
                <a:path w="1" h="410">
                  <a:moveTo>
                    <a:pt x="0" y="410"/>
                  </a:moveTo>
                  <a:lnTo>
                    <a:pt x="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49" name="Freeform 10"/>
            <p:cNvSpPr>
              <a:spLocks/>
            </p:cNvSpPr>
            <p:nvPr/>
          </p:nvSpPr>
          <p:spPr bwMode="auto">
            <a:xfrm>
              <a:off x="3092" y="1495"/>
              <a:ext cx="1" cy="2307"/>
            </a:xfrm>
            <a:custGeom>
              <a:avLst/>
              <a:gdLst>
                <a:gd name="T0" fmla="*/ 0 w 1"/>
                <a:gd name="T1" fmla="*/ 2307 h 410"/>
                <a:gd name="T2" fmla="*/ 0 w 1"/>
                <a:gd name="T3" fmla="*/ 0 h 410"/>
                <a:gd name="T4" fmla="*/ 0 w 1"/>
                <a:gd name="T5" fmla="*/ 0 h 410"/>
                <a:gd name="T6" fmla="*/ 0 60000 65536"/>
                <a:gd name="T7" fmla="*/ 0 60000 65536"/>
                <a:gd name="T8" fmla="*/ 0 60000 65536"/>
              </a:gdLst>
              <a:ahLst/>
              <a:cxnLst>
                <a:cxn ang="T6">
                  <a:pos x="T0" y="T1"/>
                </a:cxn>
                <a:cxn ang="T7">
                  <a:pos x="T2" y="T3"/>
                </a:cxn>
                <a:cxn ang="T8">
                  <a:pos x="T4" y="T5"/>
                </a:cxn>
              </a:cxnLst>
              <a:rect l="0" t="0" r="r" b="b"/>
              <a:pathLst>
                <a:path w="1" h="410">
                  <a:moveTo>
                    <a:pt x="0" y="410"/>
                  </a:moveTo>
                  <a:lnTo>
                    <a:pt x="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0" name="Freeform 11"/>
            <p:cNvSpPr>
              <a:spLocks/>
            </p:cNvSpPr>
            <p:nvPr/>
          </p:nvSpPr>
          <p:spPr bwMode="auto">
            <a:xfrm>
              <a:off x="3570" y="1495"/>
              <a:ext cx="1" cy="2307"/>
            </a:xfrm>
            <a:custGeom>
              <a:avLst/>
              <a:gdLst>
                <a:gd name="T0" fmla="*/ 0 w 1"/>
                <a:gd name="T1" fmla="*/ 2307 h 410"/>
                <a:gd name="T2" fmla="*/ 0 w 1"/>
                <a:gd name="T3" fmla="*/ 0 h 410"/>
                <a:gd name="T4" fmla="*/ 0 w 1"/>
                <a:gd name="T5" fmla="*/ 0 h 410"/>
                <a:gd name="T6" fmla="*/ 0 60000 65536"/>
                <a:gd name="T7" fmla="*/ 0 60000 65536"/>
                <a:gd name="T8" fmla="*/ 0 60000 65536"/>
              </a:gdLst>
              <a:ahLst/>
              <a:cxnLst>
                <a:cxn ang="T6">
                  <a:pos x="T0" y="T1"/>
                </a:cxn>
                <a:cxn ang="T7">
                  <a:pos x="T2" y="T3"/>
                </a:cxn>
                <a:cxn ang="T8">
                  <a:pos x="T4" y="T5"/>
                </a:cxn>
              </a:cxnLst>
              <a:rect l="0" t="0" r="r" b="b"/>
              <a:pathLst>
                <a:path w="1" h="410">
                  <a:moveTo>
                    <a:pt x="0" y="410"/>
                  </a:moveTo>
                  <a:lnTo>
                    <a:pt x="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1" name="Freeform 12"/>
            <p:cNvSpPr>
              <a:spLocks/>
            </p:cNvSpPr>
            <p:nvPr/>
          </p:nvSpPr>
          <p:spPr bwMode="auto">
            <a:xfrm>
              <a:off x="4047" y="1495"/>
              <a:ext cx="1" cy="2307"/>
            </a:xfrm>
            <a:custGeom>
              <a:avLst/>
              <a:gdLst>
                <a:gd name="T0" fmla="*/ 0 w 1"/>
                <a:gd name="T1" fmla="*/ 2307 h 410"/>
                <a:gd name="T2" fmla="*/ 0 w 1"/>
                <a:gd name="T3" fmla="*/ 0 h 410"/>
                <a:gd name="T4" fmla="*/ 0 w 1"/>
                <a:gd name="T5" fmla="*/ 0 h 410"/>
                <a:gd name="T6" fmla="*/ 0 60000 65536"/>
                <a:gd name="T7" fmla="*/ 0 60000 65536"/>
                <a:gd name="T8" fmla="*/ 0 60000 65536"/>
              </a:gdLst>
              <a:ahLst/>
              <a:cxnLst>
                <a:cxn ang="T6">
                  <a:pos x="T0" y="T1"/>
                </a:cxn>
                <a:cxn ang="T7">
                  <a:pos x="T2" y="T3"/>
                </a:cxn>
                <a:cxn ang="T8">
                  <a:pos x="T4" y="T5"/>
                </a:cxn>
              </a:cxnLst>
              <a:rect l="0" t="0" r="r" b="b"/>
              <a:pathLst>
                <a:path w="1" h="410">
                  <a:moveTo>
                    <a:pt x="0" y="410"/>
                  </a:moveTo>
                  <a:lnTo>
                    <a:pt x="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2" name="Freeform 13"/>
            <p:cNvSpPr>
              <a:spLocks/>
            </p:cNvSpPr>
            <p:nvPr/>
          </p:nvSpPr>
          <p:spPr bwMode="auto">
            <a:xfrm>
              <a:off x="1194" y="3802"/>
              <a:ext cx="2853" cy="1"/>
            </a:xfrm>
            <a:custGeom>
              <a:avLst/>
              <a:gdLst>
                <a:gd name="T0" fmla="*/ 0 w 520"/>
                <a:gd name="T1" fmla="*/ 0 h 1"/>
                <a:gd name="T2" fmla="*/ 2853 w 520"/>
                <a:gd name="T3" fmla="*/ 0 h 1"/>
                <a:gd name="T4" fmla="*/ 2853 w 520"/>
                <a:gd name="T5" fmla="*/ 0 h 1"/>
                <a:gd name="T6" fmla="*/ 0 60000 65536"/>
                <a:gd name="T7" fmla="*/ 0 60000 65536"/>
                <a:gd name="T8" fmla="*/ 0 60000 65536"/>
              </a:gdLst>
              <a:ahLst/>
              <a:cxnLst>
                <a:cxn ang="T6">
                  <a:pos x="T0" y="T1"/>
                </a:cxn>
                <a:cxn ang="T7">
                  <a:pos x="T2" y="T3"/>
                </a:cxn>
                <a:cxn ang="T8">
                  <a:pos x="T4" y="T5"/>
                </a:cxn>
              </a:cxnLst>
              <a:rect l="0" t="0" r="r" b="b"/>
              <a:pathLst>
                <a:path w="520" h="1">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3" name="Freeform 14"/>
            <p:cNvSpPr>
              <a:spLocks/>
            </p:cNvSpPr>
            <p:nvPr/>
          </p:nvSpPr>
          <p:spPr bwMode="auto">
            <a:xfrm>
              <a:off x="1194" y="3571"/>
              <a:ext cx="2853" cy="1"/>
            </a:xfrm>
            <a:custGeom>
              <a:avLst/>
              <a:gdLst>
                <a:gd name="T0" fmla="*/ 0 w 520"/>
                <a:gd name="T1" fmla="*/ 0 h 1"/>
                <a:gd name="T2" fmla="*/ 2853 w 520"/>
                <a:gd name="T3" fmla="*/ 0 h 1"/>
                <a:gd name="T4" fmla="*/ 2853 w 520"/>
                <a:gd name="T5" fmla="*/ 0 h 1"/>
                <a:gd name="T6" fmla="*/ 0 60000 65536"/>
                <a:gd name="T7" fmla="*/ 0 60000 65536"/>
                <a:gd name="T8" fmla="*/ 0 60000 65536"/>
              </a:gdLst>
              <a:ahLst/>
              <a:cxnLst>
                <a:cxn ang="T6">
                  <a:pos x="T0" y="T1"/>
                </a:cxn>
                <a:cxn ang="T7">
                  <a:pos x="T2" y="T3"/>
                </a:cxn>
                <a:cxn ang="T8">
                  <a:pos x="T4" y="T5"/>
                </a:cxn>
              </a:cxnLst>
              <a:rect l="0" t="0" r="r" b="b"/>
              <a:pathLst>
                <a:path w="520" h="1">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4" name="Freeform 15"/>
            <p:cNvSpPr>
              <a:spLocks/>
            </p:cNvSpPr>
            <p:nvPr/>
          </p:nvSpPr>
          <p:spPr bwMode="auto">
            <a:xfrm>
              <a:off x="1194" y="3334"/>
              <a:ext cx="2853" cy="1"/>
            </a:xfrm>
            <a:custGeom>
              <a:avLst/>
              <a:gdLst>
                <a:gd name="T0" fmla="*/ 0 w 520"/>
                <a:gd name="T1" fmla="*/ 0 h 1"/>
                <a:gd name="T2" fmla="*/ 2853 w 520"/>
                <a:gd name="T3" fmla="*/ 0 h 1"/>
                <a:gd name="T4" fmla="*/ 2853 w 520"/>
                <a:gd name="T5" fmla="*/ 0 h 1"/>
                <a:gd name="T6" fmla="*/ 0 60000 65536"/>
                <a:gd name="T7" fmla="*/ 0 60000 65536"/>
                <a:gd name="T8" fmla="*/ 0 60000 65536"/>
              </a:gdLst>
              <a:ahLst/>
              <a:cxnLst>
                <a:cxn ang="T6">
                  <a:pos x="T0" y="T1"/>
                </a:cxn>
                <a:cxn ang="T7">
                  <a:pos x="T2" y="T3"/>
                </a:cxn>
                <a:cxn ang="T8">
                  <a:pos x="T4" y="T5"/>
                </a:cxn>
              </a:cxnLst>
              <a:rect l="0" t="0" r="r" b="b"/>
              <a:pathLst>
                <a:path w="520" h="1">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5" name="Freeform 16"/>
            <p:cNvSpPr>
              <a:spLocks/>
            </p:cNvSpPr>
            <p:nvPr/>
          </p:nvSpPr>
          <p:spPr bwMode="auto">
            <a:xfrm>
              <a:off x="1194" y="3110"/>
              <a:ext cx="2853" cy="1"/>
            </a:xfrm>
            <a:custGeom>
              <a:avLst/>
              <a:gdLst>
                <a:gd name="T0" fmla="*/ 0 w 520"/>
                <a:gd name="T1" fmla="*/ 0 h 1"/>
                <a:gd name="T2" fmla="*/ 2853 w 520"/>
                <a:gd name="T3" fmla="*/ 0 h 1"/>
                <a:gd name="T4" fmla="*/ 2853 w 520"/>
                <a:gd name="T5" fmla="*/ 0 h 1"/>
                <a:gd name="T6" fmla="*/ 0 60000 65536"/>
                <a:gd name="T7" fmla="*/ 0 60000 65536"/>
                <a:gd name="T8" fmla="*/ 0 60000 65536"/>
              </a:gdLst>
              <a:ahLst/>
              <a:cxnLst>
                <a:cxn ang="T6">
                  <a:pos x="T0" y="T1"/>
                </a:cxn>
                <a:cxn ang="T7">
                  <a:pos x="T2" y="T3"/>
                </a:cxn>
                <a:cxn ang="T8">
                  <a:pos x="T4" y="T5"/>
                </a:cxn>
              </a:cxnLst>
              <a:rect l="0" t="0" r="r" b="b"/>
              <a:pathLst>
                <a:path w="520" h="1">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6" name="Freeform 17"/>
            <p:cNvSpPr>
              <a:spLocks/>
            </p:cNvSpPr>
            <p:nvPr/>
          </p:nvSpPr>
          <p:spPr bwMode="auto">
            <a:xfrm>
              <a:off x="1194" y="2873"/>
              <a:ext cx="2853" cy="1"/>
            </a:xfrm>
            <a:custGeom>
              <a:avLst/>
              <a:gdLst>
                <a:gd name="T0" fmla="*/ 0 w 520"/>
                <a:gd name="T1" fmla="*/ 0 h 1"/>
                <a:gd name="T2" fmla="*/ 2853 w 520"/>
                <a:gd name="T3" fmla="*/ 0 h 1"/>
                <a:gd name="T4" fmla="*/ 2853 w 520"/>
                <a:gd name="T5" fmla="*/ 0 h 1"/>
                <a:gd name="T6" fmla="*/ 0 60000 65536"/>
                <a:gd name="T7" fmla="*/ 0 60000 65536"/>
                <a:gd name="T8" fmla="*/ 0 60000 65536"/>
              </a:gdLst>
              <a:ahLst/>
              <a:cxnLst>
                <a:cxn ang="T6">
                  <a:pos x="T0" y="T1"/>
                </a:cxn>
                <a:cxn ang="T7">
                  <a:pos x="T2" y="T3"/>
                </a:cxn>
                <a:cxn ang="T8">
                  <a:pos x="T4" y="T5"/>
                </a:cxn>
              </a:cxnLst>
              <a:rect l="0" t="0" r="r" b="b"/>
              <a:pathLst>
                <a:path w="520" h="1">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7" name="Freeform 18"/>
            <p:cNvSpPr>
              <a:spLocks/>
            </p:cNvSpPr>
            <p:nvPr/>
          </p:nvSpPr>
          <p:spPr bwMode="auto">
            <a:xfrm>
              <a:off x="1194" y="2648"/>
              <a:ext cx="2853" cy="1"/>
            </a:xfrm>
            <a:custGeom>
              <a:avLst/>
              <a:gdLst>
                <a:gd name="T0" fmla="*/ 0 w 520"/>
                <a:gd name="T1" fmla="*/ 0 h 1"/>
                <a:gd name="T2" fmla="*/ 2853 w 520"/>
                <a:gd name="T3" fmla="*/ 0 h 1"/>
                <a:gd name="T4" fmla="*/ 2853 w 520"/>
                <a:gd name="T5" fmla="*/ 0 h 1"/>
                <a:gd name="T6" fmla="*/ 0 60000 65536"/>
                <a:gd name="T7" fmla="*/ 0 60000 65536"/>
                <a:gd name="T8" fmla="*/ 0 60000 65536"/>
              </a:gdLst>
              <a:ahLst/>
              <a:cxnLst>
                <a:cxn ang="T6">
                  <a:pos x="T0" y="T1"/>
                </a:cxn>
                <a:cxn ang="T7">
                  <a:pos x="T2" y="T3"/>
                </a:cxn>
                <a:cxn ang="T8">
                  <a:pos x="T4" y="T5"/>
                </a:cxn>
              </a:cxnLst>
              <a:rect l="0" t="0" r="r" b="b"/>
              <a:pathLst>
                <a:path w="520" h="1">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8" name="Freeform 19"/>
            <p:cNvSpPr>
              <a:spLocks/>
            </p:cNvSpPr>
            <p:nvPr/>
          </p:nvSpPr>
          <p:spPr bwMode="auto">
            <a:xfrm>
              <a:off x="1194" y="2417"/>
              <a:ext cx="2853" cy="1"/>
            </a:xfrm>
            <a:custGeom>
              <a:avLst/>
              <a:gdLst>
                <a:gd name="T0" fmla="*/ 0 w 520"/>
                <a:gd name="T1" fmla="*/ 0 h 1"/>
                <a:gd name="T2" fmla="*/ 2853 w 520"/>
                <a:gd name="T3" fmla="*/ 0 h 1"/>
                <a:gd name="T4" fmla="*/ 2853 w 520"/>
                <a:gd name="T5" fmla="*/ 0 h 1"/>
                <a:gd name="T6" fmla="*/ 0 60000 65536"/>
                <a:gd name="T7" fmla="*/ 0 60000 65536"/>
                <a:gd name="T8" fmla="*/ 0 60000 65536"/>
              </a:gdLst>
              <a:ahLst/>
              <a:cxnLst>
                <a:cxn ang="T6">
                  <a:pos x="T0" y="T1"/>
                </a:cxn>
                <a:cxn ang="T7">
                  <a:pos x="T2" y="T3"/>
                </a:cxn>
                <a:cxn ang="T8">
                  <a:pos x="T4" y="T5"/>
                </a:cxn>
              </a:cxnLst>
              <a:rect l="0" t="0" r="r" b="b"/>
              <a:pathLst>
                <a:path w="520" h="1">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59" name="Freeform 20"/>
            <p:cNvSpPr>
              <a:spLocks/>
            </p:cNvSpPr>
            <p:nvPr/>
          </p:nvSpPr>
          <p:spPr bwMode="auto">
            <a:xfrm>
              <a:off x="1194" y="2180"/>
              <a:ext cx="2853" cy="2"/>
            </a:xfrm>
            <a:custGeom>
              <a:avLst/>
              <a:gdLst>
                <a:gd name="T0" fmla="*/ 0 w 520"/>
                <a:gd name="T1" fmla="*/ 0 h 2"/>
                <a:gd name="T2" fmla="*/ 2853 w 520"/>
                <a:gd name="T3" fmla="*/ 0 h 2"/>
                <a:gd name="T4" fmla="*/ 2853 w 520"/>
                <a:gd name="T5" fmla="*/ 0 h 2"/>
                <a:gd name="T6" fmla="*/ 0 60000 65536"/>
                <a:gd name="T7" fmla="*/ 0 60000 65536"/>
                <a:gd name="T8" fmla="*/ 0 60000 65536"/>
              </a:gdLst>
              <a:ahLst/>
              <a:cxnLst>
                <a:cxn ang="T6">
                  <a:pos x="T0" y="T1"/>
                </a:cxn>
                <a:cxn ang="T7">
                  <a:pos x="T2" y="T3"/>
                </a:cxn>
                <a:cxn ang="T8">
                  <a:pos x="T4" y="T5"/>
                </a:cxn>
              </a:cxnLst>
              <a:rect l="0" t="0" r="r" b="b"/>
              <a:pathLst>
                <a:path w="520" h="2">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60" name="Freeform 21"/>
            <p:cNvSpPr>
              <a:spLocks/>
            </p:cNvSpPr>
            <p:nvPr/>
          </p:nvSpPr>
          <p:spPr bwMode="auto">
            <a:xfrm>
              <a:off x="1194" y="1956"/>
              <a:ext cx="2853" cy="1"/>
            </a:xfrm>
            <a:custGeom>
              <a:avLst/>
              <a:gdLst>
                <a:gd name="T0" fmla="*/ 0 w 520"/>
                <a:gd name="T1" fmla="*/ 0 h 1"/>
                <a:gd name="T2" fmla="*/ 2853 w 520"/>
                <a:gd name="T3" fmla="*/ 0 h 1"/>
                <a:gd name="T4" fmla="*/ 2853 w 520"/>
                <a:gd name="T5" fmla="*/ 0 h 1"/>
                <a:gd name="T6" fmla="*/ 0 60000 65536"/>
                <a:gd name="T7" fmla="*/ 0 60000 65536"/>
                <a:gd name="T8" fmla="*/ 0 60000 65536"/>
              </a:gdLst>
              <a:ahLst/>
              <a:cxnLst>
                <a:cxn ang="T6">
                  <a:pos x="T0" y="T1"/>
                </a:cxn>
                <a:cxn ang="T7">
                  <a:pos x="T2" y="T3"/>
                </a:cxn>
                <a:cxn ang="T8">
                  <a:pos x="T4" y="T5"/>
                </a:cxn>
              </a:cxnLst>
              <a:rect l="0" t="0" r="r" b="b"/>
              <a:pathLst>
                <a:path w="520" h="1">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61" name="Freeform 22"/>
            <p:cNvSpPr>
              <a:spLocks/>
            </p:cNvSpPr>
            <p:nvPr/>
          </p:nvSpPr>
          <p:spPr bwMode="auto">
            <a:xfrm>
              <a:off x="1194" y="1725"/>
              <a:ext cx="2853" cy="1"/>
            </a:xfrm>
            <a:custGeom>
              <a:avLst/>
              <a:gdLst>
                <a:gd name="T0" fmla="*/ 0 w 520"/>
                <a:gd name="T1" fmla="*/ 0 h 1"/>
                <a:gd name="T2" fmla="*/ 2853 w 520"/>
                <a:gd name="T3" fmla="*/ 0 h 1"/>
                <a:gd name="T4" fmla="*/ 2853 w 520"/>
                <a:gd name="T5" fmla="*/ 0 h 1"/>
                <a:gd name="T6" fmla="*/ 0 60000 65536"/>
                <a:gd name="T7" fmla="*/ 0 60000 65536"/>
                <a:gd name="T8" fmla="*/ 0 60000 65536"/>
              </a:gdLst>
              <a:ahLst/>
              <a:cxnLst>
                <a:cxn ang="T6">
                  <a:pos x="T0" y="T1"/>
                </a:cxn>
                <a:cxn ang="T7">
                  <a:pos x="T2" y="T3"/>
                </a:cxn>
                <a:cxn ang="T8">
                  <a:pos x="T4" y="T5"/>
                </a:cxn>
              </a:cxnLst>
              <a:rect l="0" t="0" r="r" b="b"/>
              <a:pathLst>
                <a:path w="520" h="1">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62" name="Freeform 23"/>
            <p:cNvSpPr>
              <a:spLocks/>
            </p:cNvSpPr>
            <p:nvPr/>
          </p:nvSpPr>
          <p:spPr bwMode="auto">
            <a:xfrm>
              <a:off x="1194" y="1495"/>
              <a:ext cx="2853" cy="1"/>
            </a:xfrm>
            <a:custGeom>
              <a:avLst/>
              <a:gdLst>
                <a:gd name="T0" fmla="*/ 0 w 520"/>
                <a:gd name="T1" fmla="*/ 0 h 1"/>
                <a:gd name="T2" fmla="*/ 2853 w 520"/>
                <a:gd name="T3" fmla="*/ 0 h 1"/>
                <a:gd name="T4" fmla="*/ 2853 w 520"/>
                <a:gd name="T5" fmla="*/ 0 h 1"/>
                <a:gd name="T6" fmla="*/ 0 60000 65536"/>
                <a:gd name="T7" fmla="*/ 0 60000 65536"/>
                <a:gd name="T8" fmla="*/ 0 60000 65536"/>
              </a:gdLst>
              <a:ahLst/>
              <a:cxnLst>
                <a:cxn ang="T6">
                  <a:pos x="T0" y="T1"/>
                </a:cxn>
                <a:cxn ang="T7">
                  <a:pos x="T2" y="T3"/>
                </a:cxn>
                <a:cxn ang="T8">
                  <a:pos x="T4" y="T5"/>
                </a:cxn>
              </a:cxnLst>
              <a:rect l="0" t="0" r="r" b="b"/>
              <a:pathLst>
                <a:path w="520" h="1">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63" name="Line 24"/>
            <p:cNvSpPr>
              <a:spLocks noChangeShapeType="1"/>
            </p:cNvSpPr>
            <p:nvPr/>
          </p:nvSpPr>
          <p:spPr bwMode="auto">
            <a:xfrm>
              <a:off x="1194" y="1495"/>
              <a:ext cx="285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64" name="Freeform 25"/>
            <p:cNvSpPr>
              <a:spLocks/>
            </p:cNvSpPr>
            <p:nvPr/>
          </p:nvSpPr>
          <p:spPr bwMode="auto">
            <a:xfrm>
              <a:off x="1194" y="1495"/>
              <a:ext cx="2853" cy="2307"/>
            </a:xfrm>
            <a:custGeom>
              <a:avLst/>
              <a:gdLst>
                <a:gd name="T0" fmla="*/ 0 w 520"/>
                <a:gd name="T1" fmla="*/ 2307 h 410"/>
                <a:gd name="T2" fmla="*/ 2853 w 520"/>
                <a:gd name="T3" fmla="*/ 2307 h 410"/>
                <a:gd name="T4" fmla="*/ 2853 w 520"/>
                <a:gd name="T5" fmla="*/ 0 h 410"/>
                <a:gd name="T6" fmla="*/ 0 60000 65536"/>
                <a:gd name="T7" fmla="*/ 0 60000 65536"/>
                <a:gd name="T8" fmla="*/ 0 60000 65536"/>
              </a:gdLst>
              <a:ahLst/>
              <a:cxnLst>
                <a:cxn ang="T6">
                  <a:pos x="T0" y="T1"/>
                </a:cxn>
                <a:cxn ang="T7">
                  <a:pos x="T2" y="T3"/>
                </a:cxn>
                <a:cxn ang="T8">
                  <a:pos x="T4" y="T5"/>
                </a:cxn>
              </a:cxnLst>
              <a:rect l="0" t="0" r="r" b="b"/>
              <a:pathLst>
                <a:path w="520" h="410">
                  <a:moveTo>
                    <a:pt x="0" y="410"/>
                  </a:moveTo>
                  <a:lnTo>
                    <a:pt x="520" y="410"/>
                  </a:lnTo>
                  <a:lnTo>
                    <a:pt x="52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65" name="Line 26"/>
            <p:cNvSpPr>
              <a:spLocks noChangeShapeType="1"/>
            </p:cNvSpPr>
            <p:nvPr/>
          </p:nvSpPr>
          <p:spPr bwMode="auto">
            <a:xfrm flipV="1">
              <a:off x="1194" y="1495"/>
              <a:ext cx="1" cy="230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66" name="Line 27"/>
            <p:cNvSpPr>
              <a:spLocks noChangeShapeType="1"/>
            </p:cNvSpPr>
            <p:nvPr/>
          </p:nvSpPr>
          <p:spPr bwMode="auto">
            <a:xfrm>
              <a:off x="1194" y="3802"/>
              <a:ext cx="285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67" name="Line 28"/>
            <p:cNvSpPr>
              <a:spLocks noChangeShapeType="1"/>
            </p:cNvSpPr>
            <p:nvPr/>
          </p:nvSpPr>
          <p:spPr bwMode="auto">
            <a:xfrm flipV="1">
              <a:off x="1194" y="1495"/>
              <a:ext cx="1" cy="230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68" name="Line 29"/>
            <p:cNvSpPr>
              <a:spLocks noChangeShapeType="1"/>
            </p:cNvSpPr>
            <p:nvPr/>
          </p:nvSpPr>
          <p:spPr bwMode="auto">
            <a:xfrm flipV="1">
              <a:off x="1194" y="3768"/>
              <a:ext cx="1" cy="3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69" name="Line 30"/>
            <p:cNvSpPr>
              <a:spLocks noChangeShapeType="1"/>
            </p:cNvSpPr>
            <p:nvPr/>
          </p:nvSpPr>
          <p:spPr bwMode="auto">
            <a:xfrm>
              <a:off x="1194" y="1495"/>
              <a:ext cx="1" cy="2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70" name="Rectangle 31"/>
            <p:cNvSpPr>
              <a:spLocks noChangeArrowheads="1"/>
            </p:cNvSpPr>
            <p:nvPr/>
          </p:nvSpPr>
          <p:spPr bwMode="auto">
            <a:xfrm>
              <a:off x="1172" y="3824"/>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Helvetica" pitchFamily="34" charset="0"/>
                </a:rPr>
                <a:t>0</a:t>
              </a:r>
              <a:endParaRPr lang="en-US" sz="1800">
                <a:latin typeface="Times New Roman" pitchFamily="18" charset="0"/>
              </a:endParaRPr>
            </a:p>
          </p:txBody>
        </p:sp>
        <p:sp>
          <p:nvSpPr>
            <p:cNvPr id="14371" name="Line 32"/>
            <p:cNvSpPr>
              <a:spLocks noChangeShapeType="1"/>
            </p:cNvSpPr>
            <p:nvPr/>
          </p:nvSpPr>
          <p:spPr bwMode="auto">
            <a:xfrm flipV="1">
              <a:off x="1666" y="3768"/>
              <a:ext cx="1" cy="3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72" name="Line 33"/>
            <p:cNvSpPr>
              <a:spLocks noChangeShapeType="1"/>
            </p:cNvSpPr>
            <p:nvPr/>
          </p:nvSpPr>
          <p:spPr bwMode="auto">
            <a:xfrm>
              <a:off x="1666" y="1495"/>
              <a:ext cx="1" cy="2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73" name="Rectangle 34"/>
            <p:cNvSpPr>
              <a:spLocks noChangeArrowheads="1"/>
            </p:cNvSpPr>
            <p:nvPr/>
          </p:nvSpPr>
          <p:spPr bwMode="auto">
            <a:xfrm>
              <a:off x="1644" y="3824"/>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Helvetica" pitchFamily="34" charset="0"/>
                </a:rPr>
                <a:t>1</a:t>
              </a:r>
              <a:endParaRPr lang="en-US" sz="1800">
                <a:latin typeface="Times New Roman" pitchFamily="18" charset="0"/>
              </a:endParaRPr>
            </a:p>
          </p:txBody>
        </p:sp>
        <p:sp>
          <p:nvSpPr>
            <p:cNvPr id="14374" name="Line 35"/>
            <p:cNvSpPr>
              <a:spLocks noChangeShapeType="1"/>
            </p:cNvSpPr>
            <p:nvPr/>
          </p:nvSpPr>
          <p:spPr bwMode="auto">
            <a:xfrm flipV="1">
              <a:off x="2142" y="3768"/>
              <a:ext cx="2" cy="3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75" name="Line 36"/>
            <p:cNvSpPr>
              <a:spLocks noChangeShapeType="1"/>
            </p:cNvSpPr>
            <p:nvPr/>
          </p:nvSpPr>
          <p:spPr bwMode="auto">
            <a:xfrm>
              <a:off x="2142" y="1495"/>
              <a:ext cx="2" cy="2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76" name="Rectangle 37"/>
            <p:cNvSpPr>
              <a:spLocks noChangeArrowheads="1"/>
            </p:cNvSpPr>
            <p:nvPr/>
          </p:nvSpPr>
          <p:spPr bwMode="auto">
            <a:xfrm>
              <a:off x="2121" y="3824"/>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Helvetica" pitchFamily="34" charset="0"/>
                </a:rPr>
                <a:t>2</a:t>
              </a:r>
              <a:endParaRPr lang="en-US" sz="1800">
                <a:latin typeface="Times New Roman" pitchFamily="18" charset="0"/>
              </a:endParaRPr>
            </a:p>
          </p:txBody>
        </p:sp>
        <p:sp>
          <p:nvSpPr>
            <p:cNvPr id="14377" name="Line 38"/>
            <p:cNvSpPr>
              <a:spLocks noChangeShapeType="1"/>
            </p:cNvSpPr>
            <p:nvPr/>
          </p:nvSpPr>
          <p:spPr bwMode="auto">
            <a:xfrm flipV="1">
              <a:off x="2620" y="3768"/>
              <a:ext cx="1" cy="3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78" name="Line 39"/>
            <p:cNvSpPr>
              <a:spLocks noChangeShapeType="1"/>
            </p:cNvSpPr>
            <p:nvPr/>
          </p:nvSpPr>
          <p:spPr bwMode="auto">
            <a:xfrm>
              <a:off x="2620" y="1495"/>
              <a:ext cx="1" cy="2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79" name="Rectangle 40"/>
            <p:cNvSpPr>
              <a:spLocks noChangeArrowheads="1"/>
            </p:cNvSpPr>
            <p:nvPr/>
          </p:nvSpPr>
          <p:spPr bwMode="auto">
            <a:xfrm>
              <a:off x="2593" y="3824"/>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Helvetica" pitchFamily="34" charset="0"/>
                </a:rPr>
                <a:t>3</a:t>
              </a:r>
              <a:endParaRPr lang="en-US" sz="1800">
                <a:latin typeface="Times New Roman" pitchFamily="18" charset="0"/>
              </a:endParaRPr>
            </a:p>
          </p:txBody>
        </p:sp>
        <p:sp>
          <p:nvSpPr>
            <p:cNvPr id="14380" name="Line 41"/>
            <p:cNvSpPr>
              <a:spLocks noChangeShapeType="1"/>
            </p:cNvSpPr>
            <p:nvPr/>
          </p:nvSpPr>
          <p:spPr bwMode="auto">
            <a:xfrm flipV="1">
              <a:off x="3092" y="3768"/>
              <a:ext cx="1" cy="3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81" name="Line 42"/>
            <p:cNvSpPr>
              <a:spLocks noChangeShapeType="1"/>
            </p:cNvSpPr>
            <p:nvPr/>
          </p:nvSpPr>
          <p:spPr bwMode="auto">
            <a:xfrm>
              <a:off x="3092" y="1495"/>
              <a:ext cx="1" cy="2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82" name="Rectangle 43"/>
            <p:cNvSpPr>
              <a:spLocks noChangeArrowheads="1"/>
            </p:cNvSpPr>
            <p:nvPr/>
          </p:nvSpPr>
          <p:spPr bwMode="auto">
            <a:xfrm>
              <a:off x="3070" y="3824"/>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Helvetica" pitchFamily="34" charset="0"/>
                </a:rPr>
                <a:t>4</a:t>
              </a:r>
              <a:endParaRPr lang="en-US" sz="1800">
                <a:latin typeface="Times New Roman" pitchFamily="18" charset="0"/>
              </a:endParaRPr>
            </a:p>
          </p:txBody>
        </p:sp>
        <p:sp>
          <p:nvSpPr>
            <p:cNvPr id="14383" name="Line 44"/>
            <p:cNvSpPr>
              <a:spLocks noChangeShapeType="1"/>
            </p:cNvSpPr>
            <p:nvPr/>
          </p:nvSpPr>
          <p:spPr bwMode="auto">
            <a:xfrm flipV="1">
              <a:off x="3570" y="3768"/>
              <a:ext cx="1" cy="3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84" name="Line 45"/>
            <p:cNvSpPr>
              <a:spLocks noChangeShapeType="1"/>
            </p:cNvSpPr>
            <p:nvPr/>
          </p:nvSpPr>
          <p:spPr bwMode="auto">
            <a:xfrm>
              <a:off x="3570" y="1495"/>
              <a:ext cx="1" cy="2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85" name="Rectangle 46"/>
            <p:cNvSpPr>
              <a:spLocks noChangeArrowheads="1"/>
            </p:cNvSpPr>
            <p:nvPr/>
          </p:nvSpPr>
          <p:spPr bwMode="auto">
            <a:xfrm>
              <a:off x="3547" y="3824"/>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Helvetica" pitchFamily="34" charset="0"/>
                </a:rPr>
                <a:t>5</a:t>
              </a:r>
              <a:endParaRPr lang="en-US" sz="1800">
                <a:latin typeface="Times New Roman" pitchFamily="18" charset="0"/>
              </a:endParaRPr>
            </a:p>
          </p:txBody>
        </p:sp>
        <p:sp>
          <p:nvSpPr>
            <p:cNvPr id="14386" name="Line 47"/>
            <p:cNvSpPr>
              <a:spLocks noChangeShapeType="1"/>
            </p:cNvSpPr>
            <p:nvPr/>
          </p:nvSpPr>
          <p:spPr bwMode="auto">
            <a:xfrm flipV="1">
              <a:off x="4047" y="3768"/>
              <a:ext cx="1" cy="3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87" name="Line 48"/>
            <p:cNvSpPr>
              <a:spLocks noChangeShapeType="1"/>
            </p:cNvSpPr>
            <p:nvPr/>
          </p:nvSpPr>
          <p:spPr bwMode="auto">
            <a:xfrm>
              <a:off x="4047" y="1495"/>
              <a:ext cx="1" cy="2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88" name="Rectangle 49"/>
            <p:cNvSpPr>
              <a:spLocks noChangeArrowheads="1"/>
            </p:cNvSpPr>
            <p:nvPr/>
          </p:nvSpPr>
          <p:spPr bwMode="auto">
            <a:xfrm>
              <a:off x="4025" y="3824"/>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100">
                  <a:solidFill>
                    <a:srgbClr val="000000"/>
                  </a:solidFill>
                  <a:latin typeface="Helvetica" pitchFamily="34" charset="0"/>
                </a:rPr>
                <a:t>6</a:t>
              </a:r>
              <a:endParaRPr lang="en-US" sz="1800">
                <a:latin typeface="Times New Roman" pitchFamily="18" charset="0"/>
              </a:endParaRPr>
            </a:p>
          </p:txBody>
        </p:sp>
        <p:sp>
          <p:nvSpPr>
            <p:cNvPr id="14389" name="Line 50"/>
            <p:cNvSpPr>
              <a:spLocks noChangeShapeType="1"/>
            </p:cNvSpPr>
            <p:nvPr/>
          </p:nvSpPr>
          <p:spPr bwMode="auto">
            <a:xfrm>
              <a:off x="1194" y="3802"/>
              <a:ext cx="2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90" name="Line 51"/>
            <p:cNvSpPr>
              <a:spLocks noChangeShapeType="1"/>
            </p:cNvSpPr>
            <p:nvPr/>
          </p:nvSpPr>
          <p:spPr bwMode="auto">
            <a:xfrm flipH="1">
              <a:off x="4014" y="3802"/>
              <a:ext cx="3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91" name="Rectangle 52"/>
            <p:cNvSpPr>
              <a:spLocks noChangeArrowheads="1"/>
            </p:cNvSpPr>
            <p:nvPr/>
          </p:nvSpPr>
          <p:spPr bwMode="auto">
            <a:xfrm>
              <a:off x="1016" y="3747"/>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latin typeface="Helvetica" pitchFamily="34" charset="0"/>
                </a:rPr>
                <a:t>0</a:t>
              </a:r>
              <a:endParaRPr lang="en-US" sz="2000">
                <a:latin typeface="Times New Roman" pitchFamily="18" charset="0"/>
              </a:endParaRPr>
            </a:p>
          </p:txBody>
        </p:sp>
        <p:sp>
          <p:nvSpPr>
            <p:cNvPr id="14392" name="Line 53"/>
            <p:cNvSpPr>
              <a:spLocks noChangeShapeType="1"/>
            </p:cNvSpPr>
            <p:nvPr/>
          </p:nvSpPr>
          <p:spPr bwMode="auto">
            <a:xfrm>
              <a:off x="1194" y="3571"/>
              <a:ext cx="2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93" name="Line 54"/>
            <p:cNvSpPr>
              <a:spLocks noChangeShapeType="1"/>
            </p:cNvSpPr>
            <p:nvPr/>
          </p:nvSpPr>
          <p:spPr bwMode="auto">
            <a:xfrm flipH="1">
              <a:off x="4014" y="3571"/>
              <a:ext cx="3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94" name="Line 55"/>
            <p:cNvSpPr>
              <a:spLocks noChangeShapeType="1"/>
            </p:cNvSpPr>
            <p:nvPr/>
          </p:nvSpPr>
          <p:spPr bwMode="auto">
            <a:xfrm>
              <a:off x="1194" y="3334"/>
              <a:ext cx="2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95" name="Line 56"/>
            <p:cNvSpPr>
              <a:spLocks noChangeShapeType="1"/>
            </p:cNvSpPr>
            <p:nvPr/>
          </p:nvSpPr>
          <p:spPr bwMode="auto">
            <a:xfrm flipH="1">
              <a:off x="4014" y="3334"/>
              <a:ext cx="3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96" name="Rectangle 57"/>
            <p:cNvSpPr>
              <a:spLocks noChangeArrowheads="1"/>
            </p:cNvSpPr>
            <p:nvPr/>
          </p:nvSpPr>
          <p:spPr bwMode="auto">
            <a:xfrm>
              <a:off x="945" y="3280"/>
              <a:ext cx="14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latin typeface="Helvetica" pitchFamily="34" charset="0"/>
                </a:rPr>
                <a:t>0.2</a:t>
              </a:r>
              <a:endParaRPr lang="en-US" sz="2000">
                <a:latin typeface="Times New Roman" pitchFamily="18" charset="0"/>
              </a:endParaRPr>
            </a:p>
          </p:txBody>
        </p:sp>
        <p:sp>
          <p:nvSpPr>
            <p:cNvPr id="14397" name="Line 58"/>
            <p:cNvSpPr>
              <a:spLocks noChangeShapeType="1"/>
            </p:cNvSpPr>
            <p:nvPr/>
          </p:nvSpPr>
          <p:spPr bwMode="auto">
            <a:xfrm>
              <a:off x="1194" y="3110"/>
              <a:ext cx="2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98" name="Line 59"/>
            <p:cNvSpPr>
              <a:spLocks noChangeShapeType="1"/>
            </p:cNvSpPr>
            <p:nvPr/>
          </p:nvSpPr>
          <p:spPr bwMode="auto">
            <a:xfrm flipH="1">
              <a:off x="4014" y="3110"/>
              <a:ext cx="3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99" name="Line 60"/>
            <p:cNvSpPr>
              <a:spLocks noChangeShapeType="1"/>
            </p:cNvSpPr>
            <p:nvPr/>
          </p:nvSpPr>
          <p:spPr bwMode="auto">
            <a:xfrm>
              <a:off x="1194" y="2873"/>
              <a:ext cx="2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00" name="Line 61"/>
            <p:cNvSpPr>
              <a:spLocks noChangeShapeType="1"/>
            </p:cNvSpPr>
            <p:nvPr/>
          </p:nvSpPr>
          <p:spPr bwMode="auto">
            <a:xfrm flipH="1">
              <a:off x="4014" y="2873"/>
              <a:ext cx="3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01" name="Rectangle 62"/>
            <p:cNvSpPr>
              <a:spLocks noChangeArrowheads="1"/>
            </p:cNvSpPr>
            <p:nvPr/>
          </p:nvSpPr>
          <p:spPr bwMode="auto">
            <a:xfrm>
              <a:off x="945" y="2819"/>
              <a:ext cx="14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latin typeface="Helvetica" pitchFamily="34" charset="0"/>
                </a:rPr>
                <a:t>0.4</a:t>
              </a:r>
              <a:endParaRPr lang="en-US" sz="2000">
                <a:latin typeface="Times New Roman" pitchFamily="18" charset="0"/>
              </a:endParaRPr>
            </a:p>
          </p:txBody>
        </p:sp>
        <p:sp>
          <p:nvSpPr>
            <p:cNvPr id="14402" name="Line 63"/>
            <p:cNvSpPr>
              <a:spLocks noChangeShapeType="1"/>
            </p:cNvSpPr>
            <p:nvPr/>
          </p:nvSpPr>
          <p:spPr bwMode="auto">
            <a:xfrm>
              <a:off x="1194" y="2648"/>
              <a:ext cx="2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03" name="Line 64"/>
            <p:cNvSpPr>
              <a:spLocks noChangeShapeType="1"/>
            </p:cNvSpPr>
            <p:nvPr/>
          </p:nvSpPr>
          <p:spPr bwMode="auto">
            <a:xfrm flipH="1">
              <a:off x="4014" y="2648"/>
              <a:ext cx="3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04" name="Line 65"/>
            <p:cNvSpPr>
              <a:spLocks noChangeShapeType="1"/>
            </p:cNvSpPr>
            <p:nvPr/>
          </p:nvSpPr>
          <p:spPr bwMode="auto">
            <a:xfrm>
              <a:off x="1194" y="2417"/>
              <a:ext cx="2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05" name="Line 66"/>
            <p:cNvSpPr>
              <a:spLocks noChangeShapeType="1"/>
            </p:cNvSpPr>
            <p:nvPr/>
          </p:nvSpPr>
          <p:spPr bwMode="auto">
            <a:xfrm flipH="1">
              <a:off x="4014" y="2417"/>
              <a:ext cx="3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06" name="Rectangle 67"/>
            <p:cNvSpPr>
              <a:spLocks noChangeArrowheads="1"/>
            </p:cNvSpPr>
            <p:nvPr/>
          </p:nvSpPr>
          <p:spPr bwMode="auto">
            <a:xfrm>
              <a:off x="945" y="2358"/>
              <a:ext cx="14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latin typeface="Helvetica" pitchFamily="34" charset="0"/>
                </a:rPr>
                <a:t>0.6</a:t>
              </a:r>
              <a:endParaRPr lang="en-US" sz="2000">
                <a:latin typeface="Times New Roman" pitchFamily="18" charset="0"/>
              </a:endParaRPr>
            </a:p>
          </p:txBody>
        </p:sp>
        <p:sp>
          <p:nvSpPr>
            <p:cNvPr id="14407" name="Line 68"/>
            <p:cNvSpPr>
              <a:spLocks noChangeShapeType="1"/>
            </p:cNvSpPr>
            <p:nvPr/>
          </p:nvSpPr>
          <p:spPr bwMode="auto">
            <a:xfrm>
              <a:off x="1194" y="2180"/>
              <a:ext cx="27" cy="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08" name="Line 69"/>
            <p:cNvSpPr>
              <a:spLocks noChangeShapeType="1"/>
            </p:cNvSpPr>
            <p:nvPr/>
          </p:nvSpPr>
          <p:spPr bwMode="auto">
            <a:xfrm flipH="1">
              <a:off x="4014" y="2180"/>
              <a:ext cx="33" cy="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09" name="Line 70"/>
            <p:cNvSpPr>
              <a:spLocks noChangeShapeType="1"/>
            </p:cNvSpPr>
            <p:nvPr/>
          </p:nvSpPr>
          <p:spPr bwMode="auto">
            <a:xfrm>
              <a:off x="1194" y="1956"/>
              <a:ext cx="2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10" name="Line 71"/>
            <p:cNvSpPr>
              <a:spLocks noChangeShapeType="1"/>
            </p:cNvSpPr>
            <p:nvPr/>
          </p:nvSpPr>
          <p:spPr bwMode="auto">
            <a:xfrm flipH="1">
              <a:off x="4014" y="1956"/>
              <a:ext cx="3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11" name="Rectangle 72"/>
            <p:cNvSpPr>
              <a:spLocks noChangeArrowheads="1"/>
            </p:cNvSpPr>
            <p:nvPr/>
          </p:nvSpPr>
          <p:spPr bwMode="auto">
            <a:xfrm>
              <a:off x="945" y="1901"/>
              <a:ext cx="14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latin typeface="Helvetica" pitchFamily="34" charset="0"/>
                </a:rPr>
                <a:t>0.8</a:t>
              </a:r>
              <a:endParaRPr lang="en-US" sz="2000">
                <a:latin typeface="Times New Roman" pitchFamily="18" charset="0"/>
              </a:endParaRPr>
            </a:p>
          </p:txBody>
        </p:sp>
        <p:sp>
          <p:nvSpPr>
            <p:cNvPr id="14412" name="Line 73"/>
            <p:cNvSpPr>
              <a:spLocks noChangeShapeType="1"/>
            </p:cNvSpPr>
            <p:nvPr/>
          </p:nvSpPr>
          <p:spPr bwMode="auto">
            <a:xfrm>
              <a:off x="1194" y="1725"/>
              <a:ext cx="2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13" name="Line 74"/>
            <p:cNvSpPr>
              <a:spLocks noChangeShapeType="1"/>
            </p:cNvSpPr>
            <p:nvPr/>
          </p:nvSpPr>
          <p:spPr bwMode="auto">
            <a:xfrm flipH="1">
              <a:off x="4014" y="1725"/>
              <a:ext cx="3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14" name="Line 75"/>
            <p:cNvSpPr>
              <a:spLocks noChangeShapeType="1"/>
            </p:cNvSpPr>
            <p:nvPr/>
          </p:nvSpPr>
          <p:spPr bwMode="auto">
            <a:xfrm>
              <a:off x="1194" y="1495"/>
              <a:ext cx="27"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15" name="Line 76"/>
            <p:cNvSpPr>
              <a:spLocks noChangeShapeType="1"/>
            </p:cNvSpPr>
            <p:nvPr/>
          </p:nvSpPr>
          <p:spPr bwMode="auto">
            <a:xfrm flipH="1">
              <a:off x="4014" y="1495"/>
              <a:ext cx="3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16" name="Rectangle 77"/>
            <p:cNvSpPr>
              <a:spLocks noChangeArrowheads="1"/>
            </p:cNvSpPr>
            <p:nvPr/>
          </p:nvSpPr>
          <p:spPr bwMode="auto">
            <a:xfrm>
              <a:off x="1016" y="1440"/>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latin typeface="Helvetica" pitchFamily="34" charset="0"/>
                </a:rPr>
                <a:t>1</a:t>
              </a:r>
              <a:endParaRPr lang="en-US" sz="2000">
                <a:latin typeface="Times New Roman" pitchFamily="18" charset="0"/>
              </a:endParaRPr>
            </a:p>
          </p:txBody>
        </p:sp>
        <p:sp>
          <p:nvSpPr>
            <p:cNvPr id="14417" name="Line 78"/>
            <p:cNvSpPr>
              <a:spLocks noChangeShapeType="1"/>
            </p:cNvSpPr>
            <p:nvPr/>
          </p:nvSpPr>
          <p:spPr bwMode="auto">
            <a:xfrm>
              <a:off x="1194" y="1495"/>
              <a:ext cx="285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18" name="Freeform 79"/>
            <p:cNvSpPr>
              <a:spLocks/>
            </p:cNvSpPr>
            <p:nvPr/>
          </p:nvSpPr>
          <p:spPr bwMode="auto">
            <a:xfrm>
              <a:off x="1194" y="1495"/>
              <a:ext cx="2853" cy="2307"/>
            </a:xfrm>
            <a:custGeom>
              <a:avLst/>
              <a:gdLst>
                <a:gd name="T0" fmla="*/ 0 w 520"/>
                <a:gd name="T1" fmla="*/ 2307 h 410"/>
                <a:gd name="T2" fmla="*/ 2853 w 520"/>
                <a:gd name="T3" fmla="*/ 2307 h 410"/>
                <a:gd name="T4" fmla="*/ 2853 w 520"/>
                <a:gd name="T5" fmla="*/ 0 h 410"/>
                <a:gd name="T6" fmla="*/ 0 60000 65536"/>
                <a:gd name="T7" fmla="*/ 0 60000 65536"/>
                <a:gd name="T8" fmla="*/ 0 60000 65536"/>
              </a:gdLst>
              <a:ahLst/>
              <a:cxnLst>
                <a:cxn ang="T6">
                  <a:pos x="T0" y="T1"/>
                </a:cxn>
                <a:cxn ang="T7">
                  <a:pos x="T2" y="T3"/>
                </a:cxn>
                <a:cxn ang="T8">
                  <a:pos x="T4" y="T5"/>
                </a:cxn>
              </a:cxnLst>
              <a:rect l="0" t="0" r="r" b="b"/>
              <a:pathLst>
                <a:path w="520" h="410">
                  <a:moveTo>
                    <a:pt x="0" y="410"/>
                  </a:moveTo>
                  <a:lnTo>
                    <a:pt x="520" y="410"/>
                  </a:lnTo>
                  <a:lnTo>
                    <a:pt x="52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419" name="Line 80"/>
            <p:cNvSpPr>
              <a:spLocks noChangeShapeType="1"/>
            </p:cNvSpPr>
            <p:nvPr/>
          </p:nvSpPr>
          <p:spPr bwMode="auto">
            <a:xfrm flipV="1">
              <a:off x="1194" y="1495"/>
              <a:ext cx="1" cy="230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20" name="Freeform 81"/>
            <p:cNvSpPr>
              <a:spLocks/>
            </p:cNvSpPr>
            <p:nvPr/>
          </p:nvSpPr>
          <p:spPr bwMode="auto">
            <a:xfrm>
              <a:off x="1200" y="1618"/>
              <a:ext cx="1206" cy="2133"/>
            </a:xfrm>
            <a:custGeom>
              <a:avLst/>
              <a:gdLst>
                <a:gd name="T0" fmla="*/ 21 w 1084"/>
                <a:gd name="T1" fmla="*/ 2027 h 1910"/>
                <a:gd name="T2" fmla="*/ 49 w 1084"/>
                <a:gd name="T3" fmla="*/ 1886 h 1910"/>
                <a:gd name="T4" fmla="*/ 77 w 1084"/>
                <a:gd name="T5" fmla="*/ 1751 h 1910"/>
                <a:gd name="T6" fmla="*/ 109 w 1084"/>
                <a:gd name="T7" fmla="*/ 1633 h 1910"/>
                <a:gd name="T8" fmla="*/ 137 w 1084"/>
                <a:gd name="T9" fmla="*/ 1514 h 1910"/>
                <a:gd name="T10" fmla="*/ 165 w 1084"/>
                <a:gd name="T11" fmla="*/ 1407 h 1910"/>
                <a:gd name="T12" fmla="*/ 191 w 1084"/>
                <a:gd name="T13" fmla="*/ 1307 h 1910"/>
                <a:gd name="T14" fmla="*/ 219 w 1084"/>
                <a:gd name="T15" fmla="*/ 1211 h 1910"/>
                <a:gd name="T16" fmla="*/ 247 w 1084"/>
                <a:gd name="T17" fmla="*/ 1126 h 1910"/>
                <a:gd name="T18" fmla="*/ 279 w 1084"/>
                <a:gd name="T19" fmla="*/ 1042 h 1910"/>
                <a:gd name="T20" fmla="*/ 307 w 1084"/>
                <a:gd name="T21" fmla="*/ 968 h 1910"/>
                <a:gd name="T22" fmla="*/ 334 w 1084"/>
                <a:gd name="T23" fmla="*/ 890 h 1910"/>
                <a:gd name="T24" fmla="*/ 362 w 1084"/>
                <a:gd name="T25" fmla="*/ 828 h 1910"/>
                <a:gd name="T26" fmla="*/ 389 w 1084"/>
                <a:gd name="T27" fmla="*/ 766 h 1910"/>
                <a:gd name="T28" fmla="*/ 416 w 1084"/>
                <a:gd name="T29" fmla="*/ 704 h 1910"/>
                <a:gd name="T30" fmla="*/ 449 w 1084"/>
                <a:gd name="T31" fmla="*/ 653 h 1910"/>
                <a:gd name="T32" fmla="*/ 477 w 1084"/>
                <a:gd name="T33" fmla="*/ 603 h 1910"/>
                <a:gd name="T34" fmla="*/ 504 w 1084"/>
                <a:gd name="T35" fmla="*/ 552 h 1910"/>
                <a:gd name="T36" fmla="*/ 532 w 1084"/>
                <a:gd name="T37" fmla="*/ 507 h 1910"/>
                <a:gd name="T38" fmla="*/ 558 w 1084"/>
                <a:gd name="T39" fmla="*/ 468 h 1910"/>
                <a:gd name="T40" fmla="*/ 592 w 1084"/>
                <a:gd name="T41" fmla="*/ 428 h 1910"/>
                <a:gd name="T42" fmla="*/ 620 w 1084"/>
                <a:gd name="T43" fmla="*/ 389 h 1910"/>
                <a:gd name="T44" fmla="*/ 646 w 1084"/>
                <a:gd name="T45" fmla="*/ 355 h 1910"/>
                <a:gd name="T46" fmla="*/ 674 w 1084"/>
                <a:gd name="T47" fmla="*/ 327 h 1910"/>
                <a:gd name="T48" fmla="*/ 702 w 1084"/>
                <a:gd name="T49" fmla="*/ 298 h 1910"/>
                <a:gd name="T50" fmla="*/ 729 w 1084"/>
                <a:gd name="T51" fmla="*/ 270 h 1910"/>
                <a:gd name="T52" fmla="*/ 762 w 1084"/>
                <a:gd name="T53" fmla="*/ 237 h 1910"/>
                <a:gd name="T54" fmla="*/ 789 w 1084"/>
                <a:gd name="T55" fmla="*/ 214 h 1910"/>
                <a:gd name="T56" fmla="*/ 817 w 1084"/>
                <a:gd name="T57" fmla="*/ 192 h 1910"/>
                <a:gd name="T58" fmla="*/ 844 w 1084"/>
                <a:gd name="T59" fmla="*/ 175 h 1910"/>
                <a:gd name="T60" fmla="*/ 871 w 1084"/>
                <a:gd name="T61" fmla="*/ 152 h 1910"/>
                <a:gd name="T62" fmla="*/ 899 w 1084"/>
                <a:gd name="T63" fmla="*/ 135 h 1910"/>
                <a:gd name="T64" fmla="*/ 932 w 1084"/>
                <a:gd name="T65" fmla="*/ 118 h 1910"/>
                <a:gd name="T66" fmla="*/ 965 w 1084"/>
                <a:gd name="T67" fmla="*/ 102 h 1910"/>
                <a:gd name="T68" fmla="*/ 992 w 1084"/>
                <a:gd name="T69" fmla="*/ 90 h 1910"/>
                <a:gd name="T70" fmla="*/ 1019 w 1084"/>
                <a:gd name="T71" fmla="*/ 74 h 1910"/>
                <a:gd name="T72" fmla="*/ 1047 w 1084"/>
                <a:gd name="T73" fmla="*/ 57 h 1910"/>
                <a:gd name="T74" fmla="*/ 1075 w 1084"/>
                <a:gd name="T75" fmla="*/ 46 h 1910"/>
                <a:gd name="T76" fmla="*/ 1107 w 1084"/>
                <a:gd name="T77" fmla="*/ 35 h 1910"/>
                <a:gd name="T78" fmla="*/ 1135 w 1084"/>
                <a:gd name="T79" fmla="*/ 23 h 1910"/>
                <a:gd name="T80" fmla="*/ 1163 w 1084"/>
                <a:gd name="T81" fmla="*/ 18 h 1910"/>
                <a:gd name="T82" fmla="*/ 1189 w 1084"/>
                <a:gd name="T83" fmla="*/ 6 h 191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84" h="1910">
                  <a:moveTo>
                    <a:pt x="0" y="1910"/>
                  </a:moveTo>
                  <a:lnTo>
                    <a:pt x="10" y="1860"/>
                  </a:lnTo>
                  <a:lnTo>
                    <a:pt x="19" y="1815"/>
                  </a:lnTo>
                  <a:lnTo>
                    <a:pt x="24" y="1774"/>
                  </a:lnTo>
                  <a:lnTo>
                    <a:pt x="34" y="1729"/>
                  </a:lnTo>
                  <a:lnTo>
                    <a:pt x="44" y="1689"/>
                  </a:lnTo>
                  <a:lnTo>
                    <a:pt x="49" y="1648"/>
                  </a:lnTo>
                  <a:lnTo>
                    <a:pt x="59" y="1613"/>
                  </a:lnTo>
                  <a:lnTo>
                    <a:pt x="69" y="1568"/>
                  </a:lnTo>
                  <a:lnTo>
                    <a:pt x="74" y="1532"/>
                  </a:lnTo>
                  <a:lnTo>
                    <a:pt x="88" y="1497"/>
                  </a:lnTo>
                  <a:lnTo>
                    <a:pt x="98" y="1462"/>
                  </a:lnTo>
                  <a:lnTo>
                    <a:pt x="103" y="1422"/>
                  </a:lnTo>
                  <a:lnTo>
                    <a:pt x="113" y="1391"/>
                  </a:lnTo>
                  <a:lnTo>
                    <a:pt x="123" y="1356"/>
                  </a:lnTo>
                  <a:lnTo>
                    <a:pt x="128" y="1326"/>
                  </a:lnTo>
                  <a:lnTo>
                    <a:pt x="138" y="1296"/>
                  </a:lnTo>
                  <a:lnTo>
                    <a:pt x="148" y="1260"/>
                  </a:lnTo>
                  <a:lnTo>
                    <a:pt x="153" y="1230"/>
                  </a:lnTo>
                  <a:lnTo>
                    <a:pt x="162" y="1200"/>
                  </a:lnTo>
                  <a:lnTo>
                    <a:pt x="172" y="1170"/>
                  </a:lnTo>
                  <a:lnTo>
                    <a:pt x="177" y="1144"/>
                  </a:lnTo>
                  <a:lnTo>
                    <a:pt x="187" y="1109"/>
                  </a:lnTo>
                  <a:lnTo>
                    <a:pt x="197" y="1084"/>
                  </a:lnTo>
                  <a:lnTo>
                    <a:pt x="202" y="1059"/>
                  </a:lnTo>
                  <a:lnTo>
                    <a:pt x="212" y="1034"/>
                  </a:lnTo>
                  <a:lnTo>
                    <a:pt x="222" y="1008"/>
                  </a:lnTo>
                  <a:lnTo>
                    <a:pt x="226" y="978"/>
                  </a:lnTo>
                  <a:lnTo>
                    <a:pt x="241" y="953"/>
                  </a:lnTo>
                  <a:lnTo>
                    <a:pt x="251" y="933"/>
                  </a:lnTo>
                  <a:lnTo>
                    <a:pt x="256" y="908"/>
                  </a:lnTo>
                  <a:lnTo>
                    <a:pt x="266" y="887"/>
                  </a:lnTo>
                  <a:lnTo>
                    <a:pt x="276" y="867"/>
                  </a:lnTo>
                  <a:lnTo>
                    <a:pt x="286" y="842"/>
                  </a:lnTo>
                  <a:lnTo>
                    <a:pt x="291" y="817"/>
                  </a:lnTo>
                  <a:lnTo>
                    <a:pt x="300" y="797"/>
                  </a:lnTo>
                  <a:lnTo>
                    <a:pt x="310" y="776"/>
                  </a:lnTo>
                  <a:lnTo>
                    <a:pt x="315" y="756"/>
                  </a:lnTo>
                  <a:lnTo>
                    <a:pt x="325" y="741"/>
                  </a:lnTo>
                  <a:lnTo>
                    <a:pt x="335" y="721"/>
                  </a:lnTo>
                  <a:lnTo>
                    <a:pt x="340" y="701"/>
                  </a:lnTo>
                  <a:lnTo>
                    <a:pt x="350" y="686"/>
                  </a:lnTo>
                  <a:lnTo>
                    <a:pt x="360" y="666"/>
                  </a:lnTo>
                  <a:lnTo>
                    <a:pt x="364" y="645"/>
                  </a:lnTo>
                  <a:lnTo>
                    <a:pt x="374" y="630"/>
                  </a:lnTo>
                  <a:lnTo>
                    <a:pt x="389" y="615"/>
                  </a:lnTo>
                  <a:lnTo>
                    <a:pt x="394" y="600"/>
                  </a:lnTo>
                  <a:lnTo>
                    <a:pt x="404" y="585"/>
                  </a:lnTo>
                  <a:lnTo>
                    <a:pt x="414" y="570"/>
                  </a:lnTo>
                  <a:lnTo>
                    <a:pt x="419" y="555"/>
                  </a:lnTo>
                  <a:lnTo>
                    <a:pt x="429" y="540"/>
                  </a:lnTo>
                  <a:lnTo>
                    <a:pt x="438" y="519"/>
                  </a:lnTo>
                  <a:lnTo>
                    <a:pt x="443" y="504"/>
                  </a:lnTo>
                  <a:lnTo>
                    <a:pt x="453" y="494"/>
                  </a:lnTo>
                  <a:lnTo>
                    <a:pt x="463" y="479"/>
                  </a:lnTo>
                  <a:lnTo>
                    <a:pt x="468" y="464"/>
                  </a:lnTo>
                  <a:lnTo>
                    <a:pt x="478" y="454"/>
                  </a:lnTo>
                  <a:lnTo>
                    <a:pt x="488" y="439"/>
                  </a:lnTo>
                  <a:lnTo>
                    <a:pt x="493" y="429"/>
                  </a:lnTo>
                  <a:lnTo>
                    <a:pt x="502" y="419"/>
                  </a:lnTo>
                  <a:lnTo>
                    <a:pt x="512" y="404"/>
                  </a:lnTo>
                  <a:lnTo>
                    <a:pt x="517" y="393"/>
                  </a:lnTo>
                  <a:lnTo>
                    <a:pt x="532" y="383"/>
                  </a:lnTo>
                  <a:lnTo>
                    <a:pt x="542" y="368"/>
                  </a:lnTo>
                  <a:lnTo>
                    <a:pt x="547" y="358"/>
                  </a:lnTo>
                  <a:lnTo>
                    <a:pt x="557" y="348"/>
                  </a:lnTo>
                  <a:lnTo>
                    <a:pt x="567" y="338"/>
                  </a:lnTo>
                  <a:lnTo>
                    <a:pt x="576" y="328"/>
                  </a:lnTo>
                  <a:lnTo>
                    <a:pt x="581" y="318"/>
                  </a:lnTo>
                  <a:lnTo>
                    <a:pt x="591" y="308"/>
                  </a:lnTo>
                  <a:lnTo>
                    <a:pt x="601" y="298"/>
                  </a:lnTo>
                  <a:lnTo>
                    <a:pt x="606" y="293"/>
                  </a:lnTo>
                  <a:lnTo>
                    <a:pt x="616" y="283"/>
                  </a:lnTo>
                  <a:lnTo>
                    <a:pt x="626" y="273"/>
                  </a:lnTo>
                  <a:lnTo>
                    <a:pt x="631" y="267"/>
                  </a:lnTo>
                  <a:lnTo>
                    <a:pt x="640" y="257"/>
                  </a:lnTo>
                  <a:lnTo>
                    <a:pt x="650" y="247"/>
                  </a:lnTo>
                  <a:lnTo>
                    <a:pt x="655" y="242"/>
                  </a:lnTo>
                  <a:lnTo>
                    <a:pt x="665" y="232"/>
                  </a:lnTo>
                  <a:lnTo>
                    <a:pt x="680" y="222"/>
                  </a:lnTo>
                  <a:lnTo>
                    <a:pt x="685" y="212"/>
                  </a:lnTo>
                  <a:lnTo>
                    <a:pt x="695" y="207"/>
                  </a:lnTo>
                  <a:lnTo>
                    <a:pt x="705" y="202"/>
                  </a:lnTo>
                  <a:lnTo>
                    <a:pt x="709" y="192"/>
                  </a:lnTo>
                  <a:lnTo>
                    <a:pt x="719" y="187"/>
                  </a:lnTo>
                  <a:lnTo>
                    <a:pt x="729" y="182"/>
                  </a:lnTo>
                  <a:lnTo>
                    <a:pt x="734" y="172"/>
                  </a:lnTo>
                  <a:lnTo>
                    <a:pt x="744" y="167"/>
                  </a:lnTo>
                  <a:lnTo>
                    <a:pt x="754" y="162"/>
                  </a:lnTo>
                  <a:lnTo>
                    <a:pt x="759" y="157"/>
                  </a:lnTo>
                  <a:lnTo>
                    <a:pt x="769" y="152"/>
                  </a:lnTo>
                  <a:lnTo>
                    <a:pt x="778" y="141"/>
                  </a:lnTo>
                  <a:lnTo>
                    <a:pt x="783" y="136"/>
                  </a:lnTo>
                  <a:lnTo>
                    <a:pt x="793" y="131"/>
                  </a:lnTo>
                  <a:lnTo>
                    <a:pt x="803" y="126"/>
                  </a:lnTo>
                  <a:lnTo>
                    <a:pt x="808" y="121"/>
                  </a:lnTo>
                  <a:lnTo>
                    <a:pt x="818" y="116"/>
                  </a:lnTo>
                  <a:lnTo>
                    <a:pt x="833" y="111"/>
                  </a:lnTo>
                  <a:lnTo>
                    <a:pt x="838" y="106"/>
                  </a:lnTo>
                  <a:lnTo>
                    <a:pt x="847" y="101"/>
                  </a:lnTo>
                  <a:lnTo>
                    <a:pt x="857" y="96"/>
                  </a:lnTo>
                  <a:lnTo>
                    <a:pt x="867" y="91"/>
                  </a:lnTo>
                  <a:lnTo>
                    <a:pt x="872" y="91"/>
                  </a:lnTo>
                  <a:lnTo>
                    <a:pt x="882" y="86"/>
                  </a:lnTo>
                  <a:lnTo>
                    <a:pt x="892" y="81"/>
                  </a:lnTo>
                  <a:lnTo>
                    <a:pt x="897" y="71"/>
                  </a:lnTo>
                  <a:lnTo>
                    <a:pt x="907" y="66"/>
                  </a:lnTo>
                  <a:lnTo>
                    <a:pt x="916" y="66"/>
                  </a:lnTo>
                  <a:lnTo>
                    <a:pt x="921" y="61"/>
                  </a:lnTo>
                  <a:lnTo>
                    <a:pt x="931" y="56"/>
                  </a:lnTo>
                  <a:lnTo>
                    <a:pt x="941" y="51"/>
                  </a:lnTo>
                  <a:lnTo>
                    <a:pt x="946" y="51"/>
                  </a:lnTo>
                  <a:lnTo>
                    <a:pt x="956" y="46"/>
                  </a:lnTo>
                  <a:lnTo>
                    <a:pt x="966" y="41"/>
                  </a:lnTo>
                  <a:lnTo>
                    <a:pt x="976" y="41"/>
                  </a:lnTo>
                  <a:lnTo>
                    <a:pt x="985" y="36"/>
                  </a:lnTo>
                  <a:lnTo>
                    <a:pt x="995" y="31"/>
                  </a:lnTo>
                  <a:lnTo>
                    <a:pt x="1000" y="31"/>
                  </a:lnTo>
                  <a:lnTo>
                    <a:pt x="1010" y="26"/>
                  </a:lnTo>
                  <a:lnTo>
                    <a:pt x="1020" y="21"/>
                  </a:lnTo>
                  <a:lnTo>
                    <a:pt x="1025" y="21"/>
                  </a:lnTo>
                  <a:lnTo>
                    <a:pt x="1035" y="16"/>
                  </a:lnTo>
                  <a:lnTo>
                    <a:pt x="1045" y="16"/>
                  </a:lnTo>
                  <a:lnTo>
                    <a:pt x="1050" y="10"/>
                  </a:lnTo>
                  <a:lnTo>
                    <a:pt x="1059" y="10"/>
                  </a:lnTo>
                  <a:lnTo>
                    <a:pt x="1069" y="5"/>
                  </a:lnTo>
                  <a:lnTo>
                    <a:pt x="1074" y="5"/>
                  </a:lnTo>
                  <a:lnTo>
                    <a:pt x="1084" y="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421" name="Freeform 82"/>
            <p:cNvSpPr>
              <a:spLocks/>
            </p:cNvSpPr>
            <p:nvPr/>
          </p:nvSpPr>
          <p:spPr bwMode="auto">
            <a:xfrm>
              <a:off x="2406" y="1500"/>
              <a:ext cx="1213" cy="118"/>
            </a:xfrm>
            <a:custGeom>
              <a:avLst/>
              <a:gdLst>
                <a:gd name="T0" fmla="*/ 17 w 1089"/>
                <a:gd name="T1" fmla="*/ 112 h 105"/>
                <a:gd name="T2" fmla="*/ 49 w 1089"/>
                <a:gd name="T3" fmla="*/ 107 h 105"/>
                <a:gd name="T4" fmla="*/ 82 w 1089"/>
                <a:gd name="T5" fmla="*/ 101 h 105"/>
                <a:gd name="T6" fmla="*/ 110 w 1089"/>
                <a:gd name="T7" fmla="*/ 90 h 105"/>
                <a:gd name="T8" fmla="*/ 137 w 1089"/>
                <a:gd name="T9" fmla="*/ 84 h 105"/>
                <a:gd name="T10" fmla="*/ 165 w 1089"/>
                <a:gd name="T11" fmla="*/ 79 h 105"/>
                <a:gd name="T12" fmla="*/ 193 w 1089"/>
                <a:gd name="T13" fmla="*/ 73 h 105"/>
                <a:gd name="T14" fmla="*/ 225 w 1089"/>
                <a:gd name="T15" fmla="*/ 67 h 105"/>
                <a:gd name="T16" fmla="*/ 253 w 1089"/>
                <a:gd name="T17" fmla="*/ 62 h 105"/>
                <a:gd name="T18" fmla="*/ 280 w 1089"/>
                <a:gd name="T19" fmla="*/ 62 h 105"/>
                <a:gd name="T20" fmla="*/ 307 w 1089"/>
                <a:gd name="T21" fmla="*/ 56 h 105"/>
                <a:gd name="T22" fmla="*/ 335 w 1089"/>
                <a:gd name="T23" fmla="*/ 51 h 105"/>
                <a:gd name="T24" fmla="*/ 362 w 1089"/>
                <a:gd name="T25" fmla="*/ 51 h 105"/>
                <a:gd name="T26" fmla="*/ 395 w 1089"/>
                <a:gd name="T27" fmla="*/ 45 h 105"/>
                <a:gd name="T28" fmla="*/ 423 w 1089"/>
                <a:gd name="T29" fmla="*/ 39 h 105"/>
                <a:gd name="T30" fmla="*/ 450 w 1089"/>
                <a:gd name="T31" fmla="*/ 39 h 105"/>
                <a:gd name="T32" fmla="*/ 478 w 1089"/>
                <a:gd name="T33" fmla="*/ 28 h 105"/>
                <a:gd name="T34" fmla="*/ 505 w 1089"/>
                <a:gd name="T35" fmla="*/ 28 h 105"/>
                <a:gd name="T36" fmla="*/ 538 w 1089"/>
                <a:gd name="T37" fmla="*/ 28 h 105"/>
                <a:gd name="T38" fmla="*/ 566 w 1089"/>
                <a:gd name="T39" fmla="*/ 22 h 105"/>
                <a:gd name="T40" fmla="*/ 593 w 1089"/>
                <a:gd name="T41" fmla="*/ 22 h 105"/>
                <a:gd name="T42" fmla="*/ 620 w 1089"/>
                <a:gd name="T43" fmla="*/ 17 h 105"/>
                <a:gd name="T44" fmla="*/ 648 w 1089"/>
                <a:gd name="T45" fmla="*/ 17 h 105"/>
                <a:gd name="T46" fmla="*/ 675 w 1089"/>
                <a:gd name="T47" fmla="*/ 17 h 105"/>
                <a:gd name="T48" fmla="*/ 708 w 1089"/>
                <a:gd name="T49" fmla="*/ 17 h 105"/>
                <a:gd name="T50" fmla="*/ 735 w 1089"/>
                <a:gd name="T51" fmla="*/ 11 h 105"/>
                <a:gd name="T52" fmla="*/ 763 w 1089"/>
                <a:gd name="T53" fmla="*/ 11 h 105"/>
                <a:gd name="T54" fmla="*/ 791 w 1089"/>
                <a:gd name="T55" fmla="*/ 11 h 105"/>
                <a:gd name="T56" fmla="*/ 818 w 1089"/>
                <a:gd name="T57" fmla="*/ 11 h 105"/>
                <a:gd name="T58" fmla="*/ 845 w 1089"/>
                <a:gd name="T59" fmla="*/ 6 h 105"/>
                <a:gd name="T60" fmla="*/ 879 w 1089"/>
                <a:gd name="T61" fmla="*/ 6 h 105"/>
                <a:gd name="T62" fmla="*/ 906 w 1089"/>
                <a:gd name="T63" fmla="*/ 6 h 105"/>
                <a:gd name="T64" fmla="*/ 933 w 1089"/>
                <a:gd name="T65" fmla="*/ 6 h 105"/>
                <a:gd name="T66" fmla="*/ 961 w 1089"/>
                <a:gd name="T67" fmla="*/ 6 h 105"/>
                <a:gd name="T68" fmla="*/ 988 w 1089"/>
                <a:gd name="T69" fmla="*/ 6 h 105"/>
                <a:gd name="T70" fmla="*/ 1021 w 1089"/>
                <a:gd name="T71" fmla="*/ 0 h 105"/>
                <a:gd name="T72" fmla="*/ 1054 w 1089"/>
                <a:gd name="T73" fmla="*/ 0 h 105"/>
                <a:gd name="T74" fmla="*/ 1082 w 1089"/>
                <a:gd name="T75" fmla="*/ 0 h 105"/>
                <a:gd name="T76" fmla="*/ 1109 w 1089"/>
                <a:gd name="T77" fmla="*/ 0 h 105"/>
                <a:gd name="T78" fmla="*/ 1136 w 1089"/>
                <a:gd name="T79" fmla="*/ 0 h 105"/>
                <a:gd name="T80" fmla="*/ 1164 w 1089"/>
                <a:gd name="T81" fmla="*/ 0 h 105"/>
                <a:gd name="T82" fmla="*/ 1196 w 1089"/>
                <a:gd name="T83" fmla="*/ 0 h 1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89" h="105">
                  <a:moveTo>
                    <a:pt x="0" y="105"/>
                  </a:moveTo>
                  <a:lnTo>
                    <a:pt x="10" y="105"/>
                  </a:lnTo>
                  <a:lnTo>
                    <a:pt x="15" y="100"/>
                  </a:lnTo>
                  <a:lnTo>
                    <a:pt x="25" y="100"/>
                  </a:lnTo>
                  <a:lnTo>
                    <a:pt x="39" y="95"/>
                  </a:lnTo>
                  <a:lnTo>
                    <a:pt x="44" y="95"/>
                  </a:lnTo>
                  <a:lnTo>
                    <a:pt x="54" y="90"/>
                  </a:lnTo>
                  <a:lnTo>
                    <a:pt x="64" y="90"/>
                  </a:lnTo>
                  <a:lnTo>
                    <a:pt x="74" y="90"/>
                  </a:lnTo>
                  <a:lnTo>
                    <a:pt x="79" y="85"/>
                  </a:lnTo>
                  <a:lnTo>
                    <a:pt x="89" y="85"/>
                  </a:lnTo>
                  <a:lnTo>
                    <a:pt x="99" y="80"/>
                  </a:lnTo>
                  <a:lnTo>
                    <a:pt x="104" y="80"/>
                  </a:lnTo>
                  <a:lnTo>
                    <a:pt x="113" y="80"/>
                  </a:lnTo>
                  <a:lnTo>
                    <a:pt x="123" y="75"/>
                  </a:lnTo>
                  <a:lnTo>
                    <a:pt x="128" y="75"/>
                  </a:lnTo>
                  <a:lnTo>
                    <a:pt x="138" y="75"/>
                  </a:lnTo>
                  <a:lnTo>
                    <a:pt x="148" y="70"/>
                  </a:lnTo>
                  <a:lnTo>
                    <a:pt x="153" y="70"/>
                  </a:lnTo>
                  <a:lnTo>
                    <a:pt x="163" y="70"/>
                  </a:lnTo>
                  <a:lnTo>
                    <a:pt x="173" y="65"/>
                  </a:lnTo>
                  <a:lnTo>
                    <a:pt x="177" y="65"/>
                  </a:lnTo>
                  <a:lnTo>
                    <a:pt x="192" y="65"/>
                  </a:lnTo>
                  <a:lnTo>
                    <a:pt x="202" y="60"/>
                  </a:lnTo>
                  <a:lnTo>
                    <a:pt x="207" y="60"/>
                  </a:lnTo>
                  <a:lnTo>
                    <a:pt x="217" y="60"/>
                  </a:lnTo>
                  <a:lnTo>
                    <a:pt x="227" y="55"/>
                  </a:lnTo>
                  <a:lnTo>
                    <a:pt x="232" y="55"/>
                  </a:lnTo>
                  <a:lnTo>
                    <a:pt x="242" y="55"/>
                  </a:lnTo>
                  <a:lnTo>
                    <a:pt x="251" y="55"/>
                  </a:lnTo>
                  <a:lnTo>
                    <a:pt x="256" y="50"/>
                  </a:lnTo>
                  <a:lnTo>
                    <a:pt x="266" y="50"/>
                  </a:lnTo>
                  <a:lnTo>
                    <a:pt x="276" y="50"/>
                  </a:lnTo>
                  <a:lnTo>
                    <a:pt x="281" y="50"/>
                  </a:lnTo>
                  <a:lnTo>
                    <a:pt x="291" y="45"/>
                  </a:lnTo>
                  <a:lnTo>
                    <a:pt x="301" y="45"/>
                  </a:lnTo>
                  <a:lnTo>
                    <a:pt x="306" y="45"/>
                  </a:lnTo>
                  <a:lnTo>
                    <a:pt x="315" y="45"/>
                  </a:lnTo>
                  <a:lnTo>
                    <a:pt x="325" y="45"/>
                  </a:lnTo>
                  <a:lnTo>
                    <a:pt x="340" y="40"/>
                  </a:lnTo>
                  <a:lnTo>
                    <a:pt x="345" y="40"/>
                  </a:lnTo>
                  <a:lnTo>
                    <a:pt x="355" y="40"/>
                  </a:lnTo>
                  <a:lnTo>
                    <a:pt x="365" y="40"/>
                  </a:lnTo>
                  <a:lnTo>
                    <a:pt x="370" y="40"/>
                  </a:lnTo>
                  <a:lnTo>
                    <a:pt x="380" y="35"/>
                  </a:lnTo>
                  <a:lnTo>
                    <a:pt x="389" y="35"/>
                  </a:lnTo>
                  <a:lnTo>
                    <a:pt x="394" y="35"/>
                  </a:lnTo>
                  <a:lnTo>
                    <a:pt x="404" y="35"/>
                  </a:lnTo>
                  <a:lnTo>
                    <a:pt x="414" y="35"/>
                  </a:lnTo>
                  <a:lnTo>
                    <a:pt x="419" y="35"/>
                  </a:lnTo>
                  <a:lnTo>
                    <a:pt x="429" y="25"/>
                  </a:lnTo>
                  <a:lnTo>
                    <a:pt x="439" y="25"/>
                  </a:lnTo>
                  <a:lnTo>
                    <a:pt x="444" y="25"/>
                  </a:lnTo>
                  <a:lnTo>
                    <a:pt x="453" y="25"/>
                  </a:lnTo>
                  <a:lnTo>
                    <a:pt x="463" y="25"/>
                  </a:lnTo>
                  <a:lnTo>
                    <a:pt x="468" y="25"/>
                  </a:lnTo>
                  <a:lnTo>
                    <a:pt x="483" y="25"/>
                  </a:lnTo>
                  <a:lnTo>
                    <a:pt x="493" y="20"/>
                  </a:lnTo>
                  <a:lnTo>
                    <a:pt x="498" y="20"/>
                  </a:lnTo>
                  <a:lnTo>
                    <a:pt x="508" y="20"/>
                  </a:lnTo>
                  <a:lnTo>
                    <a:pt x="518" y="20"/>
                  </a:lnTo>
                  <a:lnTo>
                    <a:pt x="522" y="20"/>
                  </a:lnTo>
                  <a:lnTo>
                    <a:pt x="532" y="20"/>
                  </a:lnTo>
                  <a:lnTo>
                    <a:pt x="542" y="20"/>
                  </a:lnTo>
                  <a:lnTo>
                    <a:pt x="547" y="20"/>
                  </a:lnTo>
                  <a:lnTo>
                    <a:pt x="557" y="15"/>
                  </a:lnTo>
                  <a:lnTo>
                    <a:pt x="567" y="15"/>
                  </a:lnTo>
                  <a:lnTo>
                    <a:pt x="572" y="15"/>
                  </a:lnTo>
                  <a:lnTo>
                    <a:pt x="582" y="15"/>
                  </a:lnTo>
                  <a:lnTo>
                    <a:pt x="591" y="15"/>
                  </a:lnTo>
                  <a:lnTo>
                    <a:pt x="596" y="15"/>
                  </a:lnTo>
                  <a:lnTo>
                    <a:pt x="606" y="15"/>
                  </a:lnTo>
                  <a:lnTo>
                    <a:pt x="616" y="15"/>
                  </a:lnTo>
                  <a:lnTo>
                    <a:pt x="631" y="15"/>
                  </a:lnTo>
                  <a:lnTo>
                    <a:pt x="636" y="15"/>
                  </a:lnTo>
                  <a:lnTo>
                    <a:pt x="646" y="10"/>
                  </a:lnTo>
                  <a:lnTo>
                    <a:pt x="656" y="10"/>
                  </a:lnTo>
                  <a:lnTo>
                    <a:pt x="660" y="10"/>
                  </a:lnTo>
                  <a:lnTo>
                    <a:pt x="670" y="10"/>
                  </a:lnTo>
                  <a:lnTo>
                    <a:pt x="680" y="10"/>
                  </a:lnTo>
                  <a:lnTo>
                    <a:pt x="685" y="10"/>
                  </a:lnTo>
                  <a:lnTo>
                    <a:pt x="695" y="10"/>
                  </a:lnTo>
                  <a:lnTo>
                    <a:pt x="705" y="10"/>
                  </a:lnTo>
                  <a:lnTo>
                    <a:pt x="710" y="10"/>
                  </a:lnTo>
                  <a:lnTo>
                    <a:pt x="720" y="10"/>
                  </a:lnTo>
                  <a:lnTo>
                    <a:pt x="729" y="10"/>
                  </a:lnTo>
                  <a:lnTo>
                    <a:pt x="734" y="10"/>
                  </a:lnTo>
                  <a:lnTo>
                    <a:pt x="744" y="5"/>
                  </a:lnTo>
                  <a:lnTo>
                    <a:pt x="754" y="5"/>
                  </a:lnTo>
                  <a:lnTo>
                    <a:pt x="759" y="5"/>
                  </a:lnTo>
                  <a:lnTo>
                    <a:pt x="769" y="5"/>
                  </a:lnTo>
                  <a:lnTo>
                    <a:pt x="784" y="5"/>
                  </a:lnTo>
                  <a:lnTo>
                    <a:pt x="789" y="5"/>
                  </a:lnTo>
                  <a:lnTo>
                    <a:pt x="798" y="5"/>
                  </a:lnTo>
                  <a:lnTo>
                    <a:pt x="808" y="5"/>
                  </a:lnTo>
                  <a:lnTo>
                    <a:pt x="813" y="5"/>
                  </a:lnTo>
                  <a:lnTo>
                    <a:pt x="823" y="5"/>
                  </a:lnTo>
                  <a:lnTo>
                    <a:pt x="833" y="5"/>
                  </a:lnTo>
                  <a:lnTo>
                    <a:pt x="838" y="5"/>
                  </a:lnTo>
                  <a:lnTo>
                    <a:pt x="848" y="5"/>
                  </a:lnTo>
                  <a:lnTo>
                    <a:pt x="858" y="5"/>
                  </a:lnTo>
                  <a:lnTo>
                    <a:pt x="863" y="5"/>
                  </a:lnTo>
                  <a:lnTo>
                    <a:pt x="872" y="5"/>
                  </a:lnTo>
                  <a:lnTo>
                    <a:pt x="882" y="5"/>
                  </a:lnTo>
                  <a:lnTo>
                    <a:pt x="887" y="5"/>
                  </a:lnTo>
                  <a:lnTo>
                    <a:pt x="897" y="0"/>
                  </a:lnTo>
                  <a:lnTo>
                    <a:pt x="907" y="0"/>
                  </a:lnTo>
                  <a:lnTo>
                    <a:pt x="917" y="0"/>
                  </a:lnTo>
                  <a:lnTo>
                    <a:pt x="927" y="0"/>
                  </a:lnTo>
                  <a:lnTo>
                    <a:pt x="936" y="0"/>
                  </a:lnTo>
                  <a:lnTo>
                    <a:pt x="946" y="0"/>
                  </a:lnTo>
                  <a:lnTo>
                    <a:pt x="951" y="0"/>
                  </a:lnTo>
                  <a:lnTo>
                    <a:pt x="961" y="0"/>
                  </a:lnTo>
                  <a:lnTo>
                    <a:pt x="971" y="0"/>
                  </a:lnTo>
                  <a:lnTo>
                    <a:pt x="976" y="0"/>
                  </a:lnTo>
                  <a:lnTo>
                    <a:pt x="986" y="0"/>
                  </a:lnTo>
                  <a:lnTo>
                    <a:pt x="996" y="0"/>
                  </a:lnTo>
                  <a:lnTo>
                    <a:pt x="1001" y="0"/>
                  </a:lnTo>
                  <a:lnTo>
                    <a:pt x="1010" y="0"/>
                  </a:lnTo>
                  <a:lnTo>
                    <a:pt x="1020" y="0"/>
                  </a:lnTo>
                  <a:lnTo>
                    <a:pt x="1025" y="0"/>
                  </a:lnTo>
                  <a:lnTo>
                    <a:pt x="1035" y="0"/>
                  </a:lnTo>
                  <a:lnTo>
                    <a:pt x="1045" y="0"/>
                  </a:lnTo>
                  <a:lnTo>
                    <a:pt x="1050" y="0"/>
                  </a:lnTo>
                  <a:lnTo>
                    <a:pt x="1060" y="0"/>
                  </a:lnTo>
                  <a:lnTo>
                    <a:pt x="1074" y="0"/>
                  </a:lnTo>
                  <a:lnTo>
                    <a:pt x="1079" y="0"/>
                  </a:lnTo>
                  <a:lnTo>
                    <a:pt x="1089" y="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422" name="Freeform 83"/>
            <p:cNvSpPr>
              <a:spLocks/>
            </p:cNvSpPr>
            <p:nvPr/>
          </p:nvSpPr>
          <p:spPr bwMode="auto">
            <a:xfrm>
              <a:off x="3619" y="1495"/>
              <a:ext cx="428" cy="5"/>
            </a:xfrm>
            <a:custGeom>
              <a:avLst/>
              <a:gdLst>
                <a:gd name="T0" fmla="*/ 0 w 385"/>
                <a:gd name="T1" fmla="*/ 5 h 5"/>
                <a:gd name="T2" fmla="*/ 11 w 385"/>
                <a:gd name="T3" fmla="*/ 5 h 5"/>
                <a:gd name="T4" fmla="*/ 17 w 385"/>
                <a:gd name="T5" fmla="*/ 5 h 5"/>
                <a:gd name="T6" fmla="*/ 28 w 385"/>
                <a:gd name="T7" fmla="*/ 5 h 5"/>
                <a:gd name="T8" fmla="*/ 39 w 385"/>
                <a:gd name="T9" fmla="*/ 5 h 5"/>
                <a:gd name="T10" fmla="*/ 44 w 385"/>
                <a:gd name="T11" fmla="*/ 5 h 5"/>
                <a:gd name="T12" fmla="*/ 56 w 385"/>
                <a:gd name="T13" fmla="*/ 5 h 5"/>
                <a:gd name="T14" fmla="*/ 66 w 385"/>
                <a:gd name="T15" fmla="*/ 5 h 5"/>
                <a:gd name="T16" fmla="*/ 71 w 385"/>
                <a:gd name="T17" fmla="*/ 5 h 5"/>
                <a:gd name="T18" fmla="*/ 82 w 385"/>
                <a:gd name="T19" fmla="*/ 0 h 5"/>
                <a:gd name="T20" fmla="*/ 93 w 385"/>
                <a:gd name="T21" fmla="*/ 0 h 5"/>
                <a:gd name="T22" fmla="*/ 99 w 385"/>
                <a:gd name="T23" fmla="*/ 0 h 5"/>
                <a:gd name="T24" fmla="*/ 110 w 385"/>
                <a:gd name="T25" fmla="*/ 0 h 5"/>
                <a:gd name="T26" fmla="*/ 121 w 385"/>
                <a:gd name="T27" fmla="*/ 0 h 5"/>
                <a:gd name="T28" fmla="*/ 132 w 385"/>
                <a:gd name="T29" fmla="*/ 0 h 5"/>
                <a:gd name="T30" fmla="*/ 137 w 385"/>
                <a:gd name="T31" fmla="*/ 0 h 5"/>
                <a:gd name="T32" fmla="*/ 153 w 385"/>
                <a:gd name="T33" fmla="*/ 0 h 5"/>
                <a:gd name="T34" fmla="*/ 165 w 385"/>
                <a:gd name="T35" fmla="*/ 0 h 5"/>
                <a:gd name="T36" fmla="*/ 170 w 385"/>
                <a:gd name="T37" fmla="*/ 0 h 5"/>
                <a:gd name="T38" fmla="*/ 181 w 385"/>
                <a:gd name="T39" fmla="*/ 0 h 5"/>
                <a:gd name="T40" fmla="*/ 192 w 385"/>
                <a:gd name="T41" fmla="*/ 0 h 5"/>
                <a:gd name="T42" fmla="*/ 198 w 385"/>
                <a:gd name="T43" fmla="*/ 0 h 5"/>
                <a:gd name="T44" fmla="*/ 209 w 385"/>
                <a:gd name="T45" fmla="*/ 0 h 5"/>
                <a:gd name="T46" fmla="*/ 219 w 385"/>
                <a:gd name="T47" fmla="*/ 0 h 5"/>
                <a:gd name="T48" fmla="*/ 225 w 385"/>
                <a:gd name="T49" fmla="*/ 0 h 5"/>
                <a:gd name="T50" fmla="*/ 236 w 385"/>
                <a:gd name="T51" fmla="*/ 0 h 5"/>
                <a:gd name="T52" fmla="*/ 247 w 385"/>
                <a:gd name="T53" fmla="*/ 0 h 5"/>
                <a:gd name="T54" fmla="*/ 252 w 385"/>
                <a:gd name="T55" fmla="*/ 0 h 5"/>
                <a:gd name="T56" fmla="*/ 263 w 385"/>
                <a:gd name="T57" fmla="*/ 0 h 5"/>
                <a:gd name="T58" fmla="*/ 275 w 385"/>
                <a:gd name="T59" fmla="*/ 0 h 5"/>
                <a:gd name="T60" fmla="*/ 280 w 385"/>
                <a:gd name="T61" fmla="*/ 0 h 5"/>
                <a:gd name="T62" fmla="*/ 290 w 385"/>
                <a:gd name="T63" fmla="*/ 0 h 5"/>
                <a:gd name="T64" fmla="*/ 301 w 385"/>
                <a:gd name="T65" fmla="*/ 0 h 5"/>
                <a:gd name="T66" fmla="*/ 312 w 385"/>
                <a:gd name="T67" fmla="*/ 0 h 5"/>
                <a:gd name="T68" fmla="*/ 324 w 385"/>
                <a:gd name="T69" fmla="*/ 0 h 5"/>
                <a:gd name="T70" fmla="*/ 335 w 385"/>
                <a:gd name="T71" fmla="*/ 0 h 5"/>
                <a:gd name="T72" fmla="*/ 340 w 385"/>
                <a:gd name="T73" fmla="*/ 0 h 5"/>
                <a:gd name="T74" fmla="*/ 351 w 385"/>
                <a:gd name="T75" fmla="*/ 0 h 5"/>
                <a:gd name="T76" fmla="*/ 362 w 385"/>
                <a:gd name="T77" fmla="*/ 0 h 5"/>
                <a:gd name="T78" fmla="*/ 367 w 385"/>
                <a:gd name="T79" fmla="*/ 0 h 5"/>
                <a:gd name="T80" fmla="*/ 378 w 385"/>
                <a:gd name="T81" fmla="*/ 0 h 5"/>
                <a:gd name="T82" fmla="*/ 389 w 385"/>
                <a:gd name="T83" fmla="*/ 0 h 5"/>
                <a:gd name="T84" fmla="*/ 395 w 385"/>
                <a:gd name="T85" fmla="*/ 0 h 5"/>
                <a:gd name="T86" fmla="*/ 406 w 385"/>
                <a:gd name="T87" fmla="*/ 0 h 5"/>
                <a:gd name="T88" fmla="*/ 417 w 385"/>
                <a:gd name="T89" fmla="*/ 0 h 5"/>
                <a:gd name="T90" fmla="*/ 428 w 385"/>
                <a:gd name="T91" fmla="*/ 0 h 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85" h="5">
                  <a:moveTo>
                    <a:pt x="0" y="5"/>
                  </a:moveTo>
                  <a:lnTo>
                    <a:pt x="10" y="5"/>
                  </a:lnTo>
                  <a:lnTo>
                    <a:pt x="15" y="5"/>
                  </a:lnTo>
                  <a:lnTo>
                    <a:pt x="25" y="5"/>
                  </a:lnTo>
                  <a:lnTo>
                    <a:pt x="35" y="5"/>
                  </a:lnTo>
                  <a:lnTo>
                    <a:pt x="40" y="5"/>
                  </a:lnTo>
                  <a:lnTo>
                    <a:pt x="50" y="5"/>
                  </a:lnTo>
                  <a:lnTo>
                    <a:pt x="59" y="5"/>
                  </a:lnTo>
                  <a:lnTo>
                    <a:pt x="64" y="5"/>
                  </a:lnTo>
                  <a:lnTo>
                    <a:pt x="74" y="0"/>
                  </a:lnTo>
                  <a:lnTo>
                    <a:pt x="84" y="0"/>
                  </a:lnTo>
                  <a:lnTo>
                    <a:pt x="89" y="0"/>
                  </a:lnTo>
                  <a:lnTo>
                    <a:pt x="99" y="0"/>
                  </a:lnTo>
                  <a:lnTo>
                    <a:pt x="109" y="0"/>
                  </a:lnTo>
                  <a:lnTo>
                    <a:pt x="119" y="0"/>
                  </a:lnTo>
                  <a:lnTo>
                    <a:pt x="123" y="0"/>
                  </a:lnTo>
                  <a:lnTo>
                    <a:pt x="138" y="0"/>
                  </a:lnTo>
                  <a:lnTo>
                    <a:pt x="148" y="0"/>
                  </a:lnTo>
                  <a:lnTo>
                    <a:pt x="153" y="0"/>
                  </a:lnTo>
                  <a:lnTo>
                    <a:pt x="163" y="0"/>
                  </a:lnTo>
                  <a:lnTo>
                    <a:pt x="173" y="0"/>
                  </a:lnTo>
                  <a:lnTo>
                    <a:pt x="178" y="0"/>
                  </a:lnTo>
                  <a:lnTo>
                    <a:pt x="188" y="0"/>
                  </a:lnTo>
                  <a:lnTo>
                    <a:pt x="197" y="0"/>
                  </a:lnTo>
                  <a:lnTo>
                    <a:pt x="202" y="0"/>
                  </a:lnTo>
                  <a:lnTo>
                    <a:pt x="212" y="0"/>
                  </a:lnTo>
                  <a:lnTo>
                    <a:pt x="222" y="0"/>
                  </a:lnTo>
                  <a:lnTo>
                    <a:pt x="227" y="0"/>
                  </a:lnTo>
                  <a:lnTo>
                    <a:pt x="237" y="0"/>
                  </a:lnTo>
                  <a:lnTo>
                    <a:pt x="247" y="0"/>
                  </a:lnTo>
                  <a:lnTo>
                    <a:pt x="252" y="0"/>
                  </a:lnTo>
                  <a:lnTo>
                    <a:pt x="261" y="0"/>
                  </a:lnTo>
                  <a:lnTo>
                    <a:pt x="271" y="0"/>
                  </a:lnTo>
                  <a:lnTo>
                    <a:pt x="281" y="0"/>
                  </a:lnTo>
                  <a:lnTo>
                    <a:pt x="291" y="0"/>
                  </a:lnTo>
                  <a:lnTo>
                    <a:pt x="301" y="0"/>
                  </a:lnTo>
                  <a:lnTo>
                    <a:pt x="306" y="0"/>
                  </a:lnTo>
                  <a:lnTo>
                    <a:pt x="316" y="0"/>
                  </a:lnTo>
                  <a:lnTo>
                    <a:pt x="326" y="0"/>
                  </a:lnTo>
                  <a:lnTo>
                    <a:pt x="330" y="0"/>
                  </a:lnTo>
                  <a:lnTo>
                    <a:pt x="340" y="0"/>
                  </a:lnTo>
                  <a:lnTo>
                    <a:pt x="350" y="0"/>
                  </a:lnTo>
                  <a:lnTo>
                    <a:pt x="355" y="0"/>
                  </a:lnTo>
                  <a:lnTo>
                    <a:pt x="365" y="0"/>
                  </a:lnTo>
                  <a:lnTo>
                    <a:pt x="375" y="0"/>
                  </a:lnTo>
                  <a:lnTo>
                    <a:pt x="385" y="0"/>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423" name="Freeform 84"/>
            <p:cNvSpPr>
              <a:spLocks/>
            </p:cNvSpPr>
            <p:nvPr/>
          </p:nvSpPr>
          <p:spPr bwMode="auto">
            <a:xfrm>
              <a:off x="1200" y="1539"/>
              <a:ext cx="1206" cy="2184"/>
            </a:xfrm>
            <a:custGeom>
              <a:avLst/>
              <a:gdLst>
                <a:gd name="T0" fmla="*/ 21 w 1084"/>
                <a:gd name="T1" fmla="*/ 2054 h 1955"/>
                <a:gd name="T2" fmla="*/ 49 w 1084"/>
                <a:gd name="T3" fmla="*/ 1869 h 1955"/>
                <a:gd name="T4" fmla="*/ 77 w 1084"/>
                <a:gd name="T5" fmla="*/ 1695 h 1955"/>
                <a:gd name="T6" fmla="*/ 109 w 1084"/>
                <a:gd name="T7" fmla="*/ 1543 h 1955"/>
                <a:gd name="T8" fmla="*/ 137 w 1084"/>
                <a:gd name="T9" fmla="*/ 1396 h 1955"/>
                <a:gd name="T10" fmla="*/ 165 w 1084"/>
                <a:gd name="T11" fmla="*/ 1267 h 1955"/>
                <a:gd name="T12" fmla="*/ 191 w 1084"/>
                <a:gd name="T13" fmla="*/ 1148 h 1955"/>
                <a:gd name="T14" fmla="*/ 219 w 1084"/>
                <a:gd name="T15" fmla="*/ 1047 h 1955"/>
                <a:gd name="T16" fmla="*/ 247 w 1084"/>
                <a:gd name="T17" fmla="*/ 945 h 1955"/>
                <a:gd name="T18" fmla="*/ 279 w 1084"/>
                <a:gd name="T19" fmla="*/ 861 h 1955"/>
                <a:gd name="T20" fmla="*/ 307 w 1084"/>
                <a:gd name="T21" fmla="*/ 776 h 1955"/>
                <a:gd name="T22" fmla="*/ 334 w 1084"/>
                <a:gd name="T23" fmla="*/ 704 h 1955"/>
                <a:gd name="T24" fmla="*/ 362 w 1084"/>
                <a:gd name="T25" fmla="*/ 636 h 1955"/>
                <a:gd name="T26" fmla="*/ 389 w 1084"/>
                <a:gd name="T27" fmla="*/ 574 h 1955"/>
                <a:gd name="T28" fmla="*/ 416 w 1084"/>
                <a:gd name="T29" fmla="*/ 524 h 1955"/>
                <a:gd name="T30" fmla="*/ 449 w 1084"/>
                <a:gd name="T31" fmla="*/ 467 h 1955"/>
                <a:gd name="T32" fmla="*/ 477 w 1084"/>
                <a:gd name="T33" fmla="*/ 422 h 1955"/>
                <a:gd name="T34" fmla="*/ 504 w 1084"/>
                <a:gd name="T35" fmla="*/ 383 h 1955"/>
                <a:gd name="T36" fmla="*/ 532 w 1084"/>
                <a:gd name="T37" fmla="*/ 343 h 1955"/>
                <a:gd name="T38" fmla="*/ 558 w 1084"/>
                <a:gd name="T39" fmla="*/ 304 h 1955"/>
                <a:gd name="T40" fmla="*/ 592 w 1084"/>
                <a:gd name="T41" fmla="*/ 276 h 1955"/>
                <a:gd name="T42" fmla="*/ 620 w 1084"/>
                <a:gd name="T43" fmla="*/ 248 h 1955"/>
                <a:gd name="T44" fmla="*/ 646 w 1084"/>
                <a:gd name="T45" fmla="*/ 219 h 1955"/>
                <a:gd name="T46" fmla="*/ 674 w 1084"/>
                <a:gd name="T47" fmla="*/ 197 h 1955"/>
                <a:gd name="T48" fmla="*/ 702 w 1084"/>
                <a:gd name="T49" fmla="*/ 180 h 1955"/>
                <a:gd name="T50" fmla="*/ 729 w 1084"/>
                <a:gd name="T51" fmla="*/ 152 h 1955"/>
                <a:gd name="T52" fmla="*/ 762 w 1084"/>
                <a:gd name="T53" fmla="*/ 135 h 1955"/>
                <a:gd name="T54" fmla="*/ 789 w 1084"/>
                <a:gd name="T55" fmla="*/ 118 h 1955"/>
                <a:gd name="T56" fmla="*/ 817 w 1084"/>
                <a:gd name="T57" fmla="*/ 107 h 1955"/>
                <a:gd name="T58" fmla="*/ 844 w 1084"/>
                <a:gd name="T59" fmla="*/ 89 h 1955"/>
                <a:gd name="T60" fmla="*/ 871 w 1084"/>
                <a:gd name="T61" fmla="*/ 78 h 1955"/>
                <a:gd name="T62" fmla="*/ 899 w 1084"/>
                <a:gd name="T63" fmla="*/ 67 h 1955"/>
                <a:gd name="T64" fmla="*/ 932 w 1084"/>
                <a:gd name="T65" fmla="*/ 56 h 1955"/>
                <a:gd name="T66" fmla="*/ 965 w 1084"/>
                <a:gd name="T67" fmla="*/ 50 h 1955"/>
                <a:gd name="T68" fmla="*/ 992 w 1084"/>
                <a:gd name="T69" fmla="*/ 39 h 1955"/>
                <a:gd name="T70" fmla="*/ 1019 w 1084"/>
                <a:gd name="T71" fmla="*/ 34 h 1955"/>
                <a:gd name="T72" fmla="*/ 1047 w 1084"/>
                <a:gd name="T73" fmla="*/ 28 h 1955"/>
                <a:gd name="T74" fmla="*/ 1075 w 1084"/>
                <a:gd name="T75" fmla="*/ 22 h 1955"/>
                <a:gd name="T76" fmla="*/ 1107 w 1084"/>
                <a:gd name="T77" fmla="*/ 17 h 1955"/>
                <a:gd name="T78" fmla="*/ 1135 w 1084"/>
                <a:gd name="T79" fmla="*/ 11 h 1955"/>
                <a:gd name="T80" fmla="*/ 1163 w 1084"/>
                <a:gd name="T81" fmla="*/ 6 h 1955"/>
                <a:gd name="T82" fmla="*/ 1189 w 1084"/>
                <a:gd name="T83" fmla="*/ 0 h 195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84" h="1955">
                  <a:moveTo>
                    <a:pt x="0" y="1955"/>
                  </a:moveTo>
                  <a:lnTo>
                    <a:pt x="10" y="1900"/>
                  </a:lnTo>
                  <a:lnTo>
                    <a:pt x="19" y="1839"/>
                  </a:lnTo>
                  <a:lnTo>
                    <a:pt x="24" y="1779"/>
                  </a:lnTo>
                  <a:lnTo>
                    <a:pt x="34" y="1723"/>
                  </a:lnTo>
                  <a:lnTo>
                    <a:pt x="44" y="1673"/>
                  </a:lnTo>
                  <a:lnTo>
                    <a:pt x="49" y="1618"/>
                  </a:lnTo>
                  <a:lnTo>
                    <a:pt x="59" y="1567"/>
                  </a:lnTo>
                  <a:lnTo>
                    <a:pt x="69" y="1517"/>
                  </a:lnTo>
                  <a:lnTo>
                    <a:pt x="74" y="1466"/>
                  </a:lnTo>
                  <a:lnTo>
                    <a:pt x="88" y="1421"/>
                  </a:lnTo>
                  <a:lnTo>
                    <a:pt x="98" y="1381"/>
                  </a:lnTo>
                  <a:lnTo>
                    <a:pt x="103" y="1330"/>
                  </a:lnTo>
                  <a:lnTo>
                    <a:pt x="113" y="1290"/>
                  </a:lnTo>
                  <a:lnTo>
                    <a:pt x="123" y="1250"/>
                  </a:lnTo>
                  <a:lnTo>
                    <a:pt x="128" y="1214"/>
                  </a:lnTo>
                  <a:lnTo>
                    <a:pt x="138" y="1169"/>
                  </a:lnTo>
                  <a:lnTo>
                    <a:pt x="148" y="1134"/>
                  </a:lnTo>
                  <a:lnTo>
                    <a:pt x="153" y="1098"/>
                  </a:lnTo>
                  <a:lnTo>
                    <a:pt x="162" y="1063"/>
                  </a:lnTo>
                  <a:lnTo>
                    <a:pt x="172" y="1028"/>
                  </a:lnTo>
                  <a:lnTo>
                    <a:pt x="177" y="998"/>
                  </a:lnTo>
                  <a:lnTo>
                    <a:pt x="187" y="962"/>
                  </a:lnTo>
                  <a:lnTo>
                    <a:pt x="197" y="937"/>
                  </a:lnTo>
                  <a:lnTo>
                    <a:pt x="202" y="907"/>
                  </a:lnTo>
                  <a:lnTo>
                    <a:pt x="212" y="872"/>
                  </a:lnTo>
                  <a:lnTo>
                    <a:pt x="222" y="846"/>
                  </a:lnTo>
                  <a:lnTo>
                    <a:pt x="226" y="821"/>
                  </a:lnTo>
                  <a:lnTo>
                    <a:pt x="241" y="791"/>
                  </a:lnTo>
                  <a:lnTo>
                    <a:pt x="251" y="771"/>
                  </a:lnTo>
                  <a:lnTo>
                    <a:pt x="256" y="741"/>
                  </a:lnTo>
                  <a:lnTo>
                    <a:pt x="266" y="715"/>
                  </a:lnTo>
                  <a:lnTo>
                    <a:pt x="276" y="695"/>
                  </a:lnTo>
                  <a:lnTo>
                    <a:pt x="286" y="670"/>
                  </a:lnTo>
                  <a:lnTo>
                    <a:pt x="291" y="650"/>
                  </a:lnTo>
                  <a:lnTo>
                    <a:pt x="300" y="630"/>
                  </a:lnTo>
                  <a:lnTo>
                    <a:pt x="310" y="610"/>
                  </a:lnTo>
                  <a:lnTo>
                    <a:pt x="315" y="584"/>
                  </a:lnTo>
                  <a:lnTo>
                    <a:pt x="325" y="569"/>
                  </a:lnTo>
                  <a:lnTo>
                    <a:pt x="335" y="549"/>
                  </a:lnTo>
                  <a:lnTo>
                    <a:pt x="340" y="529"/>
                  </a:lnTo>
                  <a:lnTo>
                    <a:pt x="350" y="514"/>
                  </a:lnTo>
                  <a:lnTo>
                    <a:pt x="360" y="499"/>
                  </a:lnTo>
                  <a:lnTo>
                    <a:pt x="364" y="484"/>
                  </a:lnTo>
                  <a:lnTo>
                    <a:pt x="374" y="469"/>
                  </a:lnTo>
                  <a:lnTo>
                    <a:pt x="389" y="453"/>
                  </a:lnTo>
                  <a:lnTo>
                    <a:pt x="394" y="433"/>
                  </a:lnTo>
                  <a:lnTo>
                    <a:pt x="404" y="418"/>
                  </a:lnTo>
                  <a:lnTo>
                    <a:pt x="414" y="403"/>
                  </a:lnTo>
                  <a:lnTo>
                    <a:pt x="419" y="393"/>
                  </a:lnTo>
                  <a:lnTo>
                    <a:pt x="429" y="378"/>
                  </a:lnTo>
                  <a:lnTo>
                    <a:pt x="438" y="363"/>
                  </a:lnTo>
                  <a:lnTo>
                    <a:pt x="443" y="353"/>
                  </a:lnTo>
                  <a:lnTo>
                    <a:pt x="453" y="343"/>
                  </a:lnTo>
                  <a:lnTo>
                    <a:pt x="463" y="327"/>
                  </a:lnTo>
                  <a:lnTo>
                    <a:pt x="468" y="317"/>
                  </a:lnTo>
                  <a:lnTo>
                    <a:pt x="478" y="307"/>
                  </a:lnTo>
                  <a:lnTo>
                    <a:pt x="488" y="292"/>
                  </a:lnTo>
                  <a:lnTo>
                    <a:pt x="493" y="282"/>
                  </a:lnTo>
                  <a:lnTo>
                    <a:pt x="502" y="272"/>
                  </a:lnTo>
                  <a:lnTo>
                    <a:pt x="512" y="262"/>
                  </a:lnTo>
                  <a:lnTo>
                    <a:pt x="517" y="257"/>
                  </a:lnTo>
                  <a:lnTo>
                    <a:pt x="532" y="247"/>
                  </a:lnTo>
                  <a:lnTo>
                    <a:pt x="542" y="237"/>
                  </a:lnTo>
                  <a:lnTo>
                    <a:pt x="547" y="227"/>
                  </a:lnTo>
                  <a:lnTo>
                    <a:pt x="557" y="222"/>
                  </a:lnTo>
                  <a:lnTo>
                    <a:pt x="567" y="211"/>
                  </a:lnTo>
                  <a:lnTo>
                    <a:pt x="576" y="206"/>
                  </a:lnTo>
                  <a:lnTo>
                    <a:pt x="581" y="196"/>
                  </a:lnTo>
                  <a:lnTo>
                    <a:pt x="591" y="191"/>
                  </a:lnTo>
                  <a:lnTo>
                    <a:pt x="601" y="186"/>
                  </a:lnTo>
                  <a:lnTo>
                    <a:pt x="606" y="176"/>
                  </a:lnTo>
                  <a:lnTo>
                    <a:pt x="616" y="171"/>
                  </a:lnTo>
                  <a:lnTo>
                    <a:pt x="626" y="166"/>
                  </a:lnTo>
                  <a:lnTo>
                    <a:pt x="631" y="161"/>
                  </a:lnTo>
                  <a:lnTo>
                    <a:pt x="640" y="151"/>
                  </a:lnTo>
                  <a:lnTo>
                    <a:pt x="650" y="141"/>
                  </a:lnTo>
                  <a:lnTo>
                    <a:pt x="655" y="136"/>
                  </a:lnTo>
                  <a:lnTo>
                    <a:pt x="665" y="131"/>
                  </a:lnTo>
                  <a:lnTo>
                    <a:pt x="680" y="126"/>
                  </a:lnTo>
                  <a:lnTo>
                    <a:pt x="685" y="121"/>
                  </a:lnTo>
                  <a:lnTo>
                    <a:pt x="695" y="116"/>
                  </a:lnTo>
                  <a:lnTo>
                    <a:pt x="705" y="111"/>
                  </a:lnTo>
                  <a:lnTo>
                    <a:pt x="709" y="106"/>
                  </a:lnTo>
                  <a:lnTo>
                    <a:pt x="719" y="101"/>
                  </a:lnTo>
                  <a:lnTo>
                    <a:pt x="729" y="96"/>
                  </a:lnTo>
                  <a:lnTo>
                    <a:pt x="734" y="96"/>
                  </a:lnTo>
                  <a:lnTo>
                    <a:pt x="744" y="91"/>
                  </a:lnTo>
                  <a:lnTo>
                    <a:pt x="754" y="86"/>
                  </a:lnTo>
                  <a:lnTo>
                    <a:pt x="759" y="80"/>
                  </a:lnTo>
                  <a:lnTo>
                    <a:pt x="769" y="80"/>
                  </a:lnTo>
                  <a:lnTo>
                    <a:pt x="778" y="75"/>
                  </a:lnTo>
                  <a:lnTo>
                    <a:pt x="783" y="70"/>
                  </a:lnTo>
                  <a:lnTo>
                    <a:pt x="793" y="65"/>
                  </a:lnTo>
                  <a:lnTo>
                    <a:pt x="803" y="65"/>
                  </a:lnTo>
                  <a:lnTo>
                    <a:pt x="808" y="60"/>
                  </a:lnTo>
                  <a:lnTo>
                    <a:pt x="818" y="60"/>
                  </a:lnTo>
                  <a:lnTo>
                    <a:pt x="833" y="55"/>
                  </a:lnTo>
                  <a:lnTo>
                    <a:pt x="838" y="50"/>
                  </a:lnTo>
                  <a:lnTo>
                    <a:pt x="847" y="50"/>
                  </a:lnTo>
                  <a:lnTo>
                    <a:pt x="857" y="45"/>
                  </a:lnTo>
                  <a:lnTo>
                    <a:pt x="867" y="45"/>
                  </a:lnTo>
                  <a:lnTo>
                    <a:pt x="872" y="40"/>
                  </a:lnTo>
                  <a:lnTo>
                    <a:pt x="882" y="40"/>
                  </a:lnTo>
                  <a:lnTo>
                    <a:pt x="892" y="35"/>
                  </a:lnTo>
                  <a:lnTo>
                    <a:pt x="897" y="35"/>
                  </a:lnTo>
                  <a:lnTo>
                    <a:pt x="907" y="30"/>
                  </a:lnTo>
                  <a:lnTo>
                    <a:pt x="916" y="30"/>
                  </a:lnTo>
                  <a:lnTo>
                    <a:pt x="921" y="30"/>
                  </a:lnTo>
                  <a:lnTo>
                    <a:pt x="931" y="25"/>
                  </a:lnTo>
                  <a:lnTo>
                    <a:pt x="941" y="25"/>
                  </a:lnTo>
                  <a:lnTo>
                    <a:pt x="946" y="20"/>
                  </a:lnTo>
                  <a:lnTo>
                    <a:pt x="956" y="20"/>
                  </a:lnTo>
                  <a:lnTo>
                    <a:pt x="966" y="20"/>
                  </a:lnTo>
                  <a:lnTo>
                    <a:pt x="976" y="15"/>
                  </a:lnTo>
                  <a:lnTo>
                    <a:pt x="985" y="15"/>
                  </a:lnTo>
                  <a:lnTo>
                    <a:pt x="995" y="15"/>
                  </a:lnTo>
                  <a:lnTo>
                    <a:pt x="1000" y="10"/>
                  </a:lnTo>
                  <a:lnTo>
                    <a:pt x="1010" y="10"/>
                  </a:lnTo>
                  <a:lnTo>
                    <a:pt x="1020" y="10"/>
                  </a:lnTo>
                  <a:lnTo>
                    <a:pt x="1025" y="10"/>
                  </a:lnTo>
                  <a:lnTo>
                    <a:pt x="1035" y="5"/>
                  </a:lnTo>
                  <a:lnTo>
                    <a:pt x="1045" y="5"/>
                  </a:lnTo>
                  <a:lnTo>
                    <a:pt x="1050" y="5"/>
                  </a:lnTo>
                  <a:lnTo>
                    <a:pt x="1059" y="0"/>
                  </a:lnTo>
                  <a:lnTo>
                    <a:pt x="1069" y="0"/>
                  </a:lnTo>
                  <a:lnTo>
                    <a:pt x="1074" y="0"/>
                  </a:lnTo>
                  <a:lnTo>
                    <a:pt x="1084" y="0"/>
                  </a:lnTo>
                </a:path>
              </a:pathLst>
            </a:custGeom>
            <a:noFill/>
            <a:ln w="0">
              <a:solidFill>
                <a:srgbClr val="FF0000"/>
              </a:solidFill>
              <a:prstDash val="sys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424" name="Freeform 85"/>
            <p:cNvSpPr>
              <a:spLocks/>
            </p:cNvSpPr>
            <p:nvPr/>
          </p:nvSpPr>
          <p:spPr bwMode="auto">
            <a:xfrm>
              <a:off x="2406" y="1495"/>
              <a:ext cx="1213" cy="44"/>
            </a:xfrm>
            <a:custGeom>
              <a:avLst/>
              <a:gdLst>
                <a:gd name="T0" fmla="*/ 17 w 1089"/>
                <a:gd name="T1" fmla="*/ 33 h 40"/>
                <a:gd name="T2" fmla="*/ 49 w 1089"/>
                <a:gd name="T3" fmla="*/ 33 h 40"/>
                <a:gd name="T4" fmla="*/ 82 w 1089"/>
                <a:gd name="T5" fmla="*/ 28 h 40"/>
                <a:gd name="T6" fmla="*/ 110 w 1089"/>
                <a:gd name="T7" fmla="*/ 28 h 40"/>
                <a:gd name="T8" fmla="*/ 137 w 1089"/>
                <a:gd name="T9" fmla="*/ 22 h 40"/>
                <a:gd name="T10" fmla="*/ 165 w 1089"/>
                <a:gd name="T11" fmla="*/ 22 h 40"/>
                <a:gd name="T12" fmla="*/ 193 w 1089"/>
                <a:gd name="T13" fmla="*/ 17 h 40"/>
                <a:gd name="T14" fmla="*/ 225 w 1089"/>
                <a:gd name="T15" fmla="*/ 17 h 40"/>
                <a:gd name="T16" fmla="*/ 253 w 1089"/>
                <a:gd name="T17" fmla="*/ 17 h 40"/>
                <a:gd name="T18" fmla="*/ 280 w 1089"/>
                <a:gd name="T19" fmla="*/ 11 h 40"/>
                <a:gd name="T20" fmla="*/ 307 w 1089"/>
                <a:gd name="T21" fmla="*/ 11 h 40"/>
                <a:gd name="T22" fmla="*/ 335 w 1089"/>
                <a:gd name="T23" fmla="*/ 11 h 40"/>
                <a:gd name="T24" fmla="*/ 362 w 1089"/>
                <a:gd name="T25" fmla="*/ 11 h 40"/>
                <a:gd name="T26" fmla="*/ 395 w 1089"/>
                <a:gd name="T27" fmla="*/ 11 h 40"/>
                <a:gd name="T28" fmla="*/ 423 w 1089"/>
                <a:gd name="T29" fmla="*/ 6 h 40"/>
                <a:gd name="T30" fmla="*/ 450 w 1089"/>
                <a:gd name="T31" fmla="*/ 6 h 40"/>
                <a:gd name="T32" fmla="*/ 478 w 1089"/>
                <a:gd name="T33" fmla="*/ 6 h 40"/>
                <a:gd name="T34" fmla="*/ 505 w 1089"/>
                <a:gd name="T35" fmla="*/ 6 h 40"/>
                <a:gd name="T36" fmla="*/ 538 w 1089"/>
                <a:gd name="T37" fmla="*/ 6 h 40"/>
                <a:gd name="T38" fmla="*/ 566 w 1089"/>
                <a:gd name="T39" fmla="*/ 6 h 40"/>
                <a:gd name="T40" fmla="*/ 593 w 1089"/>
                <a:gd name="T41" fmla="*/ 6 h 40"/>
                <a:gd name="T42" fmla="*/ 620 w 1089"/>
                <a:gd name="T43" fmla="*/ 0 h 40"/>
                <a:gd name="T44" fmla="*/ 648 w 1089"/>
                <a:gd name="T45" fmla="*/ 0 h 40"/>
                <a:gd name="T46" fmla="*/ 675 w 1089"/>
                <a:gd name="T47" fmla="*/ 0 h 40"/>
                <a:gd name="T48" fmla="*/ 708 w 1089"/>
                <a:gd name="T49" fmla="*/ 0 h 40"/>
                <a:gd name="T50" fmla="*/ 735 w 1089"/>
                <a:gd name="T51" fmla="*/ 0 h 40"/>
                <a:gd name="T52" fmla="*/ 763 w 1089"/>
                <a:gd name="T53" fmla="*/ 0 h 40"/>
                <a:gd name="T54" fmla="*/ 791 w 1089"/>
                <a:gd name="T55" fmla="*/ 0 h 40"/>
                <a:gd name="T56" fmla="*/ 818 w 1089"/>
                <a:gd name="T57" fmla="*/ 0 h 40"/>
                <a:gd name="T58" fmla="*/ 845 w 1089"/>
                <a:gd name="T59" fmla="*/ 0 h 40"/>
                <a:gd name="T60" fmla="*/ 879 w 1089"/>
                <a:gd name="T61" fmla="*/ 0 h 40"/>
                <a:gd name="T62" fmla="*/ 906 w 1089"/>
                <a:gd name="T63" fmla="*/ 0 h 40"/>
                <a:gd name="T64" fmla="*/ 933 w 1089"/>
                <a:gd name="T65" fmla="*/ 0 h 40"/>
                <a:gd name="T66" fmla="*/ 961 w 1089"/>
                <a:gd name="T67" fmla="*/ 0 h 40"/>
                <a:gd name="T68" fmla="*/ 988 w 1089"/>
                <a:gd name="T69" fmla="*/ 0 h 40"/>
                <a:gd name="T70" fmla="*/ 1021 w 1089"/>
                <a:gd name="T71" fmla="*/ 0 h 40"/>
                <a:gd name="T72" fmla="*/ 1054 w 1089"/>
                <a:gd name="T73" fmla="*/ 0 h 40"/>
                <a:gd name="T74" fmla="*/ 1082 w 1089"/>
                <a:gd name="T75" fmla="*/ 0 h 40"/>
                <a:gd name="T76" fmla="*/ 1109 w 1089"/>
                <a:gd name="T77" fmla="*/ 0 h 40"/>
                <a:gd name="T78" fmla="*/ 1136 w 1089"/>
                <a:gd name="T79" fmla="*/ 0 h 40"/>
                <a:gd name="T80" fmla="*/ 1164 w 1089"/>
                <a:gd name="T81" fmla="*/ 0 h 40"/>
                <a:gd name="T82" fmla="*/ 1196 w 1089"/>
                <a:gd name="T83" fmla="*/ 0 h 4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89" h="40">
                  <a:moveTo>
                    <a:pt x="0" y="40"/>
                  </a:moveTo>
                  <a:lnTo>
                    <a:pt x="10" y="40"/>
                  </a:lnTo>
                  <a:lnTo>
                    <a:pt x="15" y="30"/>
                  </a:lnTo>
                  <a:lnTo>
                    <a:pt x="25" y="30"/>
                  </a:lnTo>
                  <a:lnTo>
                    <a:pt x="39" y="30"/>
                  </a:lnTo>
                  <a:lnTo>
                    <a:pt x="44" y="30"/>
                  </a:lnTo>
                  <a:lnTo>
                    <a:pt x="54" y="30"/>
                  </a:lnTo>
                  <a:lnTo>
                    <a:pt x="64" y="25"/>
                  </a:lnTo>
                  <a:lnTo>
                    <a:pt x="74" y="25"/>
                  </a:lnTo>
                  <a:lnTo>
                    <a:pt x="79" y="25"/>
                  </a:lnTo>
                  <a:lnTo>
                    <a:pt x="89" y="25"/>
                  </a:lnTo>
                  <a:lnTo>
                    <a:pt x="99" y="25"/>
                  </a:lnTo>
                  <a:lnTo>
                    <a:pt x="104" y="20"/>
                  </a:lnTo>
                  <a:lnTo>
                    <a:pt x="113" y="20"/>
                  </a:lnTo>
                  <a:lnTo>
                    <a:pt x="123" y="20"/>
                  </a:lnTo>
                  <a:lnTo>
                    <a:pt x="128" y="20"/>
                  </a:lnTo>
                  <a:lnTo>
                    <a:pt x="138" y="20"/>
                  </a:lnTo>
                  <a:lnTo>
                    <a:pt x="148" y="20"/>
                  </a:lnTo>
                  <a:lnTo>
                    <a:pt x="153" y="20"/>
                  </a:lnTo>
                  <a:lnTo>
                    <a:pt x="163" y="20"/>
                  </a:lnTo>
                  <a:lnTo>
                    <a:pt x="173" y="15"/>
                  </a:lnTo>
                  <a:lnTo>
                    <a:pt x="177" y="15"/>
                  </a:lnTo>
                  <a:lnTo>
                    <a:pt x="192" y="15"/>
                  </a:lnTo>
                  <a:lnTo>
                    <a:pt x="202" y="15"/>
                  </a:lnTo>
                  <a:lnTo>
                    <a:pt x="207" y="15"/>
                  </a:lnTo>
                  <a:lnTo>
                    <a:pt x="217" y="15"/>
                  </a:lnTo>
                  <a:lnTo>
                    <a:pt x="227" y="15"/>
                  </a:lnTo>
                  <a:lnTo>
                    <a:pt x="232" y="15"/>
                  </a:lnTo>
                  <a:lnTo>
                    <a:pt x="242" y="15"/>
                  </a:lnTo>
                  <a:lnTo>
                    <a:pt x="251" y="10"/>
                  </a:lnTo>
                  <a:lnTo>
                    <a:pt x="256" y="10"/>
                  </a:lnTo>
                  <a:lnTo>
                    <a:pt x="266" y="10"/>
                  </a:lnTo>
                  <a:lnTo>
                    <a:pt x="276" y="10"/>
                  </a:lnTo>
                  <a:lnTo>
                    <a:pt x="281" y="10"/>
                  </a:lnTo>
                  <a:lnTo>
                    <a:pt x="291" y="10"/>
                  </a:lnTo>
                  <a:lnTo>
                    <a:pt x="301" y="10"/>
                  </a:lnTo>
                  <a:lnTo>
                    <a:pt x="306" y="10"/>
                  </a:lnTo>
                  <a:lnTo>
                    <a:pt x="315" y="10"/>
                  </a:lnTo>
                  <a:lnTo>
                    <a:pt x="325" y="10"/>
                  </a:lnTo>
                  <a:lnTo>
                    <a:pt x="340" y="10"/>
                  </a:lnTo>
                  <a:lnTo>
                    <a:pt x="345" y="10"/>
                  </a:lnTo>
                  <a:lnTo>
                    <a:pt x="355" y="10"/>
                  </a:lnTo>
                  <a:lnTo>
                    <a:pt x="365" y="5"/>
                  </a:lnTo>
                  <a:lnTo>
                    <a:pt x="370" y="5"/>
                  </a:lnTo>
                  <a:lnTo>
                    <a:pt x="380" y="5"/>
                  </a:lnTo>
                  <a:lnTo>
                    <a:pt x="389" y="5"/>
                  </a:lnTo>
                  <a:lnTo>
                    <a:pt x="394" y="5"/>
                  </a:lnTo>
                  <a:lnTo>
                    <a:pt x="404" y="5"/>
                  </a:lnTo>
                  <a:lnTo>
                    <a:pt x="414" y="5"/>
                  </a:lnTo>
                  <a:lnTo>
                    <a:pt x="419" y="5"/>
                  </a:lnTo>
                  <a:lnTo>
                    <a:pt x="429" y="5"/>
                  </a:lnTo>
                  <a:lnTo>
                    <a:pt x="439" y="5"/>
                  </a:lnTo>
                  <a:lnTo>
                    <a:pt x="444" y="5"/>
                  </a:lnTo>
                  <a:lnTo>
                    <a:pt x="453" y="5"/>
                  </a:lnTo>
                  <a:lnTo>
                    <a:pt x="463" y="5"/>
                  </a:lnTo>
                  <a:lnTo>
                    <a:pt x="468" y="5"/>
                  </a:lnTo>
                  <a:lnTo>
                    <a:pt x="483" y="5"/>
                  </a:lnTo>
                  <a:lnTo>
                    <a:pt x="493" y="5"/>
                  </a:lnTo>
                  <a:lnTo>
                    <a:pt x="498" y="5"/>
                  </a:lnTo>
                  <a:lnTo>
                    <a:pt x="508" y="5"/>
                  </a:lnTo>
                  <a:lnTo>
                    <a:pt x="518" y="5"/>
                  </a:lnTo>
                  <a:lnTo>
                    <a:pt x="522" y="5"/>
                  </a:lnTo>
                  <a:lnTo>
                    <a:pt x="532" y="5"/>
                  </a:lnTo>
                  <a:lnTo>
                    <a:pt x="542" y="5"/>
                  </a:lnTo>
                  <a:lnTo>
                    <a:pt x="547" y="0"/>
                  </a:lnTo>
                  <a:lnTo>
                    <a:pt x="557" y="0"/>
                  </a:lnTo>
                  <a:lnTo>
                    <a:pt x="567" y="0"/>
                  </a:lnTo>
                  <a:lnTo>
                    <a:pt x="572" y="0"/>
                  </a:lnTo>
                  <a:lnTo>
                    <a:pt x="582" y="0"/>
                  </a:lnTo>
                  <a:lnTo>
                    <a:pt x="591" y="0"/>
                  </a:lnTo>
                  <a:lnTo>
                    <a:pt x="596" y="0"/>
                  </a:lnTo>
                  <a:lnTo>
                    <a:pt x="606" y="0"/>
                  </a:lnTo>
                  <a:lnTo>
                    <a:pt x="616" y="0"/>
                  </a:lnTo>
                  <a:lnTo>
                    <a:pt x="631" y="0"/>
                  </a:lnTo>
                  <a:lnTo>
                    <a:pt x="636" y="0"/>
                  </a:lnTo>
                  <a:lnTo>
                    <a:pt x="646" y="0"/>
                  </a:lnTo>
                  <a:lnTo>
                    <a:pt x="656" y="0"/>
                  </a:lnTo>
                  <a:lnTo>
                    <a:pt x="660" y="0"/>
                  </a:lnTo>
                  <a:lnTo>
                    <a:pt x="670" y="0"/>
                  </a:lnTo>
                  <a:lnTo>
                    <a:pt x="680" y="0"/>
                  </a:lnTo>
                  <a:lnTo>
                    <a:pt x="685" y="0"/>
                  </a:lnTo>
                  <a:lnTo>
                    <a:pt x="695" y="0"/>
                  </a:lnTo>
                  <a:lnTo>
                    <a:pt x="705" y="0"/>
                  </a:lnTo>
                  <a:lnTo>
                    <a:pt x="710" y="0"/>
                  </a:lnTo>
                  <a:lnTo>
                    <a:pt x="720" y="0"/>
                  </a:lnTo>
                  <a:lnTo>
                    <a:pt x="729" y="0"/>
                  </a:lnTo>
                  <a:lnTo>
                    <a:pt x="734" y="0"/>
                  </a:lnTo>
                  <a:lnTo>
                    <a:pt x="744" y="0"/>
                  </a:lnTo>
                  <a:lnTo>
                    <a:pt x="754" y="0"/>
                  </a:lnTo>
                  <a:lnTo>
                    <a:pt x="759" y="0"/>
                  </a:lnTo>
                  <a:lnTo>
                    <a:pt x="769" y="0"/>
                  </a:lnTo>
                  <a:lnTo>
                    <a:pt x="784" y="0"/>
                  </a:lnTo>
                  <a:lnTo>
                    <a:pt x="789" y="0"/>
                  </a:lnTo>
                  <a:lnTo>
                    <a:pt x="798" y="0"/>
                  </a:lnTo>
                  <a:lnTo>
                    <a:pt x="808" y="0"/>
                  </a:lnTo>
                  <a:lnTo>
                    <a:pt x="813" y="0"/>
                  </a:lnTo>
                  <a:lnTo>
                    <a:pt x="823" y="0"/>
                  </a:lnTo>
                  <a:lnTo>
                    <a:pt x="833" y="0"/>
                  </a:lnTo>
                  <a:lnTo>
                    <a:pt x="838" y="0"/>
                  </a:lnTo>
                  <a:lnTo>
                    <a:pt x="848" y="0"/>
                  </a:lnTo>
                  <a:lnTo>
                    <a:pt x="858" y="0"/>
                  </a:lnTo>
                  <a:lnTo>
                    <a:pt x="863" y="0"/>
                  </a:lnTo>
                  <a:lnTo>
                    <a:pt x="872" y="0"/>
                  </a:lnTo>
                  <a:lnTo>
                    <a:pt x="882" y="0"/>
                  </a:lnTo>
                  <a:lnTo>
                    <a:pt x="887" y="0"/>
                  </a:lnTo>
                  <a:lnTo>
                    <a:pt x="897" y="0"/>
                  </a:lnTo>
                  <a:lnTo>
                    <a:pt x="907" y="0"/>
                  </a:lnTo>
                  <a:lnTo>
                    <a:pt x="917" y="0"/>
                  </a:lnTo>
                  <a:lnTo>
                    <a:pt x="927" y="0"/>
                  </a:lnTo>
                  <a:lnTo>
                    <a:pt x="936" y="0"/>
                  </a:lnTo>
                  <a:lnTo>
                    <a:pt x="946" y="0"/>
                  </a:lnTo>
                  <a:lnTo>
                    <a:pt x="951" y="0"/>
                  </a:lnTo>
                  <a:lnTo>
                    <a:pt x="961" y="0"/>
                  </a:lnTo>
                  <a:lnTo>
                    <a:pt x="971" y="0"/>
                  </a:lnTo>
                  <a:lnTo>
                    <a:pt x="976" y="0"/>
                  </a:lnTo>
                  <a:lnTo>
                    <a:pt x="986" y="0"/>
                  </a:lnTo>
                  <a:lnTo>
                    <a:pt x="996" y="0"/>
                  </a:lnTo>
                  <a:lnTo>
                    <a:pt x="1001" y="0"/>
                  </a:lnTo>
                  <a:lnTo>
                    <a:pt x="1010" y="0"/>
                  </a:lnTo>
                  <a:lnTo>
                    <a:pt x="1020" y="0"/>
                  </a:lnTo>
                  <a:lnTo>
                    <a:pt x="1025" y="0"/>
                  </a:lnTo>
                  <a:lnTo>
                    <a:pt x="1035" y="0"/>
                  </a:lnTo>
                  <a:lnTo>
                    <a:pt x="1045" y="0"/>
                  </a:lnTo>
                  <a:lnTo>
                    <a:pt x="1050" y="0"/>
                  </a:lnTo>
                  <a:lnTo>
                    <a:pt x="1060" y="0"/>
                  </a:lnTo>
                  <a:lnTo>
                    <a:pt x="1074" y="0"/>
                  </a:lnTo>
                  <a:lnTo>
                    <a:pt x="1079" y="0"/>
                  </a:lnTo>
                  <a:lnTo>
                    <a:pt x="1089" y="0"/>
                  </a:lnTo>
                </a:path>
              </a:pathLst>
            </a:custGeom>
            <a:noFill/>
            <a:ln w="0">
              <a:solidFill>
                <a:srgbClr val="FF0000"/>
              </a:solidFill>
              <a:prstDash val="sys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425" name="Freeform 86"/>
            <p:cNvSpPr>
              <a:spLocks/>
            </p:cNvSpPr>
            <p:nvPr/>
          </p:nvSpPr>
          <p:spPr bwMode="auto">
            <a:xfrm>
              <a:off x="3619" y="1495"/>
              <a:ext cx="428" cy="1"/>
            </a:xfrm>
            <a:custGeom>
              <a:avLst/>
              <a:gdLst>
                <a:gd name="T0" fmla="*/ 0 w 385"/>
                <a:gd name="T1" fmla="*/ 0 h 1"/>
                <a:gd name="T2" fmla="*/ 11 w 385"/>
                <a:gd name="T3" fmla="*/ 0 h 1"/>
                <a:gd name="T4" fmla="*/ 17 w 385"/>
                <a:gd name="T5" fmla="*/ 0 h 1"/>
                <a:gd name="T6" fmla="*/ 28 w 385"/>
                <a:gd name="T7" fmla="*/ 0 h 1"/>
                <a:gd name="T8" fmla="*/ 39 w 385"/>
                <a:gd name="T9" fmla="*/ 0 h 1"/>
                <a:gd name="T10" fmla="*/ 44 w 385"/>
                <a:gd name="T11" fmla="*/ 0 h 1"/>
                <a:gd name="T12" fmla="*/ 56 w 385"/>
                <a:gd name="T13" fmla="*/ 0 h 1"/>
                <a:gd name="T14" fmla="*/ 66 w 385"/>
                <a:gd name="T15" fmla="*/ 0 h 1"/>
                <a:gd name="T16" fmla="*/ 71 w 385"/>
                <a:gd name="T17" fmla="*/ 0 h 1"/>
                <a:gd name="T18" fmla="*/ 82 w 385"/>
                <a:gd name="T19" fmla="*/ 0 h 1"/>
                <a:gd name="T20" fmla="*/ 93 w 385"/>
                <a:gd name="T21" fmla="*/ 0 h 1"/>
                <a:gd name="T22" fmla="*/ 99 w 385"/>
                <a:gd name="T23" fmla="*/ 0 h 1"/>
                <a:gd name="T24" fmla="*/ 110 w 385"/>
                <a:gd name="T25" fmla="*/ 0 h 1"/>
                <a:gd name="T26" fmla="*/ 121 w 385"/>
                <a:gd name="T27" fmla="*/ 0 h 1"/>
                <a:gd name="T28" fmla="*/ 132 w 385"/>
                <a:gd name="T29" fmla="*/ 0 h 1"/>
                <a:gd name="T30" fmla="*/ 137 w 385"/>
                <a:gd name="T31" fmla="*/ 0 h 1"/>
                <a:gd name="T32" fmla="*/ 153 w 385"/>
                <a:gd name="T33" fmla="*/ 0 h 1"/>
                <a:gd name="T34" fmla="*/ 165 w 385"/>
                <a:gd name="T35" fmla="*/ 0 h 1"/>
                <a:gd name="T36" fmla="*/ 170 w 385"/>
                <a:gd name="T37" fmla="*/ 0 h 1"/>
                <a:gd name="T38" fmla="*/ 181 w 385"/>
                <a:gd name="T39" fmla="*/ 0 h 1"/>
                <a:gd name="T40" fmla="*/ 192 w 385"/>
                <a:gd name="T41" fmla="*/ 0 h 1"/>
                <a:gd name="T42" fmla="*/ 198 w 385"/>
                <a:gd name="T43" fmla="*/ 0 h 1"/>
                <a:gd name="T44" fmla="*/ 209 w 385"/>
                <a:gd name="T45" fmla="*/ 0 h 1"/>
                <a:gd name="T46" fmla="*/ 219 w 385"/>
                <a:gd name="T47" fmla="*/ 0 h 1"/>
                <a:gd name="T48" fmla="*/ 225 w 385"/>
                <a:gd name="T49" fmla="*/ 0 h 1"/>
                <a:gd name="T50" fmla="*/ 236 w 385"/>
                <a:gd name="T51" fmla="*/ 0 h 1"/>
                <a:gd name="T52" fmla="*/ 247 w 385"/>
                <a:gd name="T53" fmla="*/ 0 h 1"/>
                <a:gd name="T54" fmla="*/ 252 w 385"/>
                <a:gd name="T55" fmla="*/ 0 h 1"/>
                <a:gd name="T56" fmla="*/ 263 w 385"/>
                <a:gd name="T57" fmla="*/ 0 h 1"/>
                <a:gd name="T58" fmla="*/ 275 w 385"/>
                <a:gd name="T59" fmla="*/ 0 h 1"/>
                <a:gd name="T60" fmla="*/ 280 w 385"/>
                <a:gd name="T61" fmla="*/ 0 h 1"/>
                <a:gd name="T62" fmla="*/ 290 w 385"/>
                <a:gd name="T63" fmla="*/ 0 h 1"/>
                <a:gd name="T64" fmla="*/ 301 w 385"/>
                <a:gd name="T65" fmla="*/ 0 h 1"/>
                <a:gd name="T66" fmla="*/ 312 w 385"/>
                <a:gd name="T67" fmla="*/ 0 h 1"/>
                <a:gd name="T68" fmla="*/ 324 w 385"/>
                <a:gd name="T69" fmla="*/ 0 h 1"/>
                <a:gd name="T70" fmla="*/ 335 w 385"/>
                <a:gd name="T71" fmla="*/ 0 h 1"/>
                <a:gd name="T72" fmla="*/ 340 w 385"/>
                <a:gd name="T73" fmla="*/ 0 h 1"/>
                <a:gd name="T74" fmla="*/ 351 w 385"/>
                <a:gd name="T75" fmla="*/ 0 h 1"/>
                <a:gd name="T76" fmla="*/ 362 w 385"/>
                <a:gd name="T77" fmla="*/ 0 h 1"/>
                <a:gd name="T78" fmla="*/ 367 w 385"/>
                <a:gd name="T79" fmla="*/ 0 h 1"/>
                <a:gd name="T80" fmla="*/ 378 w 385"/>
                <a:gd name="T81" fmla="*/ 0 h 1"/>
                <a:gd name="T82" fmla="*/ 389 w 385"/>
                <a:gd name="T83" fmla="*/ 0 h 1"/>
                <a:gd name="T84" fmla="*/ 395 w 385"/>
                <a:gd name="T85" fmla="*/ 0 h 1"/>
                <a:gd name="T86" fmla="*/ 406 w 385"/>
                <a:gd name="T87" fmla="*/ 0 h 1"/>
                <a:gd name="T88" fmla="*/ 417 w 385"/>
                <a:gd name="T89" fmla="*/ 0 h 1"/>
                <a:gd name="T90" fmla="*/ 428 w 385"/>
                <a:gd name="T91" fmla="*/ 0 h 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85" h="1">
                  <a:moveTo>
                    <a:pt x="0" y="0"/>
                  </a:moveTo>
                  <a:lnTo>
                    <a:pt x="10" y="0"/>
                  </a:lnTo>
                  <a:lnTo>
                    <a:pt x="15" y="0"/>
                  </a:lnTo>
                  <a:lnTo>
                    <a:pt x="25" y="0"/>
                  </a:lnTo>
                  <a:lnTo>
                    <a:pt x="35" y="0"/>
                  </a:lnTo>
                  <a:lnTo>
                    <a:pt x="40" y="0"/>
                  </a:lnTo>
                  <a:lnTo>
                    <a:pt x="50" y="0"/>
                  </a:lnTo>
                  <a:lnTo>
                    <a:pt x="59" y="0"/>
                  </a:lnTo>
                  <a:lnTo>
                    <a:pt x="64" y="0"/>
                  </a:lnTo>
                  <a:lnTo>
                    <a:pt x="74" y="0"/>
                  </a:lnTo>
                  <a:lnTo>
                    <a:pt x="84" y="0"/>
                  </a:lnTo>
                  <a:lnTo>
                    <a:pt x="89" y="0"/>
                  </a:lnTo>
                  <a:lnTo>
                    <a:pt x="99" y="0"/>
                  </a:lnTo>
                  <a:lnTo>
                    <a:pt x="109" y="0"/>
                  </a:lnTo>
                  <a:lnTo>
                    <a:pt x="119" y="0"/>
                  </a:lnTo>
                  <a:lnTo>
                    <a:pt x="123" y="0"/>
                  </a:lnTo>
                  <a:lnTo>
                    <a:pt x="138" y="0"/>
                  </a:lnTo>
                  <a:lnTo>
                    <a:pt x="148" y="0"/>
                  </a:lnTo>
                  <a:lnTo>
                    <a:pt x="153" y="0"/>
                  </a:lnTo>
                  <a:lnTo>
                    <a:pt x="163" y="0"/>
                  </a:lnTo>
                  <a:lnTo>
                    <a:pt x="173" y="0"/>
                  </a:lnTo>
                  <a:lnTo>
                    <a:pt x="178" y="0"/>
                  </a:lnTo>
                  <a:lnTo>
                    <a:pt x="188" y="0"/>
                  </a:lnTo>
                  <a:lnTo>
                    <a:pt x="197" y="0"/>
                  </a:lnTo>
                  <a:lnTo>
                    <a:pt x="202" y="0"/>
                  </a:lnTo>
                  <a:lnTo>
                    <a:pt x="212" y="0"/>
                  </a:lnTo>
                  <a:lnTo>
                    <a:pt x="222" y="0"/>
                  </a:lnTo>
                  <a:lnTo>
                    <a:pt x="227" y="0"/>
                  </a:lnTo>
                  <a:lnTo>
                    <a:pt x="237" y="0"/>
                  </a:lnTo>
                  <a:lnTo>
                    <a:pt x="247" y="0"/>
                  </a:lnTo>
                  <a:lnTo>
                    <a:pt x="252" y="0"/>
                  </a:lnTo>
                  <a:lnTo>
                    <a:pt x="261" y="0"/>
                  </a:lnTo>
                  <a:lnTo>
                    <a:pt x="271" y="0"/>
                  </a:lnTo>
                  <a:lnTo>
                    <a:pt x="281" y="0"/>
                  </a:lnTo>
                  <a:lnTo>
                    <a:pt x="291" y="0"/>
                  </a:lnTo>
                  <a:lnTo>
                    <a:pt x="301" y="0"/>
                  </a:lnTo>
                  <a:lnTo>
                    <a:pt x="306" y="0"/>
                  </a:lnTo>
                  <a:lnTo>
                    <a:pt x="316" y="0"/>
                  </a:lnTo>
                  <a:lnTo>
                    <a:pt x="326" y="0"/>
                  </a:lnTo>
                  <a:lnTo>
                    <a:pt x="330" y="0"/>
                  </a:lnTo>
                  <a:lnTo>
                    <a:pt x="340" y="0"/>
                  </a:lnTo>
                  <a:lnTo>
                    <a:pt x="350" y="0"/>
                  </a:lnTo>
                  <a:lnTo>
                    <a:pt x="355" y="0"/>
                  </a:lnTo>
                  <a:lnTo>
                    <a:pt x="365" y="0"/>
                  </a:lnTo>
                  <a:lnTo>
                    <a:pt x="375" y="0"/>
                  </a:lnTo>
                  <a:lnTo>
                    <a:pt x="385" y="0"/>
                  </a:lnTo>
                </a:path>
              </a:pathLst>
            </a:custGeom>
            <a:noFill/>
            <a:ln w="0">
              <a:solidFill>
                <a:srgbClr val="FF0000"/>
              </a:solidFill>
              <a:prstDash val="sys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426" name="Rectangle 88"/>
            <p:cNvSpPr>
              <a:spLocks noChangeArrowheads="1"/>
            </p:cNvSpPr>
            <p:nvPr/>
          </p:nvSpPr>
          <p:spPr bwMode="auto">
            <a:xfrm rot="-5400000">
              <a:off x="-157" y="2632"/>
              <a:ext cx="1705"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500">
                  <a:solidFill>
                    <a:srgbClr val="000000"/>
                  </a:solidFill>
                  <a:latin typeface="Helvetica" pitchFamily="34" charset="0"/>
                </a:rPr>
                <a:t>Longitudinal magnetization (Mz)</a:t>
              </a:r>
              <a:endParaRPr lang="en-US" sz="2400">
                <a:latin typeface="Times New Roman" pitchFamily="18" charset="0"/>
              </a:endParaRPr>
            </a:p>
          </p:txBody>
        </p:sp>
        <p:sp>
          <p:nvSpPr>
            <p:cNvPr id="14427" name="Rectangle 89"/>
            <p:cNvSpPr>
              <a:spLocks noChangeArrowheads="1"/>
            </p:cNvSpPr>
            <p:nvPr/>
          </p:nvSpPr>
          <p:spPr bwMode="auto">
            <a:xfrm>
              <a:off x="3438" y="1545"/>
              <a:ext cx="565" cy="230"/>
            </a:xfrm>
            <a:prstGeom prst="rect">
              <a:avLst/>
            </a:prstGeom>
            <a:noFill/>
            <a:ln w="0">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428" name="Rectangle 90"/>
            <p:cNvSpPr>
              <a:spLocks noChangeArrowheads="1"/>
            </p:cNvSpPr>
            <p:nvPr/>
          </p:nvSpPr>
          <p:spPr bwMode="auto">
            <a:xfrm>
              <a:off x="1945" y="2031"/>
              <a:ext cx="293" cy="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700">
                  <a:solidFill>
                    <a:schemeClr val="accent2"/>
                  </a:solidFill>
                  <a:latin typeface="Helvetica" pitchFamily="34" charset="0"/>
                </a:rPr>
                <a:t>Gray</a:t>
              </a:r>
              <a:endParaRPr lang="en-US" sz="2800">
                <a:solidFill>
                  <a:schemeClr val="accent2"/>
                </a:solidFill>
                <a:latin typeface="Times New Roman" pitchFamily="18" charset="0"/>
              </a:endParaRPr>
            </a:p>
          </p:txBody>
        </p:sp>
        <p:sp>
          <p:nvSpPr>
            <p:cNvPr id="14429" name="Rectangle 91"/>
            <p:cNvSpPr>
              <a:spLocks noChangeArrowheads="1"/>
            </p:cNvSpPr>
            <p:nvPr/>
          </p:nvSpPr>
          <p:spPr bwMode="auto">
            <a:xfrm>
              <a:off x="1411" y="1602"/>
              <a:ext cx="347" cy="163"/>
            </a:xfrm>
            <a:prstGeom prst="rect">
              <a:avLst/>
            </a:prstGeom>
            <a:solidFill>
              <a:schemeClr val="bg1"/>
            </a:solidFill>
            <a:ln>
              <a:noFill/>
            </a:ln>
            <a:extLst>
              <a:ext uri="{91240B29-F687-4F45-9708-019B960494DF}">
                <a14:hiddenLine xmlns:a14="http://schemas.microsoft.com/office/drawing/2010/main" w="9525">
                  <a:solidFill>
                    <a:srgbClr val="FF0000"/>
                  </a:solidFill>
                  <a:miter lim="800000"/>
                  <a:headEnd/>
                  <a:tailEnd/>
                </a14:hiddenLine>
              </a:ext>
            </a:extLst>
          </p:spPr>
          <p:txBody>
            <a:bodyPr wrap="none" lIns="0" tIns="0" rIns="0" bIns="0">
              <a:spAutoFit/>
            </a:bodyPr>
            <a:lstStyle/>
            <a:p>
              <a:r>
                <a:rPr lang="en-US" sz="1700">
                  <a:solidFill>
                    <a:srgbClr val="FF0000"/>
                  </a:solidFill>
                  <a:latin typeface="Helvetica" pitchFamily="34" charset="0"/>
                </a:rPr>
                <a:t>White</a:t>
              </a:r>
              <a:endParaRPr lang="en-US" sz="2800">
                <a:solidFill>
                  <a:srgbClr val="FF0000"/>
                </a:solidFill>
                <a:latin typeface="Times New Roman" pitchFamily="18" charset="0"/>
              </a:endParaRPr>
            </a:p>
          </p:txBody>
        </p:sp>
        <p:sp>
          <p:nvSpPr>
            <p:cNvPr id="14430" name="Rectangle 94"/>
            <p:cNvSpPr>
              <a:spLocks noChangeArrowheads="1"/>
            </p:cNvSpPr>
            <p:nvPr/>
          </p:nvSpPr>
          <p:spPr bwMode="auto">
            <a:xfrm>
              <a:off x="2328" y="2908"/>
              <a:ext cx="1704" cy="40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800" b="1">
                  <a:latin typeface="Times New Roman" pitchFamily="18" charset="0"/>
                </a:rPr>
                <a:t>Gray   (T</a:t>
              </a:r>
              <a:r>
                <a:rPr lang="en-US" sz="1800" b="1" baseline="-25000">
                  <a:latin typeface="Times New Roman" pitchFamily="18" charset="0"/>
                </a:rPr>
                <a:t>1,G</a:t>
              </a:r>
              <a:r>
                <a:rPr lang="en-US" sz="1800" b="1">
                  <a:latin typeface="Times New Roman" pitchFamily="18" charset="0"/>
                </a:rPr>
                <a:t>):   0.88  s</a:t>
              </a:r>
            </a:p>
            <a:p>
              <a:r>
                <a:rPr lang="en-US" sz="1800" b="1">
                  <a:latin typeface="Times New Roman" pitchFamily="18" charset="0"/>
                </a:rPr>
                <a:t>White (T</a:t>
              </a:r>
              <a:r>
                <a:rPr lang="en-US" sz="1800" b="1" baseline="-25000">
                  <a:latin typeface="Times New Roman" pitchFamily="18" charset="0"/>
                </a:rPr>
                <a:t>1,W</a:t>
              </a:r>
              <a:r>
                <a:rPr lang="en-US" sz="1800" b="1">
                  <a:latin typeface="Times New Roman" pitchFamily="18" charset="0"/>
                </a:rPr>
                <a:t>):   0.65  s</a:t>
              </a:r>
            </a:p>
          </p:txBody>
        </p:sp>
        <p:graphicFrame>
          <p:nvGraphicFramePr>
            <p:cNvPr id="14431" name="Object 4"/>
            <p:cNvGraphicFramePr>
              <a:graphicFrameLocks noChangeAspect="1"/>
            </p:cNvGraphicFramePr>
            <p:nvPr/>
          </p:nvGraphicFramePr>
          <p:xfrm>
            <a:off x="2640" y="1920"/>
            <a:ext cx="1392" cy="443"/>
          </p:xfrm>
          <a:graphic>
            <a:graphicData uri="http://schemas.openxmlformats.org/presentationml/2006/ole">
              <mc:AlternateContent xmlns:mc="http://schemas.openxmlformats.org/markup-compatibility/2006">
                <mc:Choice xmlns:v="urn:schemas-microsoft-com:vml" Requires="v">
                  <p:oleObj spid="_x0000_s14448" name="Equation" r:id="rId4" imgW="1155700" imgH="368300" progId="Equation.DSMT4">
                    <p:embed/>
                  </p:oleObj>
                </mc:Choice>
                <mc:Fallback>
                  <p:oleObj name="Equation" r:id="rId4" imgW="1155700" imgH="368300" progId="Equation.DSMT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40" y="1920"/>
                          <a:ext cx="1392" cy="44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4341" name="Line 98"/>
          <p:cNvSpPr>
            <a:spLocks noChangeShapeType="1"/>
          </p:cNvSpPr>
          <p:nvPr/>
        </p:nvSpPr>
        <p:spPr bwMode="auto">
          <a:xfrm flipH="1">
            <a:off x="2590800" y="3200400"/>
            <a:ext cx="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2" name="Line 100"/>
          <p:cNvSpPr>
            <a:spLocks noChangeShapeType="1"/>
          </p:cNvSpPr>
          <p:nvPr/>
        </p:nvSpPr>
        <p:spPr bwMode="auto">
          <a:xfrm flipH="1">
            <a:off x="2714625" y="3019425"/>
            <a:ext cx="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dirty="0" smtClean="0"/>
              <a:t>The difference between gray and white signals at different times</a:t>
            </a:r>
          </a:p>
        </p:txBody>
      </p:sp>
      <p:graphicFrame>
        <p:nvGraphicFramePr>
          <p:cNvPr id="33795" name="Object 3"/>
          <p:cNvGraphicFramePr>
            <a:graphicFrameLocks noChangeAspect="1"/>
          </p:cNvGraphicFramePr>
          <p:nvPr/>
        </p:nvGraphicFramePr>
        <p:xfrm>
          <a:off x="1743075" y="1662113"/>
          <a:ext cx="4781550" cy="865187"/>
        </p:xfrm>
        <a:graphic>
          <a:graphicData uri="http://schemas.openxmlformats.org/presentationml/2006/ole">
            <mc:AlternateContent xmlns:mc="http://schemas.openxmlformats.org/markup-compatibility/2006">
              <mc:Choice xmlns:v="urn:schemas-microsoft-com:vml" Requires="v">
                <p:oleObj spid="_x0000_s69649" name="Equation" r:id="rId4" imgW="2108200" imgH="381000" progId="Equation.DSMT4">
                  <p:embed/>
                </p:oleObj>
              </mc:Choice>
              <mc:Fallback>
                <p:oleObj name="Equation" r:id="rId4" imgW="2108200" imgH="38100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3075" y="1662113"/>
                        <a:ext cx="4781550" cy="865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796" name="Text Box 5"/>
          <p:cNvSpPr txBox="1">
            <a:spLocks noChangeArrowheads="1"/>
          </p:cNvSpPr>
          <p:nvPr/>
        </p:nvSpPr>
        <p:spPr bwMode="auto">
          <a:xfrm>
            <a:off x="5562600" y="3282950"/>
            <a:ext cx="32004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eaLnBrk="1" hangingPunct="1">
              <a:lnSpc>
                <a:spcPct val="150000"/>
              </a:lnSpc>
            </a:pPr>
            <a:r>
              <a:rPr lang="en-US" sz="2000" dirty="0">
                <a:latin typeface="Georgia" pitchFamily="18" charset="0"/>
              </a:rPr>
              <a:t>At 1.5T a good time to </a:t>
            </a:r>
            <a:r>
              <a:rPr lang="en-US" sz="2000" dirty="0" smtClean="0">
                <a:latin typeface="Georgia" pitchFamily="18" charset="0"/>
              </a:rPr>
              <a:t>measure is </a:t>
            </a:r>
            <a:r>
              <a:rPr lang="en-US" sz="2000" dirty="0">
                <a:latin typeface="Georgia" pitchFamily="18" charset="0"/>
              </a:rPr>
              <a:t>around 0.8 sec following </a:t>
            </a:r>
            <a:r>
              <a:rPr lang="en-US" sz="2000" dirty="0" smtClean="0">
                <a:latin typeface="Georgia" pitchFamily="18" charset="0"/>
              </a:rPr>
              <a:t>the RF </a:t>
            </a:r>
            <a:r>
              <a:rPr lang="en-US" sz="2000" dirty="0">
                <a:latin typeface="Georgia" pitchFamily="18" charset="0"/>
              </a:rPr>
              <a:t>pulse.</a:t>
            </a:r>
          </a:p>
        </p:txBody>
      </p:sp>
      <p:sp>
        <p:nvSpPr>
          <p:cNvPr id="33797" name="AutoShape 6"/>
          <p:cNvSpPr>
            <a:spLocks noChangeAspect="1" noChangeArrowheads="1" noTextEdit="1"/>
          </p:cNvSpPr>
          <p:nvPr/>
        </p:nvSpPr>
        <p:spPr bwMode="auto">
          <a:xfrm>
            <a:off x="609600" y="2438400"/>
            <a:ext cx="5181600" cy="397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3798" name="Rectangle 8"/>
          <p:cNvSpPr>
            <a:spLocks noChangeArrowheads="1"/>
          </p:cNvSpPr>
          <p:nvPr/>
        </p:nvSpPr>
        <p:spPr bwMode="auto">
          <a:xfrm>
            <a:off x="1281113" y="2730500"/>
            <a:ext cx="4008437" cy="3240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3799" name="Rectangle 9"/>
          <p:cNvSpPr>
            <a:spLocks noChangeArrowheads="1"/>
          </p:cNvSpPr>
          <p:nvPr/>
        </p:nvSpPr>
        <p:spPr bwMode="auto">
          <a:xfrm>
            <a:off x="1281113" y="2730500"/>
            <a:ext cx="4008437" cy="3240088"/>
          </a:xfrm>
          <a:prstGeom prst="rect">
            <a:avLst/>
          </a:prstGeom>
          <a:noFill/>
          <a:ln w="0">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00" name="Freeform 10"/>
          <p:cNvSpPr>
            <a:spLocks/>
          </p:cNvSpPr>
          <p:nvPr/>
        </p:nvSpPr>
        <p:spPr bwMode="auto">
          <a:xfrm>
            <a:off x="1281113" y="2738438"/>
            <a:ext cx="1587" cy="3232150"/>
          </a:xfrm>
          <a:custGeom>
            <a:avLst/>
            <a:gdLst>
              <a:gd name="T0" fmla="*/ 0 w 1587"/>
              <a:gd name="T1" fmla="*/ 3232150 h 410"/>
              <a:gd name="T2" fmla="*/ 0 w 1587"/>
              <a:gd name="T3" fmla="*/ 0 h 410"/>
              <a:gd name="T4" fmla="*/ 0 w 1587"/>
              <a:gd name="T5" fmla="*/ 0 h 410"/>
              <a:gd name="T6" fmla="*/ 0 60000 65536"/>
              <a:gd name="T7" fmla="*/ 0 60000 65536"/>
              <a:gd name="T8" fmla="*/ 0 60000 65536"/>
            </a:gdLst>
            <a:ahLst/>
            <a:cxnLst>
              <a:cxn ang="T6">
                <a:pos x="T0" y="T1"/>
              </a:cxn>
              <a:cxn ang="T7">
                <a:pos x="T2" y="T3"/>
              </a:cxn>
              <a:cxn ang="T8">
                <a:pos x="T4" y="T5"/>
              </a:cxn>
            </a:cxnLst>
            <a:rect l="0" t="0" r="r" b="b"/>
            <a:pathLst>
              <a:path w="1587" h="410">
                <a:moveTo>
                  <a:pt x="0" y="410"/>
                </a:moveTo>
                <a:lnTo>
                  <a:pt x="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01" name="Freeform 11"/>
          <p:cNvSpPr>
            <a:spLocks/>
          </p:cNvSpPr>
          <p:nvPr/>
        </p:nvSpPr>
        <p:spPr bwMode="auto">
          <a:xfrm>
            <a:off x="1943100" y="2738438"/>
            <a:ext cx="1588" cy="3232150"/>
          </a:xfrm>
          <a:custGeom>
            <a:avLst/>
            <a:gdLst>
              <a:gd name="T0" fmla="*/ 0 w 1588"/>
              <a:gd name="T1" fmla="*/ 3232150 h 410"/>
              <a:gd name="T2" fmla="*/ 0 w 1588"/>
              <a:gd name="T3" fmla="*/ 0 h 410"/>
              <a:gd name="T4" fmla="*/ 0 w 1588"/>
              <a:gd name="T5" fmla="*/ 0 h 410"/>
              <a:gd name="T6" fmla="*/ 0 60000 65536"/>
              <a:gd name="T7" fmla="*/ 0 60000 65536"/>
              <a:gd name="T8" fmla="*/ 0 60000 65536"/>
            </a:gdLst>
            <a:ahLst/>
            <a:cxnLst>
              <a:cxn ang="T6">
                <a:pos x="T0" y="T1"/>
              </a:cxn>
              <a:cxn ang="T7">
                <a:pos x="T2" y="T3"/>
              </a:cxn>
              <a:cxn ang="T8">
                <a:pos x="T4" y="T5"/>
              </a:cxn>
            </a:cxnLst>
            <a:rect l="0" t="0" r="r" b="b"/>
            <a:pathLst>
              <a:path w="1588" h="410">
                <a:moveTo>
                  <a:pt x="0" y="410"/>
                </a:moveTo>
                <a:lnTo>
                  <a:pt x="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02" name="Freeform 12"/>
          <p:cNvSpPr>
            <a:spLocks/>
          </p:cNvSpPr>
          <p:nvPr/>
        </p:nvSpPr>
        <p:spPr bwMode="auto">
          <a:xfrm>
            <a:off x="2614613" y="2738438"/>
            <a:ext cx="1587" cy="3232150"/>
          </a:xfrm>
          <a:custGeom>
            <a:avLst/>
            <a:gdLst>
              <a:gd name="T0" fmla="*/ 0 w 1587"/>
              <a:gd name="T1" fmla="*/ 3232150 h 410"/>
              <a:gd name="T2" fmla="*/ 0 w 1587"/>
              <a:gd name="T3" fmla="*/ 0 h 410"/>
              <a:gd name="T4" fmla="*/ 0 w 1587"/>
              <a:gd name="T5" fmla="*/ 0 h 410"/>
              <a:gd name="T6" fmla="*/ 0 60000 65536"/>
              <a:gd name="T7" fmla="*/ 0 60000 65536"/>
              <a:gd name="T8" fmla="*/ 0 60000 65536"/>
            </a:gdLst>
            <a:ahLst/>
            <a:cxnLst>
              <a:cxn ang="T6">
                <a:pos x="T0" y="T1"/>
              </a:cxn>
              <a:cxn ang="T7">
                <a:pos x="T2" y="T3"/>
              </a:cxn>
              <a:cxn ang="T8">
                <a:pos x="T4" y="T5"/>
              </a:cxn>
            </a:cxnLst>
            <a:rect l="0" t="0" r="r" b="b"/>
            <a:pathLst>
              <a:path w="1587" h="410">
                <a:moveTo>
                  <a:pt x="0" y="410"/>
                </a:moveTo>
                <a:lnTo>
                  <a:pt x="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03" name="Freeform 13"/>
          <p:cNvSpPr>
            <a:spLocks/>
          </p:cNvSpPr>
          <p:nvPr/>
        </p:nvSpPr>
        <p:spPr bwMode="auto">
          <a:xfrm>
            <a:off x="3284538" y="2738438"/>
            <a:ext cx="1587" cy="3232150"/>
          </a:xfrm>
          <a:custGeom>
            <a:avLst/>
            <a:gdLst>
              <a:gd name="T0" fmla="*/ 0 w 1587"/>
              <a:gd name="T1" fmla="*/ 3232150 h 410"/>
              <a:gd name="T2" fmla="*/ 0 w 1587"/>
              <a:gd name="T3" fmla="*/ 0 h 410"/>
              <a:gd name="T4" fmla="*/ 0 w 1587"/>
              <a:gd name="T5" fmla="*/ 0 h 410"/>
              <a:gd name="T6" fmla="*/ 0 60000 65536"/>
              <a:gd name="T7" fmla="*/ 0 60000 65536"/>
              <a:gd name="T8" fmla="*/ 0 60000 65536"/>
            </a:gdLst>
            <a:ahLst/>
            <a:cxnLst>
              <a:cxn ang="T6">
                <a:pos x="T0" y="T1"/>
              </a:cxn>
              <a:cxn ang="T7">
                <a:pos x="T2" y="T3"/>
              </a:cxn>
              <a:cxn ang="T8">
                <a:pos x="T4" y="T5"/>
              </a:cxn>
            </a:cxnLst>
            <a:rect l="0" t="0" r="r" b="b"/>
            <a:pathLst>
              <a:path w="1587" h="410">
                <a:moveTo>
                  <a:pt x="0" y="410"/>
                </a:moveTo>
                <a:lnTo>
                  <a:pt x="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04" name="Freeform 14"/>
          <p:cNvSpPr>
            <a:spLocks/>
          </p:cNvSpPr>
          <p:nvPr/>
        </p:nvSpPr>
        <p:spPr bwMode="auto">
          <a:xfrm>
            <a:off x="3948113" y="2738438"/>
            <a:ext cx="1587" cy="3232150"/>
          </a:xfrm>
          <a:custGeom>
            <a:avLst/>
            <a:gdLst>
              <a:gd name="T0" fmla="*/ 0 w 1587"/>
              <a:gd name="T1" fmla="*/ 3232150 h 410"/>
              <a:gd name="T2" fmla="*/ 0 w 1587"/>
              <a:gd name="T3" fmla="*/ 0 h 410"/>
              <a:gd name="T4" fmla="*/ 0 w 1587"/>
              <a:gd name="T5" fmla="*/ 0 h 410"/>
              <a:gd name="T6" fmla="*/ 0 60000 65536"/>
              <a:gd name="T7" fmla="*/ 0 60000 65536"/>
              <a:gd name="T8" fmla="*/ 0 60000 65536"/>
            </a:gdLst>
            <a:ahLst/>
            <a:cxnLst>
              <a:cxn ang="T6">
                <a:pos x="T0" y="T1"/>
              </a:cxn>
              <a:cxn ang="T7">
                <a:pos x="T2" y="T3"/>
              </a:cxn>
              <a:cxn ang="T8">
                <a:pos x="T4" y="T5"/>
              </a:cxn>
            </a:cxnLst>
            <a:rect l="0" t="0" r="r" b="b"/>
            <a:pathLst>
              <a:path w="1587" h="410">
                <a:moveTo>
                  <a:pt x="0" y="410"/>
                </a:moveTo>
                <a:lnTo>
                  <a:pt x="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05" name="Freeform 15"/>
          <p:cNvSpPr>
            <a:spLocks/>
          </p:cNvSpPr>
          <p:nvPr/>
        </p:nvSpPr>
        <p:spPr bwMode="auto">
          <a:xfrm>
            <a:off x="4619625" y="2738438"/>
            <a:ext cx="1588" cy="3232150"/>
          </a:xfrm>
          <a:custGeom>
            <a:avLst/>
            <a:gdLst>
              <a:gd name="T0" fmla="*/ 0 w 1588"/>
              <a:gd name="T1" fmla="*/ 3232150 h 410"/>
              <a:gd name="T2" fmla="*/ 0 w 1588"/>
              <a:gd name="T3" fmla="*/ 0 h 410"/>
              <a:gd name="T4" fmla="*/ 0 w 1588"/>
              <a:gd name="T5" fmla="*/ 0 h 410"/>
              <a:gd name="T6" fmla="*/ 0 60000 65536"/>
              <a:gd name="T7" fmla="*/ 0 60000 65536"/>
              <a:gd name="T8" fmla="*/ 0 60000 65536"/>
            </a:gdLst>
            <a:ahLst/>
            <a:cxnLst>
              <a:cxn ang="T6">
                <a:pos x="T0" y="T1"/>
              </a:cxn>
              <a:cxn ang="T7">
                <a:pos x="T2" y="T3"/>
              </a:cxn>
              <a:cxn ang="T8">
                <a:pos x="T4" y="T5"/>
              </a:cxn>
            </a:cxnLst>
            <a:rect l="0" t="0" r="r" b="b"/>
            <a:pathLst>
              <a:path w="1588" h="410">
                <a:moveTo>
                  <a:pt x="0" y="410"/>
                </a:moveTo>
                <a:lnTo>
                  <a:pt x="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06" name="Freeform 16"/>
          <p:cNvSpPr>
            <a:spLocks/>
          </p:cNvSpPr>
          <p:nvPr/>
        </p:nvSpPr>
        <p:spPr bwMode="auto">
          <a:xfrm>
            <a:off x="5289550" y="2738438"/>
            <a:ext cx="1588" cy="3232150"/>
          </a:xfrm>
          <a:custGeom>
            <a:avLst/>
            <a:gdLst>
              <a:gd name="T0" fmla="*/ 0 w 1588"/>
              <a:gd name="T1" fmla="*/ 3232150 h 410"/>
              <a:gd name="T2" fmla="*/ 0 w 1588"/>
              <a:gd name="T3" fmla="*/ 0 h 410"/>
              <a:gd name="T4" fmla="*/ 0 w 1588"/>
              <a:gd name="T5" fmla="*/ 0 h 410"/>
              <a:gd name="T6" fmla="*/ 0 60000 65536"/>
              <a:gd name="T7" fmla="*/ 0 60000 65536"/>
              <a:gd name="T8" fmla="*/ 0 60000 65536"/>
            </a:gdLst>
            <a:ahLst/>
            <a:cxnLst>
              <a:cxn ang="T6">
                <a:pos x="T0" y="T1"/>
              </a:cxn>
              <a:cxn ang="T7">
                <a:pos x="T2" y="T3"/>
              </a:cxn>
              <a:cxn ang="T8">
                <a:pos x="T4" y="T5"/>
              </a:cxn>
            </a:cxnLst>
            <a:rect l="0" t="0" r="r" b="b"/>
            <a:pathLst>
              <a:path w="1588" h="410">
                <a:moveTo>
                  <a:pt x="0" y="410"/>
                </a:moveTo>
                <a:lnTo>
                  <a:pt x="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07" name="Freeform 17"/>
          <p:cNvSpPr>
            <a:spLocks/>
          </p:cNvSpPr>
          <p:nvPr/>
        </p:nvSpPr>
        <p:spPr bwMode="auto">
          <a:xfrm>
            <a:off x="1281113" y="5970588"/>
            <a:ext cx="4008437" cy="1587"/>
          </a:xfrm>
          <a:custGeom>
            <a:avLst/>
            <a:gdLst>
              <a:gd name="T0" fmla="*/ 0 w 520"/>
              <a:gd name="T1" fmla="*/ 0 h 1587"/>
              <a:gd name="T2" fmla="*/ 4008437 w 520"/>
              <a:gd name="T3" fmla="*/ 0 h 1587"/>
              <a:gd name="T4" fmla="*/ 4008437 w 520"/>
              <a:gd name="T5" fmla="*/ 0 h 1587"/>
              <a:gd name="T6" fmla="*/ 0 60000 65536"/>
              <a:gd name="T7" fmla="*/ 0 60000 65536"/>
              <a:gd name="T8" fmla="*/ 0 60000 65536"/>
            </a:gdLst>
            <a:ahLst/>
            <a:cxnLst>
              <a:cxn ang="T6">
                <a:pos x="T0" y="T1"/>
              </a:cxn>
              <a:cxn ang="T7">
                <a:pos x="T2" y="T3"/>
              </a:cxn>
              <a:cxn ang="T8">
                <a:pos x="T4" y="T5"/>
              </a:cxn>
            </a:cxnLst>
            <a:rect l="0" t="0" r="r" b="b"/>
            <a:pathLst>
              <a:path w="520" h="1587">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08" name="Freeform 18"/>
          <p:cNvSpPr>
            <a:spLocks/>
          </p:cNvSpPr>
          <p:nvPr/>
        </p:nvSpPr>
        <p:spPr bwMode="auto">
          <a:xfrm>
            <a:off x="1281113" y="5434013"/>
            <a:ext cx="4008437" cy="1587"/>
          </a:xfrm>
          <a:custGeom>
            <a:avLst/>
            <a:gdLst>
              <a:gd name="T0" fmla="*/ 0 w 520"/>
              <a:gd name="T1" fmla="*/ 0 h 1587"/>
              <a:gd name="T2" fmla="*/ 4008437 w 520"/>
              <a:gd name="T3" fmla="*/ 0 h 1587"/>
              <a:gd name="T4" fmla="*/ 4008437 w 520"/>
              <a:gd name="T5" fmla="*/ 0 h 1587"/>
              <a:gd name="T6" fmla="*/ 0 60000 65536"/>
              <a:gd name="T7" fmla="*/ 0 60000 65536"/>
              <a:gd name="T8" fmla="*/ 0 60000 65536"/>
            </a:gdLst>
            <a:ahLst/>
            <a:cxnLst>
              <a:cxn ang="T6">
                <a:pos x="T0" y="T1"/>
              </a:cxn>
              <a:cxn ang="T7">
                <a:pos x="T2" y="T3"/>
              </a:cxn>
              <a:cxn ang="T8">
                <a:pos x="T4" y="T5"/>
              </a:cxn>
            </a:cxnLst>
            <a:rect l="0" t="0" r="r" b="b"/>
            <a:pathLst>
              <a:path w="520" h="1587">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09" name="Freeform 19"/>
          <p:cNvSpPr>
            <a:spLocks/>
          </p:cNvSpPr>
          <p:nvPr/>
        </p:nvSpPr>
        <p:spPr bwMode="auto">
          <a:xfrm>
            <a:off x="1281113" y="4891088"/>
            <a:ext cx="4008437" cy="1587"/>
          </a:xfrm>
          <a:custGeom>
            <a:avLst/>
            <a:gdLst>
              <a:gd name="T0" fmla="*/ 0 w 520"/>
              <a:gd name="T1" fmla="*/ 0 h 1587"/>
              <a:gd name="T2" fmla="*/ 4008437 w 520"/>
              <a:gd name="T3" fmla="*/ 0 h 1587"/>
              <a:gd name="T4" fmla="*/ 4008437 w 520"/>
              <a:gd name="T5" fmla="*/ 0 h 1587"/>
              <a:gd name="T6" fmla="*/ 0 60000 65536"/>
              <a:gd name="T7" fmla="*/ 0 60000 65536"/>
              <a:gd name="T8" fmla="*/ 0 60000 65536"/>
            </a:gdLst>
            <a:ahLst/>
            <a:cxnLst>
              <a:cxn ang="T6">
                <a:pos x="T0" y="T1"/>
              </a:cxn>
              <a:cxn ang="T7">
                <a:pos x="T2" y="T3"/>
              </a:cxn>
              <a:cxn ang="T8">
                <a:pos x="T4" y="T5"/>
              </a:cxn>
            </a:cxnLst>
            <a:rect l="0" t="0" r="r" b="b"/>
            <a:pathLst>
              <a:path w="520" h="1587">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10" name="Freeform 20"/>
          <p:cNvSpPr>
            <a:spLocks/>
          </p:cNvSpPr>
          <p:nvPr/>
        </p:nvSpPr>
        <p:spPr bwMode="auto">
          <a:xfrm>
            <a:off x="1281113" y="4354513"/>
            <a:ext cx="4008437" cy="1587"/>
          </a:xfrm>
          <a:custGeom>
            <a:avLst/>
            <a:gdLst>
              <a:gd name="T0" fmla="*/ 0 w 520"/>
              <a:gd name="T1" fmla="*/ 0 h 1587"/>
              <a:gd name="T2" fmla="*/ 4008437 w 520"/>
              <a:gd name="T3" fmla="*/ 0 h 1587"/>
              <a:gd name="T4" fmla="*/ 4008437 w 520"/>
              <a:gd name="T5" fmla="*/ 0 h 1587"/>
              <a:gd name="T6" fmla="*/ 0 60000 65536"/>
              <a:gd name="T7" fmla="*/ 0 60000 65536"/>
              <a:gd name="T8" fmla="*/ 0 60000 65536"/>
            </a:gdLst>
            <a:ahLst/>
            <a:cxnLst>
              <a:cxn ang="T6">
                <a:pos x="T0" y="T1"/>
              </a:cxn>
              <a:cxn ang="T7">
                <a:pos x="T2" y="T3"/>
              </a:cxn>
              <a:cxn ang="T8">
                <a:pos x="T4" y="T5"/>
              </a:cxn>
            </a:cxnLst>
            <a:rect l="0" t="0" r="r" b="b"/>
            <a:pathLst>
              <a:path w="520" h="1587">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11" name="Freeform 21"/>
          <p:cNvSpPr>
            <a:spLocks/>
          </p:cNvSpPr>
          <p:nvPr/>
        </p:nvSpPr>
        <p:spPr bwMode="auto">
          <a:xfrm>
            <a:off x="1281113" y="3810000"/>
            <a:ext cx="4008437" cy="1588"/>
          </a:xfrm>
          <a:custGeom>
            <a:avLst/>
            <a:gdLst>
              <a:gd name="T0" fmla="*/ 0 w 520"/>
              <a:gd name="T1" fmla="*/ 0 h 1588"/>
              <a:gd name="T2" fmla="*/ 4008437 w 520"/>
              <a:gd name="T3" fmla="*/ 0 h 1588"/>
              <a:gd name="T4" fmla="*/ 4008437 w 520"/>
              <a:gd name="T5" fmla="*/ 0 h 1588"/>
              <a:gd name="T6" fmla="*/ 0 60000 65536"/>
              <a:gd name="T7" fmla="*/ 0 60000 65536"/>
              <a:gd name="T8" fmla="*/ 0 60000 65536"/>
            </a:gdLst>
            <a:ahLst/>
            <a:cxnLst>
              <a:cxn ang="T6">
                <a:pos x="T0" y="T1"/>
              </a:cxn>
              <a:cxn ang="T7">
                <a:pos x="T2" y="T3"/>
              </a:cxn>
              <a:cxn ang="T8">
                <a:pos x="T4" y="T5"/>
              </a:cxn>
            </a:cxnLst>
            <a:rect l="0" t="0" r="r" b="b"/>
            <a:pathLst>
              <a:path w="520" h="1588">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12" name="Freeform 22"/>
          <p:cNvSpPr>
            <a:spLocks/>
          </p:cNvSpPr>
          <p:nvPr/>
        </p:nvSpPr>
        <p:spPr bwMode="auto">
          <a:xfrm>
            <a:off x="1281113" y="3281363"/>
            <a:ext cx="4008437" cy="1587"/>
          </a:xfrm>
          <a:custGeom>
            <a:avLst/>
            <a:gdLst>
              <a:gd name="T0" fmla="*/ 0 w 520"/>
              <a:gd name="T1" fmla="*/ 0 h 1587"/>
              <a:gd name="T2" fmla="*/ 4008437 w 520"/>
              <a:gd name="T3" fmla="*/ 0 h 1587"/>
              <a:gd name="T4" fmla="*/ 4008437 w 520"/>
              <a:gd name="T5" fmla="*/ 0 h 1587"/>
              <a:gd name="T6" fmla="*/ 0 60000 65536"/>
              <a:gd name="T7" fmla="*/ 0 60000 65536"/>
              <a:gd name="T8" fmla="*/ 0 60000 65536"/>
            </a:gdLst>
            <a:ahLst/>
            <a:cxnLst>
              <a:cxn ang="T6">
                <a:pos x="T0" y="T1"/>
              </a:cxn>
              <a:cxn ang="T7">
                <a:pos x="T2" y="T3"/>
              </a:cxn>
              <a:cxn ang="T8">
                <a:pos x="T4" y="T5"/>
              </a:cxn>
            </a:cxnLst>
            <a:rect l="0" t="0" r="r" b="b"/>
            <a:pathLst>
              <a:path w="520" h="1587">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13" name="Freeform 23"/>
          <p:cNvSpPr>
            <a:spLocks/>
          </p:cNvSpPr>
          <p:nvPr/>
        </p:nvSpPr>
        <p:spPr bwMode="auto">
          <a:xfrm>
            <a:off x="1281113" y="2738438"/>
            <a:ext cx="4008437" cy="1587"/>
          </a:xfrm>
          <a:custGeom>
            <a:avLst/>
            <a:gdLst>
              <a:gd name="T0" fmla="*/ 0 w 520"/>
              <a:gd name="T1" fmla="*/ 0 h 1587"/>
              <a:gd name="T2" fmla="*/ 4008437 w 520"/>
              <a:gd name="T3" fmla="*/ 0 h 1587"/>
              <a:gd name="T4" fmla="*/ 4008437 w 520"/>
              <a:gd name="T5" fmla="*/ 0 h 1587"/>
              <a:gd name="T6" fmla="*/ 0 60000 65536"/>
              <a:gd name="T7" fmla="*/ 0 60000 65536"/>
              <a:gd name="T8" fmla="*/ 0 60000 65536"/>
            </a:gdLst>
            <a:ahLst/>
            <a:cxnLst>
              <a:cxn ang="T6">
                <a:pos x="T0" y="T1"/>
              </a:cxn>
              <a:cxn ang="T7">
                <a:pos x="T2" y="T3"/>
              </a:cxn>
              <a:cxn ang="T8">
                <a:pos x="T4" y="T5"/>
              </a:cxn>
            </a:cxnLst>
            <a:rect l="0" t="0" r="r" b="b"/>
            <a:pathLst>
              <a:path w="520" h="1587">
                <a:moveTo>
                  <a:pt x="0" y="0"/>
                </a:moveTo>
                <a:lnTo>
                  <a:pt x="52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14" name="Line 24"/>
          <p:cNvSpPr>
            <a:spLocks noChangeShapeType="1"/>
          </p:cNvSpPr>
          <p:nvPr/>
        </p:nvSpPr>
        <p:spPr bwMode="auto">
          <a:xfrm>
            <a:off x="1281113" y="2730500"/>
            <a:ext cx="4008437"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5" name="Freeform 25"/>
          <p:cNvSpPr>
            <a:spLocks/>
          </p:cNvSpPr>
          <p:nvPr/>
        </p:nvSpPr>
        <p:spPr bwMode="auto">
          <a:xfrm>
            <a:off x="1281113" y="2730500"/>
            <a:ext cx="4008437" cy="3240088"/>
          </a:xfrm>
          <a:custGeom>
            <a:avLst/>
            <a:gdLst>
              <a:gd name="T0" fmla="*/ 0 w 520"/>
              <a:gd name="T1" fmla="*/ 3240088 h 411"/>
              <a:gd name="T2" fmla="*/ 4008437 w 520"/>
              <a:gd name="T3" fmla="*/ 3240088 h 411"/>
              <a:gd name="T4" fmla="*/ 4008437 w 520"/>
              <a:gd name="T5" fmla="*/ 0 h 411"/>
              <a:gd name="T6" fmla="*/ 0 60000 65536"/>
              <a:gd name="T7" fmla="*/ 0 60000 65536"/>
              <a:gd name="T8" fmla="*/ 0 60000 65536"/>
            </a:gdLst>
            <a:ahLst/>
            <a:cxnLst>
              <a:cxn ang="T6">
                <a:pos x="T0" y="T1"/>
              </a:cxn>
              <a:cxn ang="T7">
                <a:pos x="T2" y="T3"/>
              </a:cxn>
              <a:cxn ang="T8">
                <a:pos x="T4" y="T5"/>
              </a:cxn>
            </a:cxnLst>
            <a:rect l="0" t="0" r="r" b="b"/>
            <a:pathLst>
              <a:path w="520" h="411">
                <a:moveTo>
                  <a:pt x="0" y="411"/>
                </a:moveTo>
                <a:lnTo>
                  <a:pt x="520" y="411"/>
                </a:lnTo>
                <a:lnTo>
                  <a:pt x="52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16" name="Line 26"/>
          <p:cNvSpPr>
            <a:spLocks noChangeShapeType="1"/>
          </p:cNvSpPr>
          <p:nvPr/>
        </p:nvSpPr>
        <p:spPr bwMode="auto">
          <a:xfrm flipV="1">
            <a:off x="1281113" y="2730500"/>
            <a:ext cx="1587" cy="32400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7" name="Line 27"/>
          <p:cNvSpPr>
            <a:spLocks noChangeShapeType="1"/>
          </p:cNvSpPr>
          <p:nvPr/>
        </p:nvSpPr>
        <p:spPr bwMode="auto">
          <a:xfrm>
            <a:off x="1281113" y="5970588"/>
            <a:ext cx="4008437"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8" name="Line 28"/>
          <p:cNvSpPr>
            <a:spLocks noChangeShapeType="1"/>
          </p:cNvSpPr>
          <p:nvPr/>
        </p:nvSpPr>
        <p:spPr bwMode="auto">
          <a:xfrm flipV="1">
            <a:off x="1281113" y="2730500"/>
            <a:ext cx="1587" cy="32400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19" name="Line 29"/>
          <p:cNvSpPr>
            <a:spLocks noChangeShapeType="1"/>
          </p:cNvSpPr>
          <p:nvPr/>
        </p:nvSpPr>
        <p:spPr bwMode="auto">
          <a:xfrm flipV="1">
            <a:off x="1281113" y="5922963"/>
            <a:ext cx="1587" cy="476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0" name="Line 30"/>
          <p:cNvSpPr>
            <a:spLocks noChangeShapeType="1"/>
          </p:cNvSpPr>
          <p:nvPr/>
        </p:nvSpPr>
        <p:spPr bwMode="auto">
          <a:xfrm>
            <a:off x="1281113" y="2738438"/>
            <a:ext cx="1587" cy="396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1" name="Rectangle 31"/>
          <p:cNvSpPr>
            <a:spLocks noChangeArrowheads="1"/>
          </p:cNvSpPr>
          <p:nvPr/>
        </p:nvSpPr>
        <p:spPr bwMode="auto">
          <a:xfrm>
            <a:off x="1219200" y="6019800"/>
            <a:ext cx="920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latin typeface="Helvetica" pitchFamily="34" charset="0"/>
              </a:rPr>
              <a:t>0</a:t>
            </a:r>
            <a:endParaRPr lang="en-US" sz="2000"/>
          </a:p>
        </p:txBody>
      </p:sp>
      <p:sp>
        <p:nvSpPr>
          <p:cNvPr id="33822" name="Line 32"/>
          <p:cNvSpPr>
            <a:spLocks noChangeShapeType="1"/>
          </p:cNvSpPr>
          <p:nvPr/>
        </p:nvSpPr>
        <p:spPr bwMode="auto">
          <a:xfrm flipV="1">
            <a:off x="1943100" y="5922963"/>
            <a:ext cx="1588" cy="476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3" name="Line 33"/>
          <p:cNvSpPr>
            <a:spLocks noChangeShapeType="1"/>
          </p:cNvSpPr>
          <p:nvPr/>
        </p:nvSpPr>
        <p:spPr bwMode="auto">
          <a:xfrm>
            <a:off x="1943100" y="2738438"/>
            <a:ext cx="1588" cy="396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4" name="Line 35"/>
          <p:cNvSpPr>
            <a:spLocks noChangeShapeType="1"/>
          </p:cNvSpPr>
          <p:nvPr/>
        </p:nvSpPr>
        <p:spPr bwMode="auto">
          <a:xfrm flipV="1">
            <a:off x="2614613" y="5922963"/>
            <a:ext cx="1587" cy="476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5" name="Line 36"/>
          <p:cNvSpPr>
            <a:spLocks noChangeShapeType="1"/>
          </p:cNvSpPr>
          <p:nvPr/>
        </p:nvSpPr>
        <p:spPr bwMode="auto">
          <a:xfrm>
            <a:off x="2614613" y="2738438"/>
            <a:ext cx="1587" cy="396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6" name="Rectangle 37"/>
          <p:cNvSpPr>
            <a:spLocks noChangeArrowheads="1"/>
          </p:cNvSpPr>
          <p:nvPr/>
        </p:nvSpPr>
        <p:spPr bwMode="auto">
          <a:xfrm>
            <a:off x="2565400" y="6049963"/>
            <a:ext cx="920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latin typeface="Helvetica" pitchFamily="34" charset="0"/>
              </a:rPr>
              <a:t>2</a:t>
            </a:r>
            <a:endParaRPr lang="en-US" sz="2000"/>
          </a:p>
        </p:txBody>
      </p:sp>
      <p:sp>
        <p:nvSpPr>
          <p:cNvPr id="33827" name="Line 38"/>
          <p:cNvSpPr>
            <a:spLocks noChangeShapeType="1"/>
          </p:cNvSpPr>
          <p:nvPr/>
        </p:nvSpPr>
        <p:spPr bwMode="auto">
          <a:xfrm flipV="1">
            <a:off x="3284538" y="5922963"/>
            <a:ext cx="1587" cy="476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8" name="Line 39"/>
          <p:cNvSpPr>
            <a:spLocks noChangeShapeType="1"/>
          </p:cNvSpPr>
          <p:nvPr/>
        </p:nvSpPr>
        <p:spPr bwMode="auto">
          <a:xfrm>
            <a:off x="3284538" y="2738438"/>
            <a:ext cx="1587" cy="396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29" name="Line 41"/>
          <p:cNvSpPr>
            <a:spLocks noChangeShapeType="1"/>
          </p:cNvSpPr>
          <p:nvPr/>
        </p:nvSpPr>
        <p:spPr bwMode="auto">
          <a:xfrm flipV="1">
            <a:off x="3948113" y="5922963"/>
            <a:ext cx="1587" cy="476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0" name="Line 42"/>
          <p:cNvSpPr>
            <a:spLocks noChangeShapeType="1"/>
          </p:cNvSpPr>
          <p:nvPr/>
        </p:nvSpPr>
        <p:spPr bwMode="auto">
          <a:xfrm>
            <a:off x="3948113" y="2738438"/>
            <a:ext cx="1587" cy="396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1" name="Rectangle 43"/>
          <p:cNvSpPr>
            <a:spLocks noChangeArrowheads="1"/>
          </p:cNvSpPr>
          <p:nvPr/>
        </p:nvSpPr>
        <p:spPr bwMode="auto">
          <a:xfrm>
            <a:off x="3900488" y="6049963"/>
            <a:ext cx="920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latin typeface="Helvetica" pitchFamily="34" charset="0"/>
              </a:rPr>
              <a:t>4</a:t>
            </a:r>
            <a:endParaRPr lang="en-US" sz="2000"/>
          </a:p>
        </p:txBody>
      </p:sp>
      <p:sp>
        <p:nvSpPr>
          <p:cNvPr id="33832" name="Line 44"/>
          <p:cNvSpPr>
            <a:spLocks noChangeShapeType="1"/>
          </p:cNvSpPr>
          <p:nvPr/>
        </p:nvSpPr>
        <p:spPr bwMode="auto">
          <a:xfrm flipV="1">
            <a:off x="4619625" y="5922963"/>
            <a:ext cx="1588" cy="476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3" name="Line 45"/>
          <p:cNvSpPr>
            <a:spLocks noChangeShapeType="1"/>
          </p:cNvSpPr>
          <p:nvPr/>
        </p:nvSpPr>
        <p:spPr bwMode="auto">
          <a:xfrm>
            <a:off x="4619625" y="2738438"/>
            <a:ext cx="1588" cy="396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4" name="Line 47"/>
          <p:cNvSpPr>
            <a:spLocks noChangeShapeType="1"/>
          </p:cNvSpPr>
          <p:nvPr/>
        </p:nvSpPr>
        <p:spPr bwMode="auto">
          <a:xfrm flipV="1">
            <a:off x="5289550" y="5922963"/>
            <a:ext cx="1588" cy="476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5" name="Line 48"/>
          <p:cNvSpPr>
            <a:spLocks noChangeShapeType="1"/>
          </p:cNvSpPr>
          <p:nvPr/>
        </p:nvSpPr>
        <p:spPr bwMode="auto">
          <a:xfrm>
            <a:off x="5289550" y="2738438"/>
            <a:ext cx="1588" cy="396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6" name="Rectangle 49"/>
          <p:cNvSpPr>
            <a:spLocks noChangeArrowheads="1"/>
          </p:cNvSpPr>
          <p:nvPr/>
        </p:nvSpPr>
        <p:spPr bwMode="auto">
          <a:xfrm>
            <a:off x="5241925" y="6049963"/>
            <a:ext cx="9207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latin typeface="Helvetica" pitchFamily="34" charset="0"/>
              </a:rPr>
              <a:t>6</a:t>
            </a:r>
            <a:endParaRPr lang="en-US" sz="2000"/>
          </a:p>
        </p:txBody>
      </p:sp>
      <p:sp>
        <p:nvSpPr>
          <p:cNvPr id="33837" name="Line 50"/>
          <p:cNvSpPr>
            <a:spLocks noChangeShapeType="1"/>
          </p:cNvSpPr>
          <p:nvPr/>
        </p:nvSpPr>
        <p:spPr bwMode="auto">
          <a:xfrm>
            <a:off x="1281113" y="5970588"/>
            <a:ext cx="381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8" name="Line 51"/>
          <p:cNvSpPr>
            <a:spLocks noChangeShapeType="1"/>
          </p:cNvSpPr>
          <p:nvPr/>
        </p:nvSpPr>
        <p:spPr bwMode="auto">
          <a:xfrm flipH="1">
            <a:off x="5243513" y="5970588"/>
            <a:ext cx="46037"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39" name="Rectangle 52"/>
          <p:cNvSpPr>
            <a:spLocks noChangeArrowheads="1"/>
          </p:cNvSpPr>
          <p:nvPr/>
        </p:nvSpPr>
        <p:spPr bwMode="auto">
          <a:xfrm>
            <a:off x="1084263" y="5870575"/>
            <a:ext cx="920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latin typeface="Helvetica" pitchFamily="34" charset="0"/>
              </a:rPr>
              <a:t>0</a:t>
            </a:r>
            <a:endParaRPr lang="en-US" sz="2000"/>
          </a:p>
        </p:txBody>
      </p:sp>
      <p:sp>
        <p:nvSpPr>
          <p:cNvPr id="33840" name="Line 53"/>
          <p:cNvSpPr>
            <a:spLocks noChangeShapeType="1"/>
          </p:cNvSpPr>
          <p:nvPr/>
        </p:nvSpPr>
        <p:spPr bwMode="auto">
          <a:xfrm>
            <a:off x="1281113" y="5434013"/>
            <a:ext cx="381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41" name="Line 54"/>
          <p:cNvSpPr>
            <a:spLocks noChangeShapeType="1"/>
          </p:cNvSpPr>
          <p:nvPr/>
        </p:nvSpPr>
        <p:spPr bwMode="auto">
          <a:xfrm flipH="1">
            <a:off x="5243513" y="5434013"/>
            <a:ext cx="46037"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42" name="Rectangle 55"/>
          <p:cNvSpPr>
            <a:spLocks noChangeArrowheads="1"/>
          </p:cNvSpPr>
          <p:nvPr/>
        </p:nvSpPr>
        <p:spPr bwMode="auto">
          <a:xfrm>
            <a:off x="914400" y="5327650"/>
            <a:ext cx="322263"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latin typeface="Helvetica" pitchFamily="34" charset="0"/>
              </a:rPr>
              <a:t>0.02</a:t>
            </a:r>
            <a:endParaRPr lang="en-US" sz="2000"/>
          </a:p>
        </p:txBody>
      </p:sp>
      <p:sp>
        <p:nvSpPr>
          <p:cNvPr id="33843" name="Line 56"/>
          <p:cNvSpPr>
            <a:spLocks noChangeShapeType="1"/>
          </p:cNvSpPr>
          <p:nvPr/>
        </p:nvSpPr>
        <p:spPr bwMode="auto">
          <a:xfrm>
            <a:off x="1281113" y="4891088"/>
            <a:ext cx="381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44" name="Line 57"/>
          <p:cNvSpPr>
            <a:spLocks noChangeShapeType="1"/>
          </p:cNvSpPr>
          <p:nvPr/>
        </p:nvSpPr>
        <p:spPr bwMode="auto">
          <a:xfrm flipH="1">
            <a:off x="5243513" y="4891088"/>
            <a:ext cx="46037"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45" name="Line 59"/>
          <p:cNvSpPr>
            <a:spLocks noChangeShapeType="1"/>
          </p:cNvSpPr>
          <p:nvPr/>
        </p:nvSpPr>
        <p:spPr bwMode="auto">
          <a:xfrm>
            <a:off x="1281113" y="4354513"/>
            <a:ext cx="381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46" name="Line 60"/>
          <p:cNvSpPr>
            <a:spLocks noChangeShapeType="1"/>
          </p:cNvSpPr>
          <p:nvPr/>
        </p:nvSpPr>
        <p:spPr bwMode="auto">
          <a:xfrm flipH="1">
            <a:off x="5243513" y="4354513"/>
            <a:ext cx="46037"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47" name="Rectangle 61"/>
          <p:cNvSpPr>
            <a:spLocks noChangeArrowheads="1"/>
          </p:cNvSpPr>
          <p:nvPr/>
        </p:nvSpPr>
        <p:spPr bwMode="auto">
          <a:xfrm>
            <a:off x="914400" y="4254500"/>
            <a:ext cx="322263"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latin typeface="Helvetica" pitchFamily="34" charset="0"/>
              </a:rPr>
              <a:t>0.06</a:t>
            </a:r>
            <a:endParaRPr lang="en-US" sz="2000"/>
          </a:p>
        </p:txBody>
      </p:sp>
      <p:sp>
        <p:nvSpPr>
          <p:cNvPr id="33848" name="Line 62"/>
          <p:cNvSpPr>
            <a:spLocks noChangeShapeType="1"/>
          </p:cNvSpPr>
          <p:nvPr/>
        </p:nvSpPr>
        <p:spPr bwMode="auto">
          <a:xfrm>
            <a:off x="1281113" y="3810000"/>
            <a:ext cx="381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49" name="Line 63"/>
          <p:cNvSpPr>
            <a:spLocks noChangeShapeType="1"/>
          </p:cNvSpPr>
          <p:nvPr/>
        </p:nvSpPr>
        <p:spPr bwMode="auto">
          <a:xfrm flipH="1">
            <a:off x="5243513" y="3810000"/>
            <a:ext cx="46037"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0" name="Line 65"/>
          <p:cNvSpPr>
            <a:spLocks noChangeShapeType="1"/>
          </p:cNvSpPr>
          <p:nvPr/>
        </p:nvSpPr>
        <p:spPr bwMode="auto">
          <a:xfrm>
            <a:off x="1281113" y="3281363"/>
            <a:ext cx="381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1" name="Line 66"/>
          <p:cNvSpPr>
            <a:spLocks noChangeShapeType="1"/>
          </p:cNvSpPr>
          <p:nvPr/>
        </p:nvSpPr>
        <p:spPr bwMode="auto">
          <a:xfrm flipH="1">
            <a:off x="5243513" y="3281363"/>
            <a:ext cx="46037"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2" name="Rectangle 67"/>
          <p:cNvSpPr>
            <a:spLocks noChangeArrowheads="1"/>
          </p:cNvSpPr>
          <p:nvPr/>
        </p:nvSpPr>
        <p:spPr bwMode="auto">
          <a:xfrm>
            <a:off x="984250" y="3175000"/>
            <a:ext cx="230188"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a:solidFill>
                  <a:srgbClr val="000000"/>
                </a:solidFill>
                <a:latin typeface="Helvetica" pitchFamily="34" charset="0"/>
              </a:rPr>
              <a:t>0.1</a:t>
            </a:r>
            <a:endParaRPr lang="en-US" sz="2000"/>
          </a:p>
        </p:txBody>
      </p:sp>
      <p:sp>
        <p:nvSpPr>
          <p:cNvPr id="33853" name="Line 68"/>
          <p:cNvSpPr>
            <a:spLocks noChangeShapeType="1"/>
          </p:cNvSpPr>
          <p:nvPr/>
        </p:nvSpPr>
        <p:spPr bwMode="auto">
          <a:xfrm>
            <a:off x="1281113" y="2738438"/>
            <a:ext cx="381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4" name="Line 69"/>
          <p:cNvSpPr>
            <a:spLocks noChangeShapeType="1"/>
          </p:cNvSpPr>
          <p:nvPr/>
        </p:nvSpPr>
        <p:spPr bwMode="auto">
          <a:xfrm flipH="1">
            <a:off x="5243513" y="2738438"/>
            <a:ext cx="46037"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5" name="Line 71"/>
          <p:cNvSpPr>
            <a:spLocks noChangeShapeType="1"/>
          </p:cNvSpPr>
          <p:nvPr/>
        </p:nvSpPr>
        <p:spPr bwMode="auto">
          <a:xfrm>
            <a:off x="1281113" y="2730500"/>
            <a:ext cx="4008437"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6" name="Freeform 72"/>
          <p:cNvSpPr>
            <a:spLocks/>
          </p:cNvSpPr>
          <p:nvPr/>
        </p:nvSpPr>
        <p:spPr bwMode="auto">
          <a:xfrm>
            <a:off x="1281113" y="2730500"/>
            <a:ext cx="4008437" cy="3240088"/>
          </a:xfrm>
          <a:custGeom>
            <a:avLst/>
            <a:gdLst>
              <a:gd name="T0" fmla="*/ 0 w 520"/>
              <a:gd name="T1" fmla="*/ 3240088 h 411"/>
              <a:gd name="T2" fmla="*/ 4008437 w 520"/>
              <a:gd name="T3" fmla="*/ 3240088 h 411"/>
              <a:gd name="T4" fmla="*/ 4008437 w 520"/>
              <a:gd name="T5" fmla="*/ 0 h 411"/>
              <a:gd name="T6" fmla="*/ 0 60000 65536"/>
              <a:gd name="T7" fmla="*/ 0 60000 65536"/>
              <a:gd name="T8" fmla="*/ 0 60000 65536"/>
            </a:gdLst>
            <a:ahLst/>
            <a:cxnLst>
              <a:cxn ang="T6">
                <a:pos x="T0" y="T1"/>
              </a:cxn>
              <a:cxn ang="T7">
                <a:pos x="T2" y="T3"/>
              </a:cxn>
              <a:cxn ang="T8">
                <a:pos x="T4" y="T5"/>
              </a:cxn>
            </a:cxnLst>
            <a:rect l="0" t="0" r="r" b="b"/>
            <a:pathLst>
              <a:path w="520" h="411">
                <a:moveTo>
                  <a:pt x="0" y="411"/>
                </a:moveTo>
                <a:lnTo>
                  <a:pt x="520" y="411"/>
                </a:lnTo>
                <a:lnTo>
                  <a:pt x="52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57" name="Line 73"/>
          <p:cNvSpPr>
            <a:spLocks noChangeShapeType="1"/>
          </p:cNvSpPr>
          <p:nvPr/>
        </p:nvSpPr>
        <p:spPr bwMode="auto">
          <a:xfrm flipV="1">
            <a:off x="1281113" y="2730500"/>
            <a:ext cx="1587" cy="32400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858" name="Freeform 74"/>
          <p:cNvSpPr>
            <a:spLocks/>
          </p:cNvSpPr>
          <p:nvPr/>
        </p:nvSpPr>
        <p:spPr bwMode="auto">
          <a:xfrm>
            <a:off x="1287463" y="2832100"/>
            <a:ext cx="1697037" cy="2909888"/>
          </a:xfrm>
          <a:custGeom>
            <a:avLst/>
            <a:gdLst>
              <a:gd name="T0" fmla="*/ 31750 w 1069"/>
              <a:gd name="T1" fmla="*/ 2500313 h 1833"/>
              <a:gd name="T2" fmla="*/ 69850 w 1069"/>
              <a:gd name="T3" fmla="*/ 1963738 h 1833"/>
              <a:gd name="T4" fmla="*/ 107950 w 1069"/>
              <a:gd name="T5" fmla="*/ 1514475 h 1833"/>
              <a:gd name="T6" fmla="*/ 155575 w 1069"/>
              <a:gd name="T7" fmla="*/ 1135063 h 1833"/>
              <a:gd name="T8" fmla="*/ 193675 w 1069"/>
              <a:gd name="T9" fmla="*/ 836613 h 1833"/>
              <a:gd name="T10" fmla="*/ 231775 w 1069"/>
              <a:gd name="T11" fmla="*/ 592138 h 1833"/>
              <a:gd name="T12" fmla="*/ 269875 w 1069"/>
              <a:gd name="T13" fmla="*/ 395288 h 1833"/>
              <a:gd name="T14" fmla="*/ 309562 w 1069"/>
              <a:gd name="T15" fmla="*/ 252413 h 1833"/>
              <a:gd name="T16" fmla="*/ 347662 w 1069"/>
              <a:gd name="T17" fmla="*/ 134938 h 1833"/>
              <a:gd name="T18" fmla="*/ 393700 w 1069"/>
              <a:gd name="T19" fmla="*/ 63500 h 1833"/>
              <a:gd name="T20" fmla="*/ 431800 w 1069"/>
              <a:gd name="T21" fmla="*/ 15875 h 1833"/>
              <a:gd name="T22" fmla="*/ 471487 w 1069"/>
              <a:gd name="T23" fmla="*/ 0 h 1833"/>
              <a:gd name="T24" fmla="*/ 509587 w 1069"/>
              <a:gd name="T25" fmla="*/ 0 h 1833"/>
              <a:gd name="T26" fmla="*/ 547687 w 1069"/>
              <a:gd name="T27" fmla="*/ 15875 h 1833"/>
              <a:gd name="T28" fmla="*/ 587375 w 1069"/>
              <a:gd name="T29" fmla="*/ 47625 h 1833"/>
              <a:gd name="T30" fmla="*/ 633412 w 1069"/>
              <a:gd name="T31" fmla="*/ 95250 h 1833"/>
              <a:gd name="T32" fmla="*/ 671512 w 1069"/>
              <a:gd name="T33" fmla="*/ 150813 h 1833"/>
              <a:gd name="T34" fmla="*/ 709612 w 1069"/>
              <a:gd name="T35" fmla="*/ 228600 h 1833"/>
              <a:gd name="T36" fmla="*/ 749300 w 1069"/>
              <a:gd name="T37" fmla="*/ 300038 h 1833"/>
              <a:gd name="T38" fmla="*/ 787400 w 1069"/>
              <a:gd name="T39" fmla="*/ 379413 h 1833"/>
              <a:gd name="T40" fmla="*/ 833437 w 1069"/>
              <a:gd name="T41" fmla="*/ 465138 h 1833"/>
              <a:gd name="T42" fmla="*/ 871537 w 1069"/>
              <a:gd name="T43" fmla="*/ 552450 h 1833"/>
              <a:gd name="T44" fmla="*/ 911225 w 1069"/>
              <a:gd name="T45" fmla="*/ 639763 h 1833"/>
              <a:gd name="T46" fmla="*/ 949325 w 1069"/>
              <a:gd name="T47" fmla="*/ 733425 h 1833"/>
              <a:gd name="T48" fmla="*/ 987425 w 1069"/>
              <a:gd name="T49" fmla="*/ 820738 h 1833"/>
              <a:gd name="T50" fmla="*/ 1025525 w 1069"/>
              <a:gd name="T51" fmla="*/ 914400 h 1833"/>
              <a:gd name="T52" fmla="*/ 1073150 w 1069"/>
              <a:gd name="T53" fmla="*/ 1001713 h 1833"/>
              <a:gd name="T54" fmla="*/ 1111250 w 1069"/>
              <a:gd name="T55" fmla="*/ 1089025 h 1833"/>
              <a:gd name="T56" fmla="*/ 1149350 w 1069"/>
              <a:gd name="T57" fmla="*/ 1182688 h 1833"/>
              <a:gd name="T58" fmla="*/ 1187450 w 1069"/>
              <a:gd name="T59" fmla="*/ 1270000 h 1833"/>
              <a:gd name="T60" fmla="*/ 1227137 w 1069"/>
              <a:gd name="T61" fmla="*/ 1349375 h 1833"/>
              <a:gd name="T62" fmla="*/ 1265237 w 1069"/>
              <a:gd name="T63" fmla="*/ 1435100 h 1833"/>
              <a:gd name="T64" fmla="*/ 1311275 w 1069"/>
              <a:gd name="T65" fmla="*/ 1514475 h 1833"/>
              <a:gd name="T66" fmla="*/ 1357312 w 1069"/>
              <a:gd name="T67" fmla="*/ 1593850 h 1833"/>
              <a:gd name="T68" fmla="*/ 1397000 w 1069"/>
              <a:gd name="T69" fmla="*/ 1671638 h 1833"/>
              <a:gd name="T70" fmla="*/ 1435100 w 1069"/>
              <a:gd name="T71" fmla="*/ 1743075 h 1833"/>
              <a:gd name="T72" fmla="*/ 1473200 w 1069"/>
              <a:gd name="T73" fmla="*/ 1814513 h 1833"/>
              <a:gd name="T74" fmla="*/ 1511300 w 1069"/>
              <a:gd name="T75" fmla="*/ 1884363 h 1833"/>
              <a:gd name="T76" fmla="*/ 1558925 w 1069"/>
              <a:gd name="T77" fmla="*/ 1947863 h 1833"/>
              <a:gd name="T78" fmla="*/ 1597025 w 1069"/>
              <a:gd name="T79" fmla="*/ 2003425 h 1833"/>
              <a:gd name="T80" fmla="*/ 1635125 w 1069"/>
              <a:gd name="T81" fmla="*/ 2065338 h 1833"/>
              <a:gd name="T82" fmla="*/ 1673225 w 1069"/>
              <a:gd name="T83" fmla="*/ 2128838 h 183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69" h="1833">
                <a:moveTo>
                  <a:pt x="0" y="1833"/>
                </a:moveTo>
                <a:lnTo>
                  <a:pt x="10" y="1699"/>
                </a:lnTo>
                <a:lnTo>
                  <a:pt x="20" y="1575"/>
                </a:lnTo>
                <a:lnTo>
                  <a:pt x="25" y="1455"/>
                </a:lnTo>
                <a:lnTo>
                  <a:pt x="34" y="1346"/>
                </a:lnTo>
                <a:lnTo>
                  <a:pt x="44" y="1237"/>
                </a:lnTo>
                <a:lnTo>
                  <a:pt x="49" y="1133"/>
                </a:lnTo>
                <a:lnTo>
                  <a:pt x="59" y="1043"/>
                </a:lnTo>
                <a:lnTo>
                  <a:pt x="68" y="954"/>
                </a:lnTo>
                <a:lnTo>
                  <a:pt x="73" y="874"/>
                </a:lnTo>
                <a:lnTo>
                  <a:pt x="88" y="795"/>
                </a:lnTo>
                <a:lnTo>
                  <a:pt x="98" y="715"/>
                </a:lnTo>
                <a:lnTo>
                  <a:pt x="102" y="651"/>
                </a:lnTo>
                <a:lnTo>
                  <a:pt x="112" y="586"/>
                </a:lnTo>
                <a:lnTo>
                  <a:pt x="122" y="527"/>
                </a:lnTo>
                <a:lnTo>
                  <a:pt x="127" y="472"/>
                </a:lnTo>
                <a:lnTo>
                  <a:pt x="136" y="417"/>
                </a:lnTo>
                <a:lnTo>
                  <a:pt x="146" y="373"/>
                </a:lnTo>
                <a:lnTo>
                  <a:pt x="151" y="328"/>
                </a:lnTo>
                <a:lnTo>
                  <a:pt x="161" y="288"/>
                </a:lnTo>
                <a:lnTo>
                  <a:pt x="170" y="249"/>
                </a:lnTo>
                <a:lnTo>
                  <a:pt x="175" y="214"/>
                </a:lnTo>
                <a:lnTo>
                  <a:pt x="185" y="184"/>
                </a:lnTo>
                <a:lnTo>
                  <a:pt x="195" y="159"/>
                </a:lnTo>
                <a:lnTo>
                  <a:pt x="200" y="134"/>
                </a:lnTo>
                <a:lnTo>
                  <a:pt x="209" y="105"/>
                </a:lnTo>
                <a:lnTo>
                  <a:pt x="219" y="85"/>
                </a:lnTo>
                <a:lnTo>
                  <a:pt x="224" y="70"/>
                </a:lnTo>
                <a:lnTo>
                  <a:pt x="238" y="55"/>
                </a:lnTo>
                <a:lnTo>
                  <a:pt x="248" y="40"/>
                </a:lnTo>
                <a:lnTo>
                  <a:pt x="253" y="30"/>
                </a:lnTo>
                <a:lnTo>
                  <a:pt x="263" y="20"/>
                </a:lnTo>
                <a:lnTo>
                  <a:pt x="272" y="10"/>
                </a:lnTo>
                <a:lnTo>
                  <a:pt x="282" y="5"/>
                </a:lnTo>
                <a:lnTo>
                  <a:pt x="287" y="0"/>
                </a:lnTo>
                <a:lnTo>
                  <a:pt x="297" y="0"/>
                </a:lnTo>
                <a:lnTo>
                  <a:pt x="306" y="0"/>
                </a:lnTo>
                <a:lnTo>
                  <a:pt x="311" y="0"/>
                </a:lnTo>
                <a:lnTo>
                  <a:pt x="321" y="0"/>
                </a:lnTo>
                <a:lnTo>
                  <a:pt x="331" y="0"/>
                </a:lnTo>
                <a:lnTo>
                  <a:pt x="336" y="5"/>
                </a:lnTo>
                <a:lnTo>
                  <a:pt x="345" y="10"/>
                </a:lnTo>
                <a:lnTo>
                  <a:pt x="355" y="15"/>
                </a:lnTo>
                <a:lnTo>
                  <a:pt x="360" y="25"/>
                </a:lnTo>
                <a:lnTo>
                  <a:pt x="370" y="30"/>
                </a:lnTo>
                <a:lnTo>
                  <a:pt x="384" y="40"/>
                </a:lnTo>
                <a:lnTo>
                  <a:pt x="389" y="50"/>
                </a:lnTo>
                <a:lnTo>
                  <a:pt x="399" y="60"/>
                </a:lnTo>
                <a:lnTo>
                  <a:pt x="408" y="75"/>
                </a:lnTo>
                <a:lnTo>
                  <a:pt x="413" y="85"/>
                </a:lnTo>
                <a:lnTo>
                  <a:pt x="423" y="95"/>
                </a:lnTo>
                <a:lnTo>
                  <a:pt x="433" y="110"/>
                </a:lnTo>
                <a:lnTo>
                  <a:pt x="438" y="129"/>
                </a:lnTo>
                <a:lnTo>
                  <a:pt x="447" y="144"/>
                </a:lnTo>
                <a:lnTo>
                  <a:pt x="457" y="159"/>
                </a:lnTo>
                <a:lnTo>
                  <a:pt x="462" y="174"/>
                </a:lnTo>
                <a:lnTo>
                  <a:pt x="472" y="189"/>
                </a:lnTo>
                <a:lnTo>
                  <a:pt x="481" y="204"/>
                </a:lnTo>
                <a:lnTo>
                  <a:pt x="486" y="219"/>
                </a:lnTo>
                <a:lnTo>
                  <a:pt x="496" y="239"/>
                </a:lnTo>
                <a:lnTo>
                  <a:pt x="506" y="254"/>
                </a:lnTo>
                <a:lnTo>
                  <a:pt x="510" y="278"/>
                </a:lnTo>
                <a:lnTo>
                  <a:pt x="525" y="293"/>
                </a:lnTo>
                <a:lnTo>
                  <a:pt x="535" y="313"/>
                </a:lnTo>
                <a:lnTo>
                  <a:pt x="540" y="328"/>
                </a:lnTo>
                <a:lnTo>
                  <a:pt x="549" y="348"/>
                </a:lnTo>
                <a:lnTo>
                  <a:pt x="559" y="363"/>
                </a:lnTo>
                <a:lnTo>
                  <a:pt x="569" y="383"/>
                </a:lnTo>
                <a:lnTo>
                  <a:pt x="574" y="403"/>
                </a:lnTo>
                <a:lnTo>
                  <a:pt x="583" y="417"/>
                </a:lnTo>
                <a:lnTo>
                  <a:pt x="593" y="442"/>
                </a:lnTo>
                <a:lnTo>
                  <a:pt x="598" y="462"/>
                </a:lnTo>
                <a:lnTo>
                  <a:pt x="608" y="482"/>
                </a:lnTo>
                <a:lnTo>
                  <a:pt x="617" y="497"/>
                </a:lnTo>
                <a:lnTo>
                  <a:pt x="622" y="517"/>
                </a:lnTo>
                <a:lnTo>
                  <a:pt x="632" y="537"/>
                </a:lnTo>
                <a:lnTo>
                  <a:pt x="642" y="557"/>
                </a:lnTo>
                <a:lnTo>
                  <a:pt x="646" y="576"/>
                </a:lnTo>
                <a:lnTo>
                  <a:pt x="656" y="596"/>
                </a:lnTo>
                <a:lnTo>
                  <a:pt x="671" y="616"/>
                </a:lnTo>
                <a:lnTo>
                  <a:pt x="676" y="631"/>
                </a:lnTo>
                <a:lnTo>
                  <a:pt x="685" y="651"/>
                </a:lnTo>
                <a:lnTo>
                  <a:pt x="695" y="671"/>
                </a:lnTo>
                <a:lnTo>
                  <a:pt x="700" y="686"/>
                </a:lnTo>
                <a:lnTo>
                  <a:pt x="710" y="706"/>
                </a:lnTo>
                <a:lnTo>
                  <a:pt x="719" y="730"/>
                </a:lnTo>
                <a:lnTo>
                  <a:pt x="724" y="745"/>
                </a:lnTo>
                <a:lnTo>
                  <a:pt x="734" y="765"/>
                </a:lnTo>
                <a:lnTo>
                  <a:pt x="744" y="780"/>
                </a:lnTo>
                <a:lnTo>
                  <a:pt x="748" y="800"/>
                </a:lnTo>
                <a:lnTo>
                  <a:pt x="758" y="815"/>
                </a:lnTo>
                <a:lnTo>
                  <a:pt x="768" y="835"/>
                </a:lnTo>
                <a:lnTo>
                  <a:pt x="773" y="850"/>
                </a:lnTo>
                <a:lnTo>
                  <a:pt x="782" y="874"/>
                </a:lnTo>
                <a:lnTo>
                  <a:pt x="792" y="889"/>
                </a:lnTo>
                <a:lnTo>
                  <a:pt x="797" y="904"/>
                </a:lnTo>
                <a:lnTo>
                  <a:pt x="807" y="924"/>
                </a:lnTo>
                <a:lnTo>
                  <a:pt x="821" y="939"/>
                </a:lnTo>
                <a:lnTo>
                  <a:pt x="826" y="954"/>
                </a:lnTo>
                <a:lnTo>
                  <a:pt x="836" y="969"/>
                </a:lnTo>
                <a:lnTo>
                  <a:pt x="846" y="989"/>
                </a:lnTo>
                <a:lnTo>
                  <a:pt x="855" y="1004"/>
                </a:lnTo>
                <a:lnTo>
                  <a:pt x="860" y="1023"/>
                </a:lnTo>
                <a:lnTo>
                  <a:pt x="870" y="1038"/>
                </a:lnTo>
                <a:lnTo>
                  <a:pt x="880" y="1053"/>
                </a:lnTo>
                <a:lnTo>
                  <a:pt x="884" y="1068"/>
                </a:lnTo>
                <a:lnTo>
                  <a:pt x="894" y="1083"/>
                </a:lnTo>
                <a:lnTo>
                  <a:pt x="904" y="1098"/>
                </a:lnTo>
                <a:lnTo>
                  <a:pt x="909" y="1113"/>
                </a:lnTo>
                <a:lnTo>
                  <a:pt x="918" y="1128"/>
                </a:lnTo>
                <a:lnTo>
                  <a:pt x="928" y="1143"/>
                </a:lnTo>
                <a:lnTo>
                  <a:pt x="933" y="1152"/>
                </a:lnTo>
                <a:lnTo>
                  <a:pt x="943" y="1172"/>
                </a:lnTo>
                <a:lnTo>
                  <a:pt x="952" y="1187"/>
                </a:lnTo>
                <a:lnTo>
                  <a:pt x="962" y="1197"/>
                </a:lnTo>
                <a:lnTo>
                  <a:pt x="972" y="1212"/>
                </a:lnTo>
                <a:lnTo>
                  <a:pt x="982" y="1227"/>
                </a:lnTo>
                <a:lnTo>
                  <a:pt x="986" y="1237"/>
                </a:lnTo>
                <a:lnTo>
                  <a:pt x="996" y="1252"/>
                </a:lnTo>
                <a:lnTo>
                  <a:pt x="1006" y="1262"/>
                </a:lnTo>
                <a:lnTo>
                  <a:pt x="1011" y="1277"/>
                </a:lnTo>
                <a:lnTo>
                  <a:pt x="1020" y="1287"/>
                </a:lnTo>
                <a:lnTo>
                  <a:pt x="1030" y="1301"/>
                </a:lnTo>
                <a:lnTo>
                  <a:pt x="1035" y="1311"/>
                </a:lnTo>
                <a:lnTo>
                  <a:pt x="1045" y="1326"/>
                </a:lnTo>
                <a:lnTo>
                  <a:pt x="1054" y="1341"/>
                </a:lnTo>
                <a:lnTo>
                  <a:pt x="1059" y="1351"/>
                </a:lnTo>
                <a:lnTo>
                  <a:pt x="1069" y="1361"/>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59" name="Freeform 75"/>
          <p:cNvSpPr>
            <a:spLocks/>
          </p:cNvSpPr>
          <p:nvPr/>
        </p:nvSpPr>
        <p:spPr bwMode="auto">
          <a:xfrm>
            <a:off x="2984500" y="4992688"/>
            <a:ext cx="1703388" cy="906462"/>
          </a:xfrm>
          <a:custGeom>
            <a:avLst/>
            <a:gdLst>
              <a:gd name="T0" fmla="*/ 23813 w 1073"/>
              <a:gd name="T1" fmla="*/ 31750 h 571"/>
              <a:gd name="T2" fmla="*/ 69850 w 1073"/>
              <a:gd name="T3" fmla="*/ 87312 h 571"/>
              <a:gd name="T4" fmla="*/ 115888 w 1073"/>
              <a:gd name="T5" fmla="*/ 133350 h 571"/>
              <a:gd name="T6" fmla="*/ 153988 w 1073"/>
              <a:gd name="T7" fmla="*/ 180975 h 571"/>
              <a:gd name="T8" fmla="*/ 192088 w 1073"/>
              <a:gd name="T9" fmla="*/ 228600 h 571"/>
              <a:gd name="T10" fmla="*/ 231775 w 1073"/>
              <a:gd name="T11" fmla="*/ 268287 h 571"/>
              <a:gd name="T12" fmla="*/ 269875 w 1073"/>
              <a:gd name="T13" fmla="*/ 307975 h 571"/>
              <a:gd name="T14" fmla="*/ 315913 w 1073"/>
              <a:gd name="T15" fmla="*/ 339725 h 571"/>
              <a:gd name="T16" fmla="*/ 354013 w 1073"/>
              <a:gd name="T17" fmla="*/ 377825 h 571"/>
              <a:gd name="T18" fmla="*/ 393700 w 1073"/>
              <a:gd name="T19" fmla="*/ 417512 h 571"/>
              <a:gd name="T20" fmla="*/ 431800 w 1073"/>
              <a:gd name="T21" fmla="*/ 449262 h 571"/>
              <a:gd name="T22" fmla="*/ 469900 w 1073"/>
              <a:gd name="T23" fmla="*/ 481012 h 571"/>
              <a:gd name="T24" fmla="*/ 509588 w 1073"/>
              <a:gd name="T25" fmla="*/ 504825 h 571"/>
              <a:gd name="T26" fmla="*/ 555625 w 1073"/>
              <a:gd name="T27" fmla="*/ 528637 h 571"/>
              <a:gd name="T28" fmla="*/ 593725 w 1073"/>
              <a:gd name="T29" fmla="*/ 560387 h 571"/>
              <a:gd name="T30" fmla="*/ 631825 w 1073"/>
              <a:gd name="T31" fmla="*/ 584200 h 571"/>
              <a:gd name="T32" fmla="*/ 671513 w 1073"/>
              <a:gd name="T33" fmla="*/ 600075 h 571"/>
              <a:gd name="T34" fmla="*/ 709613 w 1073"/>
              <a:gd name="T35" fmla="*/ 622300 h 571"/>
              <a:gd name="T36" fmla="*/ 755650 w 1073"/>
              <a:gd name="T37" fmla="*/ 654050 h 571"/>
              <a:gd name="T38" fmla="*/ 793750 w 1073"/>
              <a:gd name="T39" fmla="*/ 669925 h 571"/>
              <a:gd name="T40" fmla="*/ 833438 w 1073"/>
              <a:gd name="T41" fmla="*/ 685800 h 571"/>
              <a:gd name="T42" fmla="*/ 871538 w 1073"/>
              <a:gd name="T43" fmla="*/ 701675 h 571"/>
              <a:gd name="T44" fmla="*/ 909638 w 1073"/>
              <a:gd name="T45" fmla="*/ 717550 h 571"/>
              <a:gd name="T46" fmla="*/ 947738 w 1073"/>
              <a:gd name="T47" fmla="*/ 733425 h 571"/>
              <a:gd name="T48" fmla="*/ 995363 w 1073"/>
              <a:gd name="T49" fmla="*/ 749300 h 571"/>
              <a:gd name="T50" fmla="*/ 1033463 w 1073"/>
              <a:gd name="T51" fmla="*/ 765175 h 571"/>
              <a:gd name="T52" fmla="*/ 1071563 w 1073"/>
              <a:gd name="T53" fmla="*/ 773112 h 571"/>
              <a:gd name="T54" fmla="*/ 1109663 w 1073"/>
              <a:gd name="T55" fmla="*/ 788987 h 571"/>
              <a:gd name="T56" fmla="*/ 1149350 w 1073"/>
              <a:gd name="T57" fmla="*/ 796925 h 571"/>
              <a:gd name="T58" fmla="*/ 1187450 w 1073"/>
              <a:gd name="T59" fmla="*/ 804862 h 571"/>
              <a:gd name="T60" fmla="*/ 1233488 w 1073"/>
              <a:gd name="T61" fmla="*/ 820737 h 571"/>
              <a:gd name="T62" fmla="*/ 1271588 w 1073"/>
              <a:gd name="T63" fmla="*/ 828675 h 571"/>
              <a:gd name="T64" fmla="*/ 1311275 w 1073"/>
              <a:gd name="T65" fmla="*/ 835025 h 571"/>
              <a:gd name="T66" fmla="*/ 1349375 w 1073"/>
              <a:gd name="T67" fmla="*/ 842962 h 571"/>
              <a:gd name="T68" fmla="*/ 1387475 w 1073"/>
              <a:gd name="T69" fmla="*/ 850900 h 571"/>
              <a:gd name="T70" fmla="*/ 1433513 w 1073"/>
              <a:gd name="T71" fmla="*/ 858837 h 571"/>
              <a:gd name="T72" fmla="*/ 1481138 w 1073"/>
              <a:gd name="T73" fmla="*/ 866775 h 571"/>
              <a:gd name="T74" fmla="*/ 1519238 w 1073"/>
              <a:gd name="T75" fmla="*/ 866775 h 571"/>
              <a:gd name="T76" fmla="*/ 1557338 w 1073"/>
              <a:gd name="T77" fmla="*/ 882650 h 571"/>
              <a:gd name="T78" fmla="*/ 1595438 w 1073"/>
              <a:gd name="T79" fmla="*/ 890587 h 571"/>
              <a:gd name="T80" fmla="*/ 1635125 w 1073"/>
              <a:gd name="T81" fmla="*/ 898525 h 571"/>
              <a:gd name="T82" fmla="*/ 1681163 w 1073"/>
              <a:gd name="T83" fmla="*/ 898525 h 57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73" h="571">
                <a:moveTo>
                  <a:pt x="0" y="0"/>
                </a:moveTo>
                <a:lnTo>
                  <a:pt x="10" y="10"/>
                </a:lnTo>
                <a:lnTo>
                  <a:pt x="15" y="20"/>
                </a:lnTo>
                <a:lnTo>
                  <a:pt x="24" y="30"/>
                </a:lnTo>
                <a:lnTo>
                  <a:pt x="39" y="45"/>
                </a:lnTo>
                <a:lnTo>
                  <a:pt x="44" y="55"/>
                </a:lnTo>
                <a:lnTo>
                  <a:pt x="53" y="65"/>
                </a:lnTo>
                <a:lnTo>
                  <a:pt x="63" y="75"/>
                </a:lnTo>
                <a:lnTo>
                  <a:pt x="73" y="84"/>
                </a:lnTo>
                <a:lnTo>
                  <a:pt x="78" y="89"/>
                </a:lnTo>
                <a:lnTo>
                  <a:pt x="87" y="99"/>
                </a:lnTo>
                <a:lnTo>
                  <a:pt x="97" y="114"/>
                </a:lnTo>
                <a:lnTo>
                  <a:pt x="102" y="124"/>
                </a:lnTo>
                <a:lnTo>
                  <a:pt x="112" y="134"/>
                </a:lnTo>
                <a:lnTo>
                  <a:pt x="121" y="144"/>
                </a:lnTo>
                <a:lnTo>
                  <a:pt x="126" y="149"/>
                </a:lnTo>
                <a:lnTo>
                  <a:pt x="136" y="159"/>
                </a:lnTo>
                <a:lnTo>
                  <a:pt x="146" y="169"/>
                </a:lnTo>
                <a:lnTo>
                  <a:pt x="151" y="174"/>
                </a:lnTo>
                <a:lnTo>
                  <a:pt x="160" y="184"/>
                </a:lnTo>
                <a:lnTo>
                  <a:pt x="170" y="194"/>
                </a:lnTo>
                <a:lnTo>
                  <a:pt x="175" y="199"/>
                </a:lnTo>
                <a:lnTo>
                  <a:pt x="189" y="209"/>
                </a:lnTo>
                <a:lnTo>
                  <a:pt x="199" y="214"/>
                </a:lnTo>
                <a:lnTo>
                  <a:pt x="204" y="224"/>
                </a:lnTo>
                <a:lnTo>
                  <a:pt x="214" y="229"/>
                </a:lnTo>
                <a:lnTo>
                  <a:pt x="223" y="238"/>
                </a:lnTo>
                <a:lnTo>
                  <a:pt x="228" y="243"/>
                </a:lnTo>
                <a:lnTo>
                  <a:pt x="238" y="248"/>
                </a:lnTo>
                <a:lnTo>
                  <a:pt x="248" y="263"/>
                </a:lnTo>
                <a:lnTo>
                  <a:pt x="253" y="268"/>
                </a:lnTo>
                <a:lnTo>
                  <a:pt x="262" y="273"/>
                </a:lnTo>
                <a:lnTo>
                  <a:pt x="272" y="283"/>
                </a:lnTo>
                <a:lnTo>
                  <a:pt x="277" y="288"/>
                </a:lnTo>
                <a:lnTo>
                  <a:pt x="287" y="293"/>
                </a:lnTo>
                <a:lnTo>
                  <a:pt x="296" y="303"/>
                </a:lnTo>
                <a:lnTo>
                  <a:pt x="301" y="308"/>
                </a:lnTo>
                <a:lnTo>
                  <a:pt x="311" y="313"/>
                </a:lnTo>
                <a:lnTo>
                  <a:pt x="321" y="318"/>
                </a:lnTo>
                <a:lnTo>
                  <a:pt x="335" y="323"/>
                </a:lnTo>
                <a:lnTo>
                  <a:pt x="340" y="328"/>
                </a:lnTo>
                <a:lnTo>
                  <a:pt x="350" y="333"/>
                </a:lnTo>
                <a:lnTo>
                  <a:pt x="359" y="338"/>
                </a:lnTo>
                <a:lnTo>
                  <a:pt x="364" y="348"/>
                </a:lnTo>
                <a:lnTo>
                  <a:pt x="374" y="353"/>
                </a:lnTo>
                <a:lnTo>
                  <a:pt x="384" y="358"/>
                </a:lnTo>
                <a:lnTo>
                  <a:pt x="389" y="363"/>
                </a:lnTo>
                <a:lnTo>
                  <a:pt x="398" y="368"/>
                </a:lnTo>
                <a:lnTo>
                  <a:pt x="408" y="373"/>
                </a:lnTo>
                <a:lnTo>
                  <a:pt x="413" y="373"/>
                </a:lnTo>
                <a:lnTo>
                  <a:pt x="423" y="378"/>
                </a:lnTo>
                <a:lnTo>
                  <a:pt x="432" y="382"/>
                </a:lnTo>
                <a:lnTo>
                  <a:pt x="437" y="387"/>
                </a:lnTo>
                <a:lnTo>
                  <a:pt x="447" y="392"/>
                </a:lnTo>
                <a:lnTo>
                  <a:pt x="457" y="397"/>
                </a:lnTo>
                <a:lnTo>
                  <a:pt x="461" y="407"/>
                </a:lnTo>
                <a:lnTo>
                  <a:pt x="476" y="412"/>
                </a:lnTo>
                <a:lnTo>
                  <a:pt x="486" y="412"/>
                </a:lnTo>
                <a:lnTo>
                  <a:pt x="491" y="417"/>
                </a:lnTo>
                <a:lnTo>
                  <a:pt x="500" y="422"/>
                </a:lnTo>
                <a:lnTo>
                  <a:pt x="510" y="427"/>
                </a:lnTo>
                <a:lnTo>
                  <a:pt x="515" y="432"/>
                </a:lnTo>
                <a:lnTo>
                  <a:pt x="525" y="432"/>
                </a:lnTo>
                <a:lnTo>
                  <a:pt x="534" y="437"/>
                </a:lnTo>
                <a:lnTo>
                  <a:pt x="539" y="442"/>
                </a:lnTo>
                <a:lnTo>
                  <a:pt x="549" y="442"/>
                </a:lnTo>
                <a:lnTo>
                  <a:pt x="559" y="447"/>
                </a:lnTo>
                <a:lnTo>
                  <a:pt x="563" y="452"/>
                </a:lnTo>
                <a:lnTo>
                  <a:pt x="573" y="452"/>
                </a:lnTo>
                <a:lnTo>
                  <a:pt x="583" y="457"/>
                </a:lnTo>
                <a:lnTo>
                  <a:pt x="588" y="462"/>
                </a:lnTo>
                <a:lnTo>
                  <a:pt x="597" y="462"/>
                </a:lnTo>
                <a:lnTo>
                  <a:pt x="607" y="467"/>
                </a:lnTo>
                <a:lnTo>
                  <a:pt x="622" y="467"/>
                </a:lnTo>
                <a:lnTo>
                  <a:pt x="627" y="472"/>
                </a:lnTo>
                <a:lnTo>
                  <a:pt x="636" y="477"/>
                </a:lnTo>
                <a:lnTo>
                  <a:pt x="646" y="477"/>
                </a:lnTo>
                <a:lnTo>
                  <a:pt x="651" y="482"/>
                </a:lnTo>
                <a:lnTo>
                  <a:pt x="661" y="482"/>
                </a:lnTo>
                <a:lnTo>
                  <a:pt x="670" y="487"/>
                </a:lnTo>
                <a:lnTo>
                  <a:pt x="675" y="487"/>
                </a:lnTo>
                <a:lnTo>
                  <a:pt x="685" y="492"/>
                </a:lnTo>
                <a:lnTo>
                  <a:pt x="695" y="492"/>
                </a:lnTo>
                <a:lnTo>
                  <a:pt x="699" y="497"/>
                </a:lnTo>
                <a:lnTo>
                  <a:pt x="709" y="497"/>
                </a:lnTo>
                <a:lnTo>
                  <a:pt x="719" y="502"/>
                </a:lnTo>
                <a:lnTo>
                  <a:pt x="724" y="502"/>
                </a:lnTo>
                <a:lnTo>
                  <a:pt x="733" y="507"/>
                </a:lnTo>
                <a:lnTo>
                  <a:pt x="743" y="507"/>
                </a:lnTo>
                <a:lnTo>
                  <a:pt x="748" y="507"/>
                </a:lnTo>
                <a:lnTo>
                  <a:pt x="758" y="512"/>
                </a:lnTo>
                <a:lnTo>
                  <a:pt x="772" y="512"/>
                </a:lnTo>
                <a:lnTo>
                  <a:pt x="777" y="517"/>
                </a:lnTo>
                <a:lnTo>
                  <a:pt x="787" y="517"/>
                </a:lnTo>
                <a:lnTo>
                  <a:pt x="797" y="517"/>
                </a:lnTo>
                <a:lnTo>
                  <a:pt x="801" y="522"/>
                </a:lnTo>
                <a:lnTo>
                  <a:pt x="811" y="522"/>
                </a:lnTo>
                <a:lnTo>
                  <a:pt x="821" y="526"/>
                </a:lnTo>
                <a:lnTo>
                  <a:pt x="826" y="526"/>
                </a:lnTo>
                <a:lnTo>
                  <a:pt x="835" y="526"/>
                </a:lnTo>
                <a:lnTo>
                  <a:pt x="845" y="531"/>
                </a:lnTo>
                <a:lnTo>
                  <a:pt x="850" y="531"/>
                </a:lnTo>
                <a:lnTo>
                  <a:pt x="860" y="531"/>
                </a:lnTo>
                <a:lnTo>
                  <a:pt x="869" y="536"/>
                </a:lnTo>
                <a:lnTo>
                  <a:pt x="874" y="536"/>
                </a:lnTo>
                <a:lnTo>
                  <a:pt x="884" y="536"/>
                </a:lnTo>
                <a:lnTo>
                  <a:pt x="894" y="541"/>
                </a:lnTo>
                <a:lnTo>
                  <a:pt x="903" y="541"/>
                </a:lnTo>
                <a:lnTo>
                  <a:pt x="913" y="541"/>
                </a:lnTo>
                <a:lnTo>
                  <a:pt x="923" y="541"/>
                </a:lnTo>
                <a:lnTo>
                  <a:pt x="933" y="546"/>
                </a:lnTo>
                <a:lnTo>
                  <a:pt x="937" y="546"/>
                </a:lnTo>
                <a:lnTo>
                  <a:pt x="947" y="546"/>
                </a:lnTo>
                <a:lnTo>
                  <a:pt x="957" y="546"/>
                </a:lnTo>
                <a:lnTo>
                  <a:pt x="962" y="556"/>
                </a:lnTo>
                <a:lnTo>
                  <a:pt x="971" y="556"/>
                </a:lnTo>
                <a:lnTo>
                  <a:pt x="981" y="556"/>
                </a:lnTo>
                <a:lnTo>
                  <a:pt x="986" y="556"/>
                </a:lnTo>
                <a:lnTo>
                  <a:pt x="996" y="561"/>
                </a:lnTo>
                <a:lnTo>
                  <a:pt x="1005" y="561"/>
                </a:lnTo>
                <a:lnTo>
                  <a:pt x="1010" y="561"/>
                </a:lnTo>
                <a:lnTo>
                  <a:pt x="1020" y="561"/>
                </a:lnTo>
                <a:lnTo>
                  <a:pt x="1030" y="566"/>
                </a:lnTo>
                <a:lnTo>
                  <a:pt x="1035" y="566"/>
                </a:lnTo>
                <a:lnTo>
                  <a:pt x="1044" y="566"/>
                </a:lnTo>
                <a:lnTo>
                  <a:pt x="1059" y="566"/>
                </a:lnTo>
                <a:lnTo>
                  <a:pt x="1064" y="566"/>
                </a:lnTo>
                <a:lnTo>
                  <a:pt x="1073" y="571"/>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60" name="Freeform 76"/>
          <p:cNvSpPr>
            <a:spLocks/>
          </p:cNvSpPr>
          <p:nvPr/>
        </p:nvSpPr>
        <p:spPr bwMode="auto">
          <a:xfrm>
            <a:off x="4687888" y="5899150"/>
            <a:ext cx="601662" cy="39688"/>
          </a:xfrm>
          <a:custGeom>
            <a:avLst/>
            <a:gdLst>
              <a:gd name="T0" fmla="*/ 0 w 379"/>
              <a:gd name="T1" fmla="*/ 0 h 25"/>
              <a:gd name="T2" fmla="*/ 15875 w 379"/>
              <a:gd name="T3" fmla="*/ 0 h 25"/>
              <a:gd name="T4" fmla="*/ 23812 w 379"/>
              <a:gd name="T5" fmla="*/ 0 h 25"/>
              <a:gd name="T6" fmla="*/ 39687 w 379"/>
              <a:gd name="T7" fmla="*/ 0 h 25"/>
              <a:gd name="T8" fmla="*/ 53975 w 379"/>
              <a:gd name="T9" fmla="*/ 0 h 25"/>
              <a:gd name="T10" fmla="*/ 61912 w 379"/>
              <a:gd name="T11" fmla="*/ 7938 h 25"/>
              <a:gd name="T12" fmla="*/ 77787 w 379"/>
              <a:gd name="T13" fmla="*/ 7938 h 25"/>
              <a:gd name="T14" fmla="*/ 93662 w 379"/>
              <a:gd name="T15" fmla="*/ 7938 h 25"/>
              <a:gd name="T16" fmla="*/ 101600 w 379"/>
              <a:gd name="T17" fmla="*/ 7938 h 25"/>
              <a:gd name="T18" fmla="*/ 115887 w 379"/>
              <a:gd name="T19" fmla="*/ 7938 h 25"/>
              <a:gd name="T20" fmla="*/ 131762 w 379"/>
              <a:gd name="T21" fmla="*/ 7938 h 25"/>
              <a:gd name="T22" fmla="*/ 139700 w 379"/>
              <a:gd name="T23" fmla="*/ 7938 h 25"/>
              <a:gd name="T24" fmla="*/ 155575 w 379"/>
              <a:gd name="T25" fmla="*/ 15875 h 25"/>
              <a:gd name="T26" fmla="*/ 169862 w 379"/>
              <a:gd name="T27" fmla="*/ 15875 h 25"/>
              <a:gd name="T28" fmla="*/ 185737 w 379"/>
              <a:gd name="T29" fmla="*/ 15875 h 25"/>
              <a:gd name="T30" fmla="*/ 193675 w 379"/>
              <a:gd name="T31" fmla="*/ 15875 h 25"/>
              <a:gd name="T32" fmla="*/ 215900 w 379"/>
              <a:gd name="T33" fmla="*/ 15875 h 25"/>
              <a:gd name="T34" fmla="*/ 231775 w 379"/>
              <a:gd name="T35" fmla="*/ 15875 h 25"/>
              <a:gd name="T36" fmla="*/ 239712 w 379"/>
              <a:gd name="T37" fmla="*/ 15875 h 25"/>
              <a:gd name="T38" fmla="*/ 255587 w 379"/>
              <a:gd name="T39" fmla="*/ 23813 h 25"/>
              <a:gd name="T40" fmla="*/ 269875 w 379"/>
              <a:gd name="T41" fmla="*/ 23813 h 25"/>
              <a:gd name="T42" fmla="*/ 277812 w 379"/>
              <a:gd name="T43" fmla="*/ 23813 h 25"/>
              <a:gd name="T44" fmla="*/ 293687 w 379"/>
              <a:gd name="T45" fmla="*/ 23813 h 25"/>
              <a:gd name="T46" fmla="*/ 309562 w 379"/>
              <a:gd name="T47" fmla="*/ 23813 h 25"/>
              <a:gd name="T48" fmla="*/ 317500 w 379"/>
              <a:gd name="T49" fmla="*/ 23813 h 25"/>
              <a:gd name="T50" fmla="*/ 331787 w 379"/>
              <a:gd name="T51" fmla="*/ 23813 h 25"/>
              <a:gd name="T52" fmla="*/ 347662 w 379"/>
              <a:gd name="T53" fmla="*/ 23813 h 25"/>
              <a:gd name="T54" fmla="*/ 355600 w 379"/>
              <a:gd name="T55" fmla="*/ 31750 h 25"/>
              <a:gd name="T56" fmla="*/ 371475 w 379"/>
              <a:gd name="T57" fmla="*/ 31750 h 25"/>
              <a:gd name="T58" fmla="*/ 385762 w 379"/>
              <a:gd name="T59" fmla="*/ 31750 h 25"/>
              <a:gd name="T60" fmla="*/ 393700 w 379"/>
              <a:gd name="T61" fmla="*/ 31750 h 25"/>
              <a:gd name="T62" fmla="*/ 409575 w 379"/>
              <a:gd name="T63" fmla="*/ 31750 h 25"/>
              <a:gd name="T64" fmla="*/ 425450 w 379"/>
              <a:gd name="T65" fmla="*/ 31750 h 25"/>
              <a:gd name="T66" fmla="*/ 439737 w 379"/>
              <a:gd name="T67" fmla="*/ 31750 h 25"/>
              <a:gd name="T68" fmla="*/ 455612 w 379"/>
              <a:gd name="T69" fmla="*/ 31750 h 25"/>
              <a:gd name="T70" fmla="*/ 471487 w 379"/>
              <a:gd name="T71" fmla="*/ 31750 h 25"/>
              <a:gd name="T72" fmla="*/ 479425 w 379"/>
              <a:gd name="T73" fmla="*/ 31750 h 25"/>
              <a:gd name="T74" fmla="*/ 493712 w 379"/>
              <a:gd name="T75" fmla="*/ 39688 h 25"/>
              <a:gd name="T76" fmla="*/ 509587 w 379"/>
              <a:gd name="T77" fmla="*/ 39688 h 25"/>
              <a:gd name="T78" fmla="*/ 517525 w 379"/>
              <a:gd name="T79" fmla="*/ 39688 h 25"/>
              <a:gd name="T80" fmla="*/ 533400 w 379"/>
              <a:gd name="T81" fmla="*/ 39688 h 25"/>
              <a:gd name="T82" fmla="*/ 547687 w 379"/>
              <a:gd name="T83" fmla="*/ 39688 h 25"/>
              <a:gd name="T84" fmla="*/ 555625 w 379"/>
              <a:gd name="T85" fmla="*/ 39688 h 25"/>
              <a:gd name="T86" fmla="*/ 571500 w 379"/>
              <a:gd name="T87" fmla="*/ 39688 h 25"/>
              <a:gd name="T88" fmla="*/ 587375 w 379"/>
              <a:gd name="T89" fmla="*/ 39688 h 25"/>
              <a:gd name="T90" fmla="*/ 601662 w 379"/>
              <a:gd name="T91" fmla="*/ 39688 h 2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9" h="25">
                <a:moveTo>
                  <a:pt x="0" y="0"/>
                </a:moveTo>
                <a:lnTo>
                  <a:pt x="10" y="0"/>
                </a:lnTo>
                <a:lnTo>
                  <a:pt x="15" y="0"/>
                </a:lnTo>
                <a:lnTo>
                  <a:pt x="25" y="0"/>
                </a:lnTo>
                <a:lnTo>
                  <a:pt x="34" y="0"/>
                </a:lnTo>
                <a:lnTo>
                  <a:pt x="39" y="5"/>
                </a:lnTo>
                <a:lnTo>
                  <a:pt x="49" y="5"/>
                </a:lnTo>
                <a:lnTo>
                  <a:pt x="59" y="5"/>
                </a:lnTo>
                <a:lnTo>
                  <a:pt x="64" y="5"/>
                </a:lnTo>
                <a:lnTo>
                  <a:pt x="73" y="5"/>
                </a:lnTo>
                <a:lnTo>
                  <a:pt x="83" y="5"/>
                </a:lnTo>
                <a:lnTo>
                  <a:pt x="88" y="5"/>
                </a:lnTo>
                <a:lnTo>
                  <a:pt x="98" y="10"/>
                </a:lnTo>
                <a:lnTo>
                  <a:pt x="107" y="10"/>
                </a:lnTo>
                <a:lnTo>
                  <a:pt x="117" y="10"/>
                </a:lnTo>
                <a:lnTo>
                  <a:pt x="122" y="10"/>
                </a:lnTo>
                <a:lnTo>
                  <a:pt x="136" y="10"/>
                </a:lnTo>
                <a:lnTo>
                  <a:pt x="146" y="10"/>
                </a:lnTo>
                <a:lnTo>
                  <a:pt x="151" y="10"/>
                </a:lnTo>
                <a:lnTo>
                  <a:pt x="161" y="15"/>
                </a:lnTo>
                <a:lnTo>
                  <a:pt x="170" y="15"/>
                </a:lnTo>
                <a:lnTo>
                  <a:pt x="175" y="15"/>
                </a:lnTo>
                <a:lnTo>
                  <a:pt x="185" y="15"/>
                </a:lnTo>
                <a:lnTo>
                  <a:pt x="195" y="15"/>
                </a:lnTo>
                <a:lnTo>
                  <a:pt x="200" y="15"/>
                </a:lnTo>
                <a:lnTo>
                  <a:pt x="209" y="15"/>
                </a:lnTo>
                <a:lnTo>
                  <a:pt x="219" y="15"/>
                </a:lnTo>
                <a:lnTo>
                  <a:pt x="224" y="20"/>
                </a:lnTo>
                <a:lnTo>
                  <a:pt x="234" y="20"/>
                </a:lnTo>
                <a:lnTo>
                  <a:pt x="243" y="20"/>
                </a:lnTo>
                <a:lnTo>
                  <a:pt x="248" y="20"/>
                </a:lnTo>
                <a:lnTo>
                  <a:pt x="258" y="20"/>
                </a:lnTo>
                <a:lnTo>
                  <a:pt x="268" y="20"/>
                </a:lnTo>
                <a:lnTo>
                  <a:pt x="277" y="20"/>
                </a:lnTo>
                <a:lnTo>
                  <a:pt x="287" y="20"/>
                </a:lnTo>
                <a:lnTo>
                  <a:pt x="297" y="20"/>
                </a:lnTo>
                <a:lnTo>
                  <a:pt x="302" y="20"/>
                </a:lnTo>
                <a:lnTo>
                  <a:pt x="311" y="25"/>
                </a:lnTo>
                <a:lnTo>
                  <a:pt x="321" y="25"/>
                </a:lnTo>
                <a:lnTo>
                  <a:pt x="326" y="25"/>
                </a:lnTo>
                <a:lnTo>
                  <a:pt x="336" y="25"/>
                </a:lnTo>
                <a:lnTo>
                  <a:pt x="345" y="25"/>
                </a:lnTo>
                <a:lnTo>
                  <a:pt x="350" y="25"/>
                </a:lnTo>
                <a:lnTo>
                  <a:pt x="360" y="25"/>
                </a:lnTo>
                <a:lnTo>
                  <a:pt x="370" y="25"/>
                </a:lnTo>
                <a:lnTo>
                  <a:pt x="379" y="25"/>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61" name="Rectangle 77"/>
          <p:cNvSpPr>
            <a:spLocks noChangeArrowheads="1"/>
          </p:cNvSpPr>
          <p:nvPr/>
        </p:nvSpPr>
        <p:spPr bwMode="auto">
          <a:xfrm>
            <a:off x="2590800" y="6248400"/>
            <a:ext cx="88741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900">
                <a:solidFill>
                  <a:srgbClr val="000000"/>
                </a:solidFill>
                <a:latin typeface="Helvetica" pitchFamily="34" charset="0"/>
              </a:rPr>
              <a:t>Time (s)</a:t>
            </a:r>
            <a:endParaRPr lang="en-US" sz="3200"/>
          </a:p>
        </p:txBody>
      </p:sp>
      <p:sp>
        <p:nvSpPr>
          <p:cNvPr id="33862" name="Rectangle 78"/>
          <p:cNvSpPr>
            <a:spLocks noChangeArrowheads="1"/>
          </p:cNvSpPr>
          <p:nvPr/>
        </p:nvSpPr>
        <p:spPr bwMode="auto">
          <a:xfrm rot="-5400000">
            <a:off x="-392113" y="4125913"/>
            <a:ext cx="2079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500">
                <a:solidFill>
                  <a:srgbClr val="000000"/>
                </a:solidFill>
                <a:latin typeface="Helvetica" pitchFamily="34" charset="0"/>
              </a:rPr>
              <a:t>Magnetization difference</a:t>
            </a:r>
            <a:endParaRPr lang="en-US" sz="2400"/>
          </a:p>
        </p:txBody>
      </p:sp>
      <p:sp>
        <p:nvSpPr>
          <p:cNvPr id="2" name="Up Arrow 1"/>
          <p:cNvSpPr/>
          <p:nvPr/>
        </p:nvSpPr>
        <p:spPr>
          <a:xfrm>
            <a:off x="1859281" y="6057900"/>
            <a:ext cx="45719" cy="3429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006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685800" y="1905000"/>
            <a:ext cx="7924800" cy="2362200"/>
          </a:xfrm>
          <a:prstGeom prst="roundRect">
            <a:avLst/>
          </a:prstGeom>
          <a:solidFill>
            <a:schemeClr val="bg2">
              <a:lumMod val="20000"/>
              <a:lumOff val="80000"/>
            </a:schemeClr>
          </a:solidFill>
          <a:ln>
            <a:solidFill>
              <a:schemeClr val="accent3">
                <a:lumMod val="9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2514600"/>
            <a:ext cx="8229600" cy="1143000"/>
          </a:xfrm>
        </p:spPr>
        <p:txBody>
          <a:bodyPr/>
          <a:lstStyle/>
          <a:p>
            <a:r>
              <a:rPr lang="en-US" dirty="0" smtClean="0"/>
              <a:t>Neuroscience and clinical neuroimaging</a:t>
            </a:r>
            <a:endParaRPr lang="en-US" dirty="0"/>
          </a:p>
        </p:txBody>
      </p:sp>
    </p:spTree>
    <p:extLst>
      <p:ext uri="{BB962C8B-B14F-4D97-AF65-F5344CB8AC3E}">
        <p14:creationId xmlns:p14="http://schemas.microsoft.com/office/powerpoint/2010/main" val="1132286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The T1-contrast distinguishes gray and white matter</a:t>
            </a:r>
          </a:p>
        </p:txBody>
      </p:sp>
      <p:sp>
        <p:nvSpPr>
          <p:cNvPr id="15363" name="AutoShape 4"/>
          <p:cNvSpPr>
            <a:spLocks noChangeAspect="1" noChangeArrowheads="1" noTextEdit="1"/>
          </p:cNvSpPr>
          <p:nvPr/>
        </p:nvSpPr>
        <p:spPr bwMode="auto">
          <a:xfrm>
            <a:off x="609600" y="2438400"/>
            <a:ext cx="5181600" cy="397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15364" name="Group 72"/>
          <p:cNvGrpSpPr>
            <a:grpSpLocks/>
          </p:cNvGrpSpPr>
          <p:nvPr/>
        </p:nvGrpSpPr>
        <p:grpSpPr bwMode="auto">
          <a:xfrm>
            <a:off x="3657600" y="762000"/>
            <a:ext cx="4783138" cy="5915025"/>
            <a:chOff x="3216" y="912"/>
            <a:chExt cx="2329" cy="2880"/>
          </a:xfrm>
        </p:grpSpPr>
        <p:pic>
          <p:nvPicPr>
            <p:cNvPr id="15366" name="Picture 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6" y="912"/>
              <a:ext cx="2329" cy="2880"/>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Text Box 74"/>
            <p:cNvSpPr txBox="1">
              <a:spLocks noChangeArrowheads="1"/>
            </p:cNvSpPr>
            <p:nvPr/>
          </p:nvSpPr>
          <p:spPr bwMode="auto">
            <a:xfrm>
              <a:off x="4320" y="3024"/>
              <a:ext cx="801" cy="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800">
                  <a:solidFill>
                    <a:schemeClr val="bg1"/>
                  </a:solidFill>
                </a:rPr>
                <a:t>T1 Anatomical</a:t>
              </a:r>
            </a:p>
          </p:txBody>
        </p:sp>
        <p:sp>
          <p:nvSpPr>
            <p:cNvPr id="15368" name="Text Box 75"/>
            <p:cNvSpPr txBox="1">
              <a:spLocks noChangeArrowheads="1"/>
            </p:cNvSpPr>
            <p:nvPr/>
          </p:nvSpPr>
          <p:spPr bwMode="auto">
            <a:xfrm>
              <a:off x="4545" y="2345"/>
              <a:ext cx="460" cy="17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800">
                  <a:solidFill>
                    <a:schemeClr val="bg1"/>
                  </a:solidFill>
                </a:rPr>
                <a:t>Sagittal</a:t>
              </a:r>
            </a:p>
          </p:txBody>
        </p:sp>
        <p:sp>
          <p:nvSpPr>
            <p:cNvPr id="15369" name="Text Box 76"/>
            <p:cNvSpPr txBox="1">
              <a:spLocks noChangeArrowheads="1"/>
            </p:cNvSpPr>
            <p:nvPr/>
          </p:nvSpPr>
          <p:spPr bwMode="auto">
            <a:xfrm>
              <a:off x="3443" y="3575"/>
              <a:ext cx="331" cy="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800">
                  <a:solidFill>
                    <a:schemeClr val="bg1"/>
                  </a:solidFill>
                </a:rPr>
                <a:t>Axial</a:t>
              </a:r>
            </a:p>
          </p:txBody>
        </p:sp>
        <p:sp>
          <p:nvSpPr>
            <p:cNvPr id="15370" name="Text Box 77"/>
            <p:cNvSpPr txBox="1">
              <a:spLocks noChangeArrowheads="1"/>
            </p:cNvSpPr>
            <p:nvPr/>
          </p:nvSpPr>
          <p:spPr bwMode="auto">
            <a:xfrm>
              <a:off x="3360" y="2304"/>
              <a:ext cx="479" cy="17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800">
                  <a:solidFill>
                    <a:schemeClr val="bg1"/>
                  </a:solidFill>
                </a:rPr>
                <a:t>Coronal</a:t>
              </a:r>
            </a:p>
          </p:txBody>
        </p:sp>
      </p:grpSp>
      <p:sp>
        <p:nvSpPr>
          <p:cNvPr id="15365" name="Text Box 78"/>
          <p:cNvSpPr txBox="1">
            <a:spLocks noChangeArrowheads="1"/>
          </p:cNvSpPr>
          <p:nvPr/>
        </p:nvSpPr>
        <p:spPr bwMode="auto">
          <a:xfrm>
            <a:off x="0" y="2209800"/>
            <a:ext cx="33528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ctr" eaLnBrk="1" hangingPunct="1"/>
            <a:r>
              <a:rPr lang="en-US" sz="2400">
                <a:latin typeface="Georgia" pitchFamily="18" charset="0"/>
              </a:rPr>
              <a:t>T1-weighted images are typically used for understanding gray matter atrophy, or ventricular enlargement </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dirty="0" smtClean="0"/>
              <a:t>Transverse magnetization</a:t>
            </a:r>
          </a:p>
        </p:txBody>
      </p:sp>
      <p:grpSp>
        <p:nvGrpSpPr>
          <p:cNvPr id="16387" name="Group 3"/>
          <p:cNvGrpSpPr>
            <a:grpSpLocks/>
          </p:cNvGrpSpPr>
          <p:nvPr/>
        </p:nvGrpSpPr>
        <p:grpSpPr bwMode="auto">
          <a:xfrm>
            <a:off x="1519238" y="4953000"/>
            <a:ext cx="1009650" cy="1382713"/>
            <a:chOff x="240" y="1776"/>
            <a:chExt cx="912" cy="1248"/>
          </a:xfrm>
        </p:grpSpPr>
        <p:sp>
          <p:nvSpPr>
            <p:cNvPr id="16461" name="Line 4"/>
            <p:cNvSpPr>
              <a:spLocks noChangeShapeType="1"/>
            </p:cNvSpPr>
            <p:nvPr/>
          </p:nvSpPr>
          <p:spPr bwMode="auto">
            <a:xfrm>
              <a:off x="704" y="177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62" name="Line 5"/>
            <p:cNvSpPr>
              <a:spLocks noChangeShapeType="1"/>
            </p:cNvSpPr>
            <p:nvPr/>
          </p:nvSpPr>
          <p:spPr bwMode="auto">
            <a:xfrm>
              <a:off x="240" y="2400"/>
              <a:ext cx="9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63" name="Line 6"/>
            <p:cNvSpPr>
              <a:spLocks noChangeShapeType="1"/>
            </p:cNvSpPr>
            <p:nvPr/>
          </p:nvSpPr>
          <p:spPr bwMode="auto">
            <a:xfrm flipV="1">
              <a:off x="276" y="2071"/>
              <a:ext cx="856" cy="66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6388" name="Line 7"/>
          <p:cNvSpPr>
            <a:spLocks noChangeShapeType="1"/>
          </p:cNvSpPr>
          <p:nvPr/>
        </p:nvSpPr>
        <p:spPr bwMode="auto">
          <a:xfrm flipV="1">
            <a:off x="2051050" y="5219700"/>
            <a:ext cx="319088" cy="42545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89" name="Oval 8"/>
          <p:cNvSpPr>
            <a:spLocks noChangeArrowheads="1"/>
          </p:cNvSpPr>
          <p:nvPr/>
        </p:nvSpPr>
        <p:spPr bwMode="auto">
          <a:xfrm>
            <a:off x="1625600" y="5059363"/>
            <a:ext cx="744538" cy="266700"/>
          </a:xfrm>
          <a:prstGeom prst="ellipse">
            <a:avLst/>
          </a:prstGeom>
          <a:noFill/>
          <a:ln w="9525">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90" name="Text Box 9"/>
          <p:cNvSpPr txBox="1">
            <a:spLocks noChangeArrowheads="1"/>
          </p:cNvSpPr>
          <p:nvPr/>
        </p:nvSpPr>
        <p:spPr bwMode="auto">
          <a:xfrm>
            <a:off x="2678113" y="5548313"/>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000">
                <a:latin typeface="Times New Roman" pitchFamily="18" charset="0"/>
              </a:rPr>
              <a:t>x</a:t>
            </a:r>
          </a:p>
        </p:txBody>
      </p:sp>
      <p:sp>
        <p:nvSpPr>
          <p:cNvPr id="16391" name="Text Box 10"/>
          <p:cNvSpPr txBox="1">
            <a:spLocks noChangeArrowheads="1"/>
          </p:cNvSpPr>
          <p:nvPr/>
        </p:nvSpPr>
        <p:spPr bwMode="auto">
          <a:xfrm>
            <a:off x="1295400" y="5973763"/>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000">
                <a:latin typeface="Times New Roman" pitchFamily="18" charset="0"/>
              </a:rPr>
              <a:t>y</a:t>
            </a:r>
          </a:p>
        </p:txBody>
      </p:sp>
      <p:grpSp>
        <p:nvGrpSpPr>
          <p:cNvPr id="16392" name="Group 11"/>
          <p:cNvGrpSpPr>
            <a:grpSpLocks/>
          </p:cNvGrpSpPr>
          <p:nvPr/>
        </p:nvGrpSpPr>
        <p:grpSpPr bwMode="auto">
          <a:xfrm>
            <a:off x="914400" y="3246438"/>
            <a:ext cx="1524000" cy="1371600"/>
            <a:chOff x="2736" y="1776"/>
            <a:chExt cx="1440" cy="1296"/>
          </a:xfrm>
        </p:grpSpPr>
        <p:grpSp>
          <p:nvGrpSpPr>
            <p:cNvPr id="16443" name="Group 12"/>
            <p:cNvGrpSpPr>
              <a:grpSpLocks/>
            </p:cNvGrpSpPr>
            <p:nvPr/>
          </p:nvGrpSpPr>
          <p:grpSpPr bwMode="auto">
            <a:xfrm rot="-2120619">
              <a:off x="3072" y="1824"/>
              <a:ext cx="480" cy="480"/>
              <a:chOff x="3072" y="1824"/>
              <a:chExt cx="480" cy="480"/>
            </a:xfrm>
          </p:grpSpPr>
          <p:sp>
            <p:nvSpPr>
              <p:cNvPr id="16459" name="Oval 13"/>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60" name="Line 14"/>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6444" name="Group 15"/>
            <p:cNvGrpSpPr>
              <a:grpSpLocks/>
            </p:cNvGrpSpPr>
            <p:nvPr/>
          </p:nvGrpSpPr>
          <p:grpSpPr bwMode="auto">
            <a:xfrm rot="2883745">
              <a:off x="3264" y="2256"/>
              <a:ext cx="480" cy="480"/>
              <a:chOff x="3072" y="1824"/>
              <a:chExt cx="480" cy="480"/>
            </a:xfrm>
          </p:grpSpPr>
          <p:sp>
            <p:nvSpPr>
              <p:cNvPr id="16457" name="Oval 16"/>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58" name="Line 17"/>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6445" name="Group 18"/>
            <p:cNvGrpSpPr>
              <a:grpSpLocks/>
            </p:cNvGrpSpPr>
            <p:nvPr/>
          </p:nvGrpSpPr>
          <p:grpSpPr bwMode="auto">
            <a:xfrm rot="-2750552">
              <a:off x="3024" y="2592"/>
              <a:ext cx="480" cy="480"/>
              <a:chOff x="3072" y="1824"/>
              <a:chExt cx="480" cy="480"/>
            </a:xfrm>
          </p:grpSpPr>
          <p:sp>
            <p:nvSpPr>
              <p:cNvPr id="16455" name="Oval 19"/>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56" name="Line 20"/>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6446" name="Group 21"/>
            <p:cNvGrpSpPr>
              <a:grpSpLocks/>
            </p:cNvGrpSpPr>
            <p:nvPr/>
          </p:nvGrpSpPr>
          <p:grpSpPr bwMode="auto">
            <a:xfrm rot="9808957">
              <a:off x="2736" y="2160"/>
              <a:ext cx="480" cy="480"/>
              <a:chOff x="3072" y="1824"/>
              <a:chExt cx="480" cy="480"/>
            </a:xfrm>
          </p:grpSpPr>
          <p:sp>
            <p:nvSpPr>
              <p:cNvPr id="16453" name="Oval 22"/>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54" name="Line 23"/>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6447" name="Group 24"/>
            <p:cNvGrpSpPr>
              <a:grpSpLocks/>
            </p:cNvGrpSpPr>
            <p:nvPr/>
          </p:nvGrpSpPr>
          <p:grpSpPr bwMode="auto">
            <a:xfrm rot="5982063">
              <a:off x="3648" y="1776"/>
              <a:ext cx="480" cy="480"/>
              <a:chOff x="3072" y="1824"/>
              <a:chExt cx="480" cy="480"/>
            </a:xfrm>
          </p:grpSpPr>
          <p:sp>
            <p:nvSpPr>
              <p:cNvPr id="16451" name="Oval 25"/>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52" name="Line 26"/>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6448" name="Group 27"/>
            <p:cNvGrpSpPr>
              <a:grpSpLocks/>
            </p:cNvGrpSpPr>
            <p:nvPr/>
          </p:nvGrpSpPr>
          <p:grpSpPr bwMode="auto">
            <a:xfrm rot="3251288">
              <a:off x="3696" y="2352"/>
              <a:ext cx="480" cy="480"/>
              <a:chOff x="3072" y="1824"/>
              <a:chExt cx="480" cy="480"/>
            </a:xfrm>
          </p:grpSpPr>
          <p:sp>
            <p:nvSpPr>
              <p:cNvPr id="16449" name="Oval 28"/>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50" name="Line 29"/>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6393" name="Group 30"/>
          <p:cNvGrpSpPr>
            <a:grpSpLocks/>
          </p:cNvGrpSpPr>
          <p:nvPr/>
        </p:nvGrpSpPr>
        <p:grpSpPr bwMode="auto">
          <a:xfrm>
            <a:off x="6324600" y="3352800"/>
            <a:ext cx="1447800" cy="1417638"/>
            <a:chOff x="3984" y="2112"/>
            <a:chExt cx="912" cy="893"/>
          </a:xfrm>
        </p:grpSpPr>
        <p:grpSp>
          <p:nvGrpSpPr>
            <p:cNvPr id="16425" name="Group 31"/>
            <p:cNvGrpSpPr>
              <a:grpSpLocks/>
            </p:cNvGrpSpPr>
            <p:nvPr/>
          </p:nvGrpSpPr>
          <p:grpSpPr bwMode="auto">
            <a:xfrm>
              <a:off x="4118" y="2621"/>
              <a:ext cx="384" cy="384"/>
              <a:chOff x="3072" y="1824"/>
              <a:chExt cx="480" cy="480"/>
            </a:xfrm>
          </p:grpSpPr>
          <p:sp>
            <p:nvSpPr>
              <p:cNvPr id="16441" name="Oval 32"/>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42" name="Line 33"/>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6426" name="Group 34"/>
            <p:cNvGrpSpPr>
              <a:grpSpLocks/>
            </p:cNvGrpSpPr>
            <p:nvPr/>
          </p:nvGrpSpPr>
          <p:grpSpPr bwMode="auto">
            <a:xfrm>
              <a:off x="4512" y="2448"/>
              <a:ext cx="384" cy="384"/>
              <a:chOff x="3072" y="1824"/>
              <a:chExt cx="480" cy="480"/>
            </a:xfrm>
          </p:grpSpPr>
          <p:sp>
            <p:nvSpPr>
              <p:cNvPr id="16439" name="Oval 35"/>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40" name="Line 36"/>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6427" name="Group 37"/>
            <p:cNvGrpSpPr>
              <a:grpSpLocks/>
            </p:cNvGrpSpPr>
            <p:nvPr/>
          </p:nvGrpSpPr>
          <p:grpSpPr bwMode="auto">
            <a:xfrm>
              <a:off x="4224" y="2400"/>
              <a:ext cx="384" cy="384"/>
              <a:chOff x="3072" y="1824"/>
              <a:chExt cx="480" cy="480"/>
            </a:xfrm>
          </p:grpSpPr>
          <p:sp>
            <p:nvSpPr>
              <p:cNvPr id="16437" name="Oval 38"/>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38" name="Line 39"/>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6428" name="Group 40"/>
            <p:cNvGrpSpPr>
              <a:grpSpLocks/>
            </p:cNvGrpSpPr>
            <p:nvPr/>
          </p:nvGrpSpPr>
          <p:grpSpPr bwMode="auto">
            <a:xfrm>
              <a:off x="3984" y="2400"/>
              <a:ext cx="384" cy="384"/>
              <a:chOff x="3072" y="1824"/>
              <a:chExt cx="480" cy="480"/>
            </a:xfrm>
          </p:grpSpPr>
          <p:sp>
            <p:nvSpPr>
              <p:cNvPr id="16435" name="Oval 41"/>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36" name="Line 42"/>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6429" name="Group 43"/>
            <p:cNvGrpSpPr>
              <a:grpSpLocks/>
            </p:cNvGrpSpPr>
            <p:nvPr/>
          </p:nvGrpSpPr>
          <p:grpSpPr bwMode="auto">
            <a:xfrm>
              <a:off x="4080" y="2112"/>
              <a:ext cx="384" cy="384"/>
              <a:chOff x="3072" y="1824"/>
              <a:chExt cx="480" cy="480"/>
            </a:xfrm>
          </p:grpSpPr>
          <p:sp>
            <p:nvSpPr>
              <p:cNvPr id="16433" name="Oval 44"/>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34" name="Line 45"/>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6430" name="Group 46"/>
            <p:cNvGrpSpPr>
              <a:grpSpLocks/>
            </p:cNvGrpSpPr>
            <p:nvPr/>
          </p:nvGrpSpPr>
          <p:grpSpPr bwMode="auto">
            <a:xfrm>
              <a:off x="4272" y="2160"/>
              <a:ext cx="384" cy="384"/>
              <a:chOff x="3072" y="1824"/>
              <a:chExt cx="480" cy="480"/>
            </a:xfrm>
          </p:grpSpPr>
          <p:sp>
            <p:nvSpPr>
              <p:cNvPr id="16431" name="Oval 47"/>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32" name="Line 48"/>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16394" name="Text Box 49"/>
          <p:cNvSpPr txBox="1">
            <a:spLocks noChangeArrowheads="1"/>
          </p:cNvSpPr>
          <p:nvPr/>
        </p:nvSpPr>
        <p:spPr bwMode="auto">
          <a:xfrm>
            <a:off x="593725" y="2133600"/>
            <a:ext cx="24622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800" u="sng">
                <a:latin typeface="Times New Roman" pitchFamily="18" charset="0"/>
              </a:rPr>
              <a:t>Field-free space</a:t>
            </a:r>
          </a:p>
        </p:txBody>
      </p:sp>
      <p:sp>
        <p:nvSpPr>
          <p:cNvPr id="16395" name="Text Box 50"/>
          <p:cNvSpPr txBox="1">
            <a:spLocks noChangeArrowheads="1"/>
          </p:cNvSpPr>
          <p:nvPr/>
        </p:nvSpPr>
        <p:spPr bwMode="auto">
          <a:xfrm>
            <a:off x="3565525" y="2133600"/>
            <a:ext cx="14271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800" u="sng">
                <a:latin typeface="Times New Roman" pitchFamily="18" charset="0"/>
              </a:rPr>
              <a:t> B0 field</a:t>
            </a:r>
          </a:p>
        </p:txBody>
      </p:sp>
      <p:sp>
        <p:nvSpPr>
          <p:cNvPr id="16396" name="Text Box 51"/>
          <p:cNvSpPr txBox="1">
            <a:spLocks noChangeArrowheads="1"/>
          </p:cNvSpPr>
          <p:nvPr/>
        </p:nvSpPr>
        <p:spPr bwMode="auto">
          <a:xfrm>
            <a:off x="6356350" y="1981200"/>
            <a:ext cx="1735138"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ctr"/>
            <a:r>
              <a:rPr lang="en-US" sz="2800" u="sng">
                <a:latin typeface="Times New Roman" pitchFamily="18" charset="0"/>
              </a:rPr>
              <a:t>Following </a:t>
            </a:r>
          </a:p>
          <a:p>
            <a:pPr algn="ctr"/>
            <a:r>
              <a:rPr lang="en-US" sz="2800" u="sng">
                <a:latin typeface="Times New Roman" pitchFamily="18" charset="0"/>
              </a:rPr>
              <a:t>RF Pulse</a:t>
            </a:r>
          </a:p>
        </p:txBody>
      </p:sp>
      <p:grpSp>
        <p:nvGrpSpPr>
          <p:cNvPr id="16397" name="Group 52"/>
          <p:cNvGrpSpPr>
            <a:grpSpLocks/>
          </p:cNvGrpSpPr>
          <p:nvPr/>
        </p:nvGrpSpPr>
        <p:grpSpPr bwMode="auto">
          <a:xfrm>
            <a:off x="3505200" y="3246438"/>
            <a:ext cx="1524000" cy="1371600"/>
            <a:chOff x="2736" y="1776"/>
            <a:chExt cx="1440" cy="1296"/>
          </a:xfrm>
        </p:grpSpPr>
        <p:grpSp>
          <p:nvGrpSpPr>
            <p:cNvPr id="16407" name="Group 53"/>
            <p:cNvGrpSpPr>
              <a:grpSpLocks/>
            </p:cNvGrpSpPr>
            <p:nvPr/>
          </p:nvGrpSpPr>
          <p:grpSpPr bwMode="auto">
            <a:xfrm rot="-2120619">
              <a:off x="3072" y="1824"/>
              <a:ext cx="480" cy="480"/>
              <a:chOff x="3072" y="1824"/>
              <a:chExt cx="480" cy="480"/>
            </a:xfrm>
          </p:grpSpPr>
          <p:sp>
            <p:nvSpPr>
              <p:cNvPr id="16423" name="Oval 54"/>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4" name="Line 55"/>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6408" name="Group 56"/>
            <p:cNvGrpSpPr>
              <a:grpSpLocks/>
            </p:cNvGrpSpPr>
            <p:nvPr/>
          </p:nvGrpSpPr>
          <p:grpSpPr bwMode="auto">
            <a:xfrm rot="2883745">
              <a:off x="3264" y="2256"/>
              <a:ext cx="480" cy="480"/>
              <a:chOff x="3072" y="1824"/>
              <a:chExt cx="480" cy="480"/>
            </a:xfrm>
          </p:grpSpPr>
          <p:sp>
            <p:nvSpPr>
              <p:cNvPr id="16421" name="Oval 57"/>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2" name="Line 58"/>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6409" name="Group 59"/>
            <p:cNvGrpSpPr>
              <a:grpSpLocks/>
            </p:cNvGrpSpPr>
            <p:nvPr/>
          </p:nvGrpSpPr>
          <p:grpSpPr bwMode="auto">
            <a:xfrm rot="-2750552">
              <a:off x="3024" y="2592"/>
              <a:ext cx="480" cy="480"/>
              <a:chOff x="3072" y="1824"/>
              <a:chExt cx="480" cy="480"/>
            </a:xfrm>
          </p:grpSpPr>
          <p:sp>
            <p:nvSpPr>
              <p:cNvPr id="16419" name="Oval 60"/>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20" name="Line 61"/>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6410" name="Group 62"/>
            <p:cNvGrpSpPr>
              <a:grpSpLocks/>
            </p:cNvGrpSpPr>
            <p:nvPr/>
          </p:nvGrpSpPr>
          <p:grpSpPr bwMode="auto">
            <a:xfrm rot="9808957">
              <a:off x="2736" y="2160"/>
              <a:ext cx="480" cy="480"/>
              <a:chOff x="3072" y="1824"/>
              <a:chExt cx="480" cy="480"/>
            </a:xfrm>
          </p:grpSpPr>
          <p:sp>
            <p:nvSpPr>
              <p:cNvPr id="16417" name="Oval 63"/>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18" name="Line 64"/>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6411" name="Group 65"/>
            <p:cNvGrpSpPr>
              <a:grpSpLocks/>
            </p:cNvGrpSpPr>
            <p:nvPr/>
          </p:nvGrpSpPr>
          <p:grpSpPr bwMode="auto">
            <a:xfrm rot="5982063">
              <a:off x="3648" y="1776"/>
              <a:ext cx="480" cy="480"/>
              <a:chOff x="3072" y="1824"/>
              <a:chExt cx="480" cy="480"/>
            </a:xfrm>
          </p:grpSpPr>
          <p:sp>
            <p:nvSpPr>
              <p:cNvPr id="16415" name="Oval 66"/>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16" name="Line 67"/>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6412" name="Group 68"/>
            <p:cNvGrpSpPr>
              <a:grpSpLocks/>
            </p:cNvGrpSpPr>
            <p:nvPr/>
          </p:nvGrpSpPr>
          <p:grpSpPr bwMode="auto">
            <a:xfrm rot="3251288">
              <a:off x="3696" y="2352"/>
              <a:ext cx="480" cy="480"/>
              <a:chOff x="3072" y="1824"/>
              <a:chExt cx="480" cy="480"/>
            </a:xfrm>
          </p:grpSpPr>
          <p:sp>
            <p:nvSpPr>
              <p:cNvPr id="16413" name="Oval 69"/>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14" name="Line 70"/>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6398" name="Group 71"/>
          <p:cNvGrpSpPr>
            <a:grpSpLocks/>
          </p:cNvGrpSpPr>
          <p:nvPr/>
        </p:nvGrpSpPr>
        <p:grpSpPr bwMode="auto">
          <a:xfrm>
            <a:off x="5029200" y="4800600"/>
            <a:ext cx="1219200" cy="1447800"/>
            <a:chOff x="3168" y="3024"/>
            <a:chExt cx="768" cy="912"/>
          </a:xfrm>
        </p:grpSpPr>
        <p:sp>
          <p:nvSpPr>
            <p:cNvPr id="16403" name="Line 72"/>
            <p:cNvSpPr>
              <a:spLocks noChangeShapeType="1"/>
            </p:cNvSpPr>
            <p:nvPr/>
          </p:nvSpPr>
          <p:spPr bwMode="auto">
            <a:xfrm>
              <a:off x="3356" y="3168"/>
              <a:ext cx="0" cy="76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04" name="Line 73"/>
            <p:cNvSpPr>
              <a:spLocks noChangeShapeType="1"/>
            </p:cNvSpPr>
            <p:nvPr/>
          </p:nvSpPr>
          <p:spPr bwMode="auto">
            <a:xfrm>
              <a:off x="3212" y="3600"/>
              <a:ext cx="62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05" name="Text Box 74"/>
            <p:cNvSpPr txBox="1">
              <a:spLocks noChangeArrowheads="1"/>
            </p:cNvSpPr>
            <p:nvPr/>
          </p:nvSpPr>
          <p:spPr bwMode="auto">
            <a:xfrm>
              <a:off x="3740" y="3552"/>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000">
                  <a:latin typeface="Times New Roman" pitchFamily="18" charset="0"/>
                </a:rPr>
                <a:t>x</a:t>
              </a:r>
            </a:p>
          </p:txBody>
        </p:sp>
        <p:sp>
          <p:nvSpPr>
            <p:cNvPr id="16406" name="Text Box 75"/>
            <p:cNvSpPr txBox="1">
              <a:spLocks noChangeArrowheads="1"/>
            </p:cNvSpPr>
            <p:nvPr/>
          </p:nvSpPr>
          <p:spPr bwMode="auto">
            <a:xfrm>
              <a:off x="3168" y="3024"/>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000">
                  <a:latin typeface="Times New Roman" pitchFamily="18" charset="0"/>
                </a:rPr>
                <a:t>y</a:t>
              </a:r>
            </a:p>
          </p:txBody>
        </p:sp>
      </p:grpSp>
      <p:pic>
        <p:nvPicPr>
          <p:cNvPr id="16399" name="Picture 7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1963738"/>
            <a:ext cx="1524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400" name="Text Box 77"/>
          <p:cNvSpPr txBox="1">
            <a:spLocks noChangeArrowheads="1"/>
          </p:cNvSpPr>
          <p:nvPr/>
        </p:nvSpPr>
        <p:spPr bwMode="auto">
          <a:xfrm>
            <a:off x="5181600" y="1447800"/>
            <a:ext cx="10937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000" u="sng">
                <a:latin typeface="Times New Roman" pitchFamily="18" charset="0"/>
              </a:rPr>
              <a:t>RF pulse</a:t>
            </a:r>
          </a:p>
        </p:txBody>
      </p:sp>
      <p:sp>
        <p:nvSpPr>
          <p:cNvPr id="16401" name="Line 78"/>
          <p:cNvSpPr>
            <a:spLocks noChangeShapeType="1"/>
          </p:cNvSpPr>
          <p:nvPr/>
        </p:nvSpPr>
        <p:spPr bwMode="auto">
          <a:xfrm flipV="1">
            <a:off x="5334000" y="5257800"/>
            <a:ext cx="319088" cy="42545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402" name="Arc 79"/>
          <p:cNvSpPr>
            <a:spLocks/>
          </p:cNvSpPr>
          <p:nvPr/>
        </p:nvSpPr>
        <p:spPr bwMode="auto">
          <a:xfrm>
            <a:off x="4876800" y="5183188"/>
            <a:ext cx="895350" cy="919162"/>
          </a:xfrm>
          <a:custGeom>
            <a:avLst/>
            <a:gdLst>
              <a:gd name="T0" fmla="*/ 895350 w 42171"/>
              <a:gd name="T1" fmla="*/ 599753 h 43200"/>
              <a:gd name="T2" fmla="*/ 783545 w 42171"/>
              <a:gd name="T3" fmla="*/ 135279 h 43200"/>
              <a:gd name="T4" fmla="*/ 458599 w 42171"/>
              <a:gd name="T5" fmla="*/ 459581 h 43200"/>
              <a:gd name="T6" fmla="*/ 0 60000 65536"/>
              <a:gd name="T7" fmla="*/ 0 60000 65536"/>
              <a:gd name="T8" fmla="*/ 0 60000 65536"/>
            </a:gdLst>
            <a:ahLst/>
            <a:cxnLst>
              <a:cxn ang="T6">
                <a:pos x="T0" y="T1"/>
              </a:cxn>
              <a:cxn ang="T7">
                <a:pos x="T2" y="T3"/>
              </a:cxn>
              <a:cxn ang="T8">
                <a:pos x="T4" y="T5"/>
              </a:cxn>
            </a:cxnLst>
            <a:rect l="0" t="0" r="r" b="b"/>
            <a:pathLst>
              <a:path w="42171" h="43200" fill="none" extrusionOk="0">
                <a:moveTo>
                  <a:pt x="42170" y="28187"/>
                </a:moveTo>
                <a:cubicBezTo>
                  <a:pt x="39306" y="37131"/>
                  <a:pt x="30991" y="43199"/>
                  <a:pt x="21600" y="43200"/>
                </a:cubicBezTo>
                <a:cubicBezTo>
                  <a:pt x="9670" y="43200"/>
                  <a:pt x="0" y="33529"/>
                  <a:pt x="0" y="21600"/>
                </a:cubicBezTo>
                <a:cubicBezTo>
                  <a:pt x="0" y="9670"/>
                  <a:pt x="9670" y="0"/>
                  <a:pt x="21600" y="0"/>
                </a:cubicBezTo>
                <a:cubicBezTo>
                  <a:pt x="27344" y="-1"/>
                  <a:pt x="32851" y="2287"/>
                  <a:pt x="36904" y="6358"/>
                </a:cubicBezTo>
              </a:path>
              <a:path w="42171" h="43200" stroke="0" extrusionOk="0">
                <a:moveTo>
                  <a:pt x="42170" y="28187"/>
                </a:moveTo>
                <a:cubicBezTo>
                  <a:pt x="39306" y="37131"/>
                  <a:pt x="30991" y="43199"/>
                  <a:pt x="21600" y="43200"/>
                </a:cubicBezTo>
                <a:cubicBezTo>
                  <a:pt x="9670" y="43200"/>
                  <a:pt x="0" y="33529"/>
                  <a:pt x="0" y="21600"/>
                </a:cubicBezTo>
                <a:cubicBezTo>
                  <a:pt x="0" y="9670"/>
                  <a:pt x="9670" y="0"/>
                  <a:pt x="21600" y="0"/>
                </a:cubicBezTo>
                <a:cubicBezTo>
                  <a:pt x="27344" y="-1"/>
                  <a:pt x="32851" y="2287"/>
                  <a:pt x="36904" y="6358"/>
                </a:cubicBezTo>
                <a:lnTo>
                  <a:pt x="21600" y="21600"/>
                </a:lnTo>
                <a:lnTo>
                  <a:pt x="42170" y="28187"/>
                </a:lnTo>
                <a:close/>
              </a:path>
            </a:pathLst>
          </a:custGeom>
          <a:noFill/>
          <a:ln w="28575">
            <a:solidFill>
              <a:schemeClr val="tx1"/>
            </a:solidFill>
            <a:prstDash val="dash"/>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Transverse relaxation:  T2</a:t>
            </a:r>
          </a:p>
        </p:txBody>
      </p:sp>
      <p:graphicFrame>
        <p:nvGraphicFramePr>
          <p:cNvPr id="17427" name="Object 109"/>
          <p:cNvGraphicFramePr>
            <a:graphicFrameLocks noGrp="1" noChangeAspect="1"/>
          </p:cNvGraphicFramePr>
          <p:nvPr>
            <p:ph idx="4294967295"/>
          </p:nvPr>
        </p:nvGraphicFramePr>
        <p:xfrm>
          <a:off x="6375400" y="1447800"/>
          <a:ext cx="2768600" cy="1122363"/>
        </p:xfrm>
        <a:graphic>
          <a:graphicData uri="http://schemas.openxmlformats.org/presentationml/2006/ole">
            <mc:AlternateContent xmlns:mc="http://schemas.openxmlformats.org/markup-compatibility/2006">
              <mc:Choice xmlns:v="urn:schemas-microsoft-com:vml" Requires="v">
                <p:oleObj spid="_x0000_s17535" name="Equation" r:id="rId4" imgW="939392" imgH="380835" progId="Equation.DSMT4">
                  <p:embed/>
                </p:oleObj>
              </mc:Choice>
              <mc:Fallback>
                <p:oleObj name="Equation" r:id="rId4" imgW="939392" imgH="380835" progId="Equation.DSMT4">
                  <p:embed/>
                  <p:pic>
                    <p:nvPicPr>
                      <p:cNvPr id="0" name="Object 10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5400" y="1447800"/>
                        <a:ext cx="2768600" cy="1122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7411" name="Group 3"/>
          <p:cNvGrpSpPr>
            <a:grpSpLocks/>
          </p:cNvGrpSpPr>
          <p:nvPr/>
        </p:nvGrpSpPr>
        <p:grpSpPr bwMode="auto">
          <a:xfrm>
            <a:off x="2971800" y="3959225"/>
            <a:ext cx="1295400" cy="1268413"/>
            <a:chOff x="3984" y="2112"/>
            <a:chExt cx="912" cy="893"/>
          </a:xfrm>
        </p:grpSpPr>
        <p:grpSp>
          <p:nvGrpSpPr>
            <p:cNvPr id="17501" name="Group 4"/>
            <p:cNvGrpSpPr>
              <a:grpSpLocks/>
            </p:cNvGrpSpPr>
            <p:nvPr/>
          </p:nvGrpSpPr>
          <p:grpSpPr bwMode="auto">
            <a:xfrm>
              <a:off x="4118" y="2621"/>
              <a:ext cx="384" cy="384"/>
              <a:chOff x="3072" y="1824"/>
              <a:chExt cx="480" cy="480"/>
            </a:xfrm>
          </p:grpSpPr>
          <p:sp>
            <p:nvSpPr>
              <p:cNvPr id="17517" name="Oval 5"/>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518" name="Line 6"/>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502" name="Group 7"/>
            <p:cNvGrpSpPr>
              <a:grpSpLocks/>
            </p:cNvGrpSpPr>
            <p:nvPr/>
          </p:nvGrpSpPr>
          <p:grpSpPr bwMode="auto">
            <a:xfrm>
              <a:off x="4512" y="2448"/>
              <a:ext cx="384" cy="384"/>
              <a:chOff x="3072" y="1824"/>
              <a:chExt cx="480" cy="480"/>
            </a:xfrm>
          </p:grpSpPr>
          <p:sp>
            <p:nvSpPr>
              <p:cNvPr id="17515" name="Oval 8"/>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516" name="Line 9"/>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503" name="Group 10"/>
            <p:cNvGrpSpPr>
              <a:grpSpLocks/>
            </p:cNvGrpSpPr>
            <p:nvPr/>
          </p:nvGrpSpPr>
          <p:grpSpPr bwMode="auto">
            <a:xfrm>
              <a:off x="4224" y="2400"/>
              <a:ext cx="384" cy="384"/>
              <a:chOff x="3072" y="1824"/>
              <a:chExt cx="480" cy="480"/>
            </a:xfrm>
          </p:grpSpPr>
          <p:sp>
            <p:nvSpPr>
              <p:cNvPr id="17513" name="Oval 11"/>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514" name="Line 12"/>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504" name="Group 13"/>
            <p:cNvGrpSpPr>
              <a:grpSpLocks/>
            </p:cNvGrpSpPr>
            <p:nvPr/>
          </p:nvGrpSpPr>
          <p:grpSpPr bwMode="auto">
            <a:xfrm>
              <a:off x="3984" y="2400"/>
              <a:ext cx="384" cy="384"/>
              <a:chOff x="3072" y="1824"/>
              <a:chExt cx="480" cy="480"/>
            </a:xfrm>
          </p:grpSpPr>
          <p:sp>
            <p:nvSpPr>
              <p:cNvPr id="17511" name="Oval 14"/>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512" name="Line 15"/>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505" name="Group 16"/>
            <p:cNvGrpSpPr>
              <a:grpSpLocks/>
            </p:cNvGrpSpPr>
            <p:nvPr/>
          </p:nvGrpSpPr>
          <p:grpSpPr bwMode="auto">
            <a:xfrm>
              <a:off x="4080" y="2112"/>
              <a:ext cx="384" cy="384"/>
              <a:chOff x="3072" y="1824"/>
              <a:chExt cx="480" cy="480"/>
            </a:xfrm>
          </p:grpSpPr>
          <p:sp>
            <p:nvSpPr>
              <p:cNvPr id="17509" name="Oval 17"/>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510" name="Line 18"/>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506" name="Group 19"/>
            <p:cNvGrpSpPr>
              <a:grpSpLocks/>
            </p:cNvGrpSpPr>
            <p:nvPr/>
          </p:nvGrpSpPr>
          <p:grpSpPr bwMode="auto">
            <a:xfrm>
              <a:off x="4272" y="2160"/>
              <a:ext cx="384" cy="384"/>
              <a:chOff x="3072" y="1824"/>
              <a:chExt cx="480" cy="480"/>
            </a:xfrm>
          </p:grpSpPr>
          <p:sp>
            <p:nvSpPr>
              <p:cNvPr id="17507" name="Oval 20"/>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508" name="Line 21"/>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12" name="Group 22"/>
          <p:cNvGrpSpPr>
            <a:grpSpLocks/>
          </p:cNvGrpSpPr>
          <p:nvPr/>
        </p:nvGrpSpPr>
        <p:grpSpPr bwMode="auto">
          <a:xfrm>
            <a:off x="304800" y="3962400"/>
            <a:ext cx="1524000" cy="1371600"/>
            <a:chOff x="2736" y="1776"/>
            <a:chExt cx="1440" cy="1296"/>
          </a:xfrm>
        </p:grpSpPr>
        <p:grpSp>
          <p:nvGrpSpPr>
            <p:cNvPr id="17483" name="Group 23"/>
            <p:cNvGrpSpPr>
              <a:grpSpLocks/>
            </p:cNvGrpSpPr>
            <p:nvPr/>
          </p:nvGrpSpPr>
          <p:grpSpPr bwMode="auto">
            <a:xfrm rot="-2120619">
              <a:off x="3072" y="1824"/>
              <a:ext cx="480" cy="480"/>
              <a:chOff x="3072" y="1824"/>
              <a:chExt cx="480" cy="480"/>
            </a:xfrm>
          </p:grpSpPr>
          <p:sp>
            <p:nvSpPr>
              <p:cNvPr id="17499" name="Oval 24"/>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500" name="Line 25"/>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84" name="Group 26"/>
            <p:cNvGrpSpPr>
              <a:grpSpLocks/>
            </p:cNvGrpSpPr>
            <p:nvPr/>
          </p:nvGrpSpPr>
          <p:grpSpPr bwMode="auto">
            <a:xfrm rot="2883745">
              <a:off x="3264" y="2256"/>
              <a:ext cx="480" cy="480"/>
              <a:chOff x="3072" y="1824"/>
              <a:chExt cx="480" cy="480"/>
            </a:xfrm>
          </p:grpSpPr>
          <p:sp>
            <p:nvSpPr>
              <p:cNvPr id="17497" name="Oval 27"/>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98" name="Line 28"/>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85" name="Group 29"/>
            <p:cNvGrpSpPr>
              <a:grpSpLocks/>
            </p:cNvGrpSpPr>
            <p:nvPr/>
          </p:nvGrpSpPr>
          <p:grpSpPr bwMode="auto">
            <a:xfrm rot="-2750552">
              <a:off x="3024" y="2592"/>
              <a:ext cx="480" cy="480"/>
              <a:chOff x="3072" y="1824"/>
              <a:chExt cx="480" cy="480"/>
            </a:xfrm>
          </p:grpSpPr>
          <p:sp>
            <p:nvSpPr>
              <p:cNvPr id="17495" name="Oval 30"/>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96" name="Line 31"/>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86" name="Group 32"/>
            <p:cNvGrpSpPr>
              <a:grpSpLocks/>
            </p:cNvGrpSpPr>
            <p:nvPr/>
          </p:nvGrpSpPr>
          <p:grpSpPr bwMode="auto">
            <a:xfrm rot="9808957">
              <a:off x="2736" y="2160"/>
              <a:ext cx="480" cy="480"/>
              <a:chOff x="3072" y="1824"/>
              <a:chExt cx="480" cy="480"/>
            </a:xfrm>
          </p:grpSpPr>
          <p:sp>
            <p:nvSpPr>
              <p:cNvPr id="17493" name="Oval 33"/>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94" name="Line 34"/>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87" name="Group 35"/>
            <p:cNvGrpSpPr>
              <a:grpSpLocks/>
            </p:cNvGrpSpPr>
            <p:nvPr/>
          </p:nvGrpSpPr>
          <p:grpSpPr bwMode="auto">
            <a:xfrm rot="5982063">
              <a:off x="3648" y="1776"/>
              <a:ext cx="480" cy="480"/>
              <a:chOff x="3072" y="1824"/>
              <a:chExt cx="480" cy="480"/>
            </a:xfrm>
          </p:grpSpPr>
          <p:sp>
            <p:nvSpPr>
              <p:cNvPr id="17491" name="Oval 36"/>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92" name="Line 37"/>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88" name="Group 38"/>
            <p:cNvGrpSpPr>
              <a:grpSpLocks/>
            </p:cNvGrpSpPr>
            <p:nvPr/>
          </p:nvGrpSpPr>
          <p:grpSpPr bwMode="auto">
            <a:xfrm rot="3251288">
              <a:off x="3696" y="2352"/>
              <a:ext cx="480" cy="480"/>
              <a:chOff x="3072" y="1824"/>
              <a:chExt cx="480" cy="480"/>
            </a:xfrm>
          </p:grpSpPr>
          <p:sp>
            <p:nvSpPr>
              <p:cNvPr id="17489" name="Oval 39"/>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90" name="Line 40"/>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pic>
        <p:nvPicPr>
          <p:cNvPr id="17413" name="Picture 4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00200" y="3886200"/>
            <a:ext cx="1600200"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4" name="Text Box 42"/>
          <p:cNvSpPr txBox="1">
            <a:spLocks noChangeArrowheads="1"/>
          </p:cNvSpPr>
          <p:nvPr/>
        </p:nvSpPr>
        <p:spPr bwMode="auto">
          <a:xfrm>
            <a:off x="1828800" y="3429000"/>
            <a:ext cx="10937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000" u="sng">
                <a:latin typeface="Times New Roman" pitchFamily="18" charset="0"/>
              </a:rPr>
              <a:t>RF pulse</a:t>
            </a:r>
          </a:p>
        </p:txBody>
      </p:sp>
      <p:grpSp>
        <p:nvGrpSpPr>
          <p:cNvPr id="17415" name="Group 43"/>
          <p:cNvGrpSpPr>
            <a:grpSpLocks/>
          </p:cNvGrpSpPr>
          <p:nvPr/>
        </p:nvGrpSpPr>
        <p:grpSpPr bwMode="auto">
          <a:xfrm>
            <a:off x="4572000" y="4033838"/>
            <a:ext cx="1219200" cy="1193800"/>
            <a:chOff x="2976" y="2112"/>
            <a:chExt cx="912" cy="893"/>
          </a:xfrm>
        </p:grpSpPr>
        <p:grpSp>
          <p:nvGrpSpPr>
            <p:cNvPr id="17465" name="Group 44"/>
            <p:cNvGrpSpPr>
              <a:grpSpLocks/>
            </p:cNvGrpSpPr>
            <p:nvPr/>
          </p:nvGrpSpPr>
          <p:grpSpPr bwMode="auto">
            <a:xfrm rot="-1768619">
              <a:off x="3110" y="2621"/>
              <a:ext cx="384" cy="384"/>
              <a:chOff x="3072" y="1824"/>
              <a:chExt cx="480" cy="480"/>
            </a:xfrm>
          </p:grpSpPr>
          <p:sp>
            <p:nvSpPr>
              <p:cNvPr id="17481" name="Oval 45"/>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82" name="Line 46"/>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66" name="Group 47"/>
            <p:cNvGrpSpPr>
              <a:grpSpLocks/>
            </p:cNvGrpSpPr>
            <p:nvPr/>
          </p:nvGrpSpPr>
          <p:grpSpPr bwMode="auto">
            <a:xfrm rot="-1553097">
              <a:off x="3504" y="2448"/>
              <a:ext cx="384" cy="384"/>
              <a:chOff x="3072" y="1824"/>
              <a:chExt cx="480" cy="480"/>
            </a:xfrm>
          </p:grpSpPr>
          <p:sp>
            <p:nvSpPr>
              <p:cNvPr id="17479" name="Oval 48"/>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80" name="Line 49"/>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67" name="Group 50"/>
            <p:cNvGrpSpPr>
              <a:grpSpLocks/>
            </p:cNvGrpSpPr>
            <p:nvPr/>
          </p:nvGrpSpPr>
          <p:grpSpPr bwMode="auto">
            <a:xfrm rot="-2619486">
              <a:off x="3216" y="2400"/>
              <a:ext cx="384" cy="384"/>
              <a:chOff x="3072" y="1824"/>
              <a:chExt cx="480" cy="480"/>
            </a:xfrm>
          </p:grpSpPr>
          <p:sp>
            <p:nvSpPr>
              <p:cNvPr id="17477" name="Oval 51"/>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78" name="Line 52"/>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68" name="Group 53"/>
            <p:cNvGrpSpPr>
              <a:grpSpLocks/>
            </p:cNvGrpSpPr>
            <p:nvPr/>
          </p:nvGrpSpPr>
          <p:grpSpPr bwMode="auto">
            <a:xfrm rot="-3266544">
              <a:off x="2976" y="2400"/>
              <a:ext cx="384" cy="384"/>
              <a:chOff x="3072" y="1824"/>
              <a:chExt cx="480" cy="480"/>
            </a:xfrm>
          </p:grpSpPr>
          <p:sp>
            <p:nvSpPr>
              <p:cNvPr id="17475" name="Oval 54"/>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76" name="Line 55"/>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69" name="Group 56"/>
            <p:cNvGrpSpPr>
              <a:grpSpLocks/>
            </p:cNvGrpSpPr>
            <p:nvPr/>
          </p:nvGrpSpPr>
          <p:grpSpPr bwMode="auto">
            <a:xfrm rot="-3294574">
              <a:off x="3072" y="2112"/>
              <a:ext cx="384" cy="384"/>
              <a:chOff x="3072" y="1824"/>
              <a:chExt cx="480" cy="480"/>
            </a:xfrm>
          </p:grpSpPr>
          <p:sp>
            <p:nvSpPr>
              <p:cNvPr id="17473" name="Oval 57"/>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74" name="Line 58"/>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70" name="Group 59"/>
            <p:cNvGrpSpPr>
              <a:grpSpLocks/>
            </p:cNvGrpSpPr>
            <p:nvPr/>
          </p:nvGrpSpPr>
          <p:grpSpPr bwMode="auto">
            <a:xfrm rot="-2619486">
              <a:off x="3264" y="2160"/>
              <a:ext cx="384" cy="384"/>
              <a:chOff x="3072" y="1824"/>
              <a:chExt cx="480" cy="480"/>
            </a:xfrm>
          </p:grpSpPr>
          <p:sp>
            <p:nvSpPr>
              <p:cNvPr id="17471" name="Oval 60"/>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72" name="Line 61"/>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16" name="Group 62"/>
          <p:cNvGrpSpPr>
            <a:grpSpLocks/>
          </p:cNvGrpSpPr>
          <p:nvPr/>
        </p:nvGrpSpPr>
        <p:grpSpPr bwMode="auto">
          <a:xfrm>
            <a:off x="5867400" y="4038600"/>
            <a:ext cx="1219200" cy="1193800"/>
            <a:chOff x="4176" y="2160"/>
            <a:chExt cx="912" cy="893"/>
          </a:xfrm>
        </p:grpSpPr>
        <p:grpSp>
          <p:nvGrpSpPr>
            <p:cNvPr id="17447" name="Group 63"/>
            <p:cNvGrpSpPr>
              <a:grpSpLocks/>
            </p:cNvGrpSpPr>
            <p:nvPr/>
          </p:nvGrpSpPr>
          <p:grpSpPr bwMode="auto">
            <a:xfrm rot="8803096">
              <a:off x="4310" y="2669"/>
              <a:ext cx="384" cy="384"/>
              <a:chOff x="3072" y="1824"/>
              <a:chExt cx="480" cy="480"/>
            </a:xfrm>
          </p:grpSpPr>
          <p:sp>
            <p:nvSpPr>
              <p:cNvPr id="17463" name="Oval 64"/>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64" name="Line 65"/>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48" name="Group 66"/>
            <p:cNvGrpSpPr>
              <a:grpSpLocks/>
            </p:cNvGrpSpPr>
            <p:nvPr/>
          </p:nvGrpSpPr>
          <p:grpSpPr bwMode="auto">
            <a:xfrm rot="-3611323">
              <a:off x="4704" y="2496"/>
              <a:ext cx="384" cy="384"/>
              <a:chOff x="3072" y="1824"/>
              <a:chExt cx="480" cy="480"/>
            </a:xfrm>
          </p:grpSpPr>
          <p:sp>
            <p:nvSpPr>
              <p:cNvPr id="17461" name="Oval 67"/>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62" name="Line 68"/>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49" name="Group 69"/>
            <p:cNvGrpSpPr>
              <a:grpSpLocks/>
            </p:cNvGrpSpPr>
            <p:nvPr/>
          </p:nvGrpSpPr>
          <p:grpSpPr bwMode="auto">
            <a:xfrm rot="-7060308">
              <a:off x="4416" y="2448"/>
              <a:ext cx="384" cy="384"/>
              <a:chOff x="3072" y="1824"/>
              <a:chExt cx="480" cy="480"/>
            </a:xfrm>
          </p:grpSpPr>
          <p:sp>
            <p:nvSpPr>
              <p:cNvPr id="17459" name="Oval 70"/>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60" name="Line 71"/>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50" name="Group 72"/>
            <p:cNvGrpSpPr>
              <a:grpSpLocks/>
            </p:cNvGrpSpPr>
            <p:nvPr/>
          </p:nvGrpSpPr>
          <p:grpSpPr bwMode="auto">
            <a:xfrm rot="-7707366">
              <a:off x="4176" y="2448"/>
              <a:ext cx="384" cy="384"/>
              <a:chOff x="3072" y="1824"/>
              <a:chExt cx="480" cy="480"/>
            </a:xfrm>
          </p:grpSpPr>
          <p:sp>
            <p:nvSpPr>
              <p:cNvPr id="17457" name="Oval 73"/>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58" name="Line 74"/>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51" name="Group 75"/>
            <p:cNvGrpSpPr>
              <a:grpSpLocks/>
            </p:cNvGrpSpPr>
            <p:nvPr/>
          </p:nvGrpSpPr>
          <p:grpSpPr bwMode="auto">
            <a:xfrm rot="-8875473">
              <a:off x="4272" y="2160"/>
              <a:ext cx="384" cy="384"/>
              <a:chOff x="3072" y="1824"/>
              <a:chExt cx="480" cy="480"/>
            </a:xfrm>
          </p:grpSpPr>
          <p:sp>
            <p:nvSpPr>
              <p:cNvPr id="17455" name="Oval 76"/>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56" name="Line 77"/>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52" name="Group 78"/>
            <p:cNvGrpSpPr>
              <a:grpSpLocks/>
            </p:cNvGrpSpPr>
            <p:nvPr/>
          </p:nvGrpSpPr>
          <p:grpSpPr bwMode="auto">
            <a:xfrm rot="-6790881">
              <a:off x="4464" y="2208"/>
              <a:ext cx="384" cy="384"/>
              <a:chOff x="3072" y="1824"/>
              <a:chExt cx="480" cy="480"/>
            </a:xfrm>
          </p:grpSpPr>
          <p:sp>
            <p:nvSpPr>
              <p:cNvPr id="17453" name="Oval 79"/>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54" name="Line 80"/>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17" name="Group 81"/>
          <p:cNvGrpSpPr>
            <a:grpSpLocks/>
          </p:cNvGrpSpPr>
          <p:nvPr/>
        </p:nvGrpSpPr>
        <p:grpSpPr bwMode="auto">
          <a:xfrm>
            <a:off x="7416800" y="4086225"/>
            <a:ext cx="1193800" cy="1171575"/>
            <a:chOff x="4672" y="2192"/>
            <a:chExt cx="848" cy="832"/>
          </a:xfrm>
        </p:grpSpPr>
        <p:grpSp>
          <p:nvGrpSpPr>
            <p:cNvPr id="17429" name="Group 82"/>
            <p:cNvGrpSpPr>
              <a:grpSpLocks/>
            </p:cNvGrpSpPr>
            <p:nvPr/>
          </p:nvGrpSpPr>
          <p:grpSpPr bwMode="auto">
            <a:xfrm rot="-2120619">
              <a:off x="4784" y="2192"/>
              <a:ext cx="320" cy="320"/>
              <a:chOff x="3072" y="1824"/>
              <a:chExt cx="480" cy="480"/>
            </a:xfrm>
          </p:grpSpPr>
          <p:sp>
            <p:nvSpPr>
              <p:cNvPr id="17445" name="Oval 83"/>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46" name="Line 84"/>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30" name="Group 85"/>
            <p:cNvGrpSpPr>
              <a:grpSpLocks/>
            </p:cNvGrpSpPr>
            <p:nvPr/>
          </p:nvGrpSpPr>
          <p:grpSpPr bwMode="auto">
            <a:xfrm rot="2883745">
              <a:off x="4912" y="2480"/>
              <a:ext cx="320" cy="320"/>
              <a:chOff x="3072" y="1824"/>
              <a:chExt cx="480" cy="480"/>
            </a:xfrm>
          </p:grpSpPr>
          <p:sp>
            <p:nvSpPr>
              <p:cNvPr id="17443" name="Oval 86"/>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44" name="Line 87"/>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31" name="Group 88"/>
            <p:cNvGrpSpPr>
              <a:grpSpLocks/>
            </p:cNvGrpSpPr>
            <p:nvPr/>
          </p:nvGrpSpPr>
          <p:grpSpPr bwMode="auto">
            <a:xfrm rot="-2750552">
              <a:off x="4752" y="2704"/>
              <a:ext cx="320" cy="320"/>
              <a:chOff x="3072" y="1824"/>
              <a:chExt cx="480" cy="480"/>
            </a:xfrm>
          </p:grpSpPr>
          <p:sp>
            <p:nvSpPr>
              <p:cNvPr id="17441" name="Oval 89"/>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42" name="Line 90"/>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32" name="Group 91"/>
            <p:cNvGrpSpPr>
              <a:grpSpLocks/>
            </p:cNvGrpSpPr>
            <p:nvPr/>
          </p:nvGrpSpPr>
          <p:grpSpPr bwMode="auto">
            <a:xfrm rot="9808957">
              <a:off x="4672" y="2416"/>
              <a:ext cx="320" cy="320"/>
              <a:chOff x="3072" y="1824"/>
              <a:chExt cx="480" cy="480"/>
            </a:xfrm>
          </p:grpSpPr>
          <p:sp>
            <p:nvSpPr>
              <p:cNvPr id="17439" name="Oval 92"/>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40" name="Line 93"/>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33" name="Group 94"/>
            <p:cNvGrpSpPr>
              <a:grpSpLocks/>
            </p:cNvGrpSpPr>
            <p:nvPr/>
          </p:nvGrpSpPr>
          <p:grpSpPr bwMode="auto">
            <a:xfrm rot="5982063">
              <a:off x="5040" y="2224"/>
              <a:ext cx="320" cy="320"/>
              <a:chOff x="3072" y="1824"/>
              <a:chExt cx="480" cy="480"/>
            </a:xfrm>
          </p:grpSpPr>
          <p:sp>
            <p:nvSpPr>
              <p:cNvPr id="17437" name="Oval 95"/>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38" name="Line 96"/>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7434" name="Group 97"/>
            <p:cNvGrpSpPr>
              <a:grpSpLocks/>
            </p:cNvGrpSpPr>
            <p:nvPr/>
          </p:nvGrpSpPr>
          <p:grpSpPr bwMode="auto">
            <a:xfrm rot="3251288">
              <a:off x="5200" y="2544"/>
              <a:ext cx="320" cy="320"/>
              <a:chOff x="3072" y="1824"/>
              <a:chExt cx="480" cy="480"/>
            </a:xfrm>
          </p:grpSpPr>
          <p:sp>
            <p:nvSpPr>
              <p:cNvPr id="17435" name="Oval 98"/>
              <p:cNvSpPr>
                <a:spLocks noChangeArrowheads="1"/>
              </p:cNvSpPr>
              <p:nvPr/>
            </p:nvSpPr>
            <p:spPr bwMode="auto">
              <a:xfrm>
                <a:off x="3072" y="1824"/>
                <a:ext cx="480" cy="48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36" name="Line 99"/>
              <p:cNvSpPr>
                <a:spLocks noChangeShapeType="1"/>
              </p:cNvSpPr>
              <p:nvPr/>
            </p:nvSpPr>
            <p:spPr bwMode="auto">
              <a:xfrm>
                <a:off x="3312" y="2064"/>
                <a:ext cx="24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17418" name="Line 100"/>
          <p:cNvSpPr>
            <a:spLocks noChangeShapeType="1"/>
          </p:cNvSpPr>
          <p:nvPr/>
        </p:nvSpPr>
        <p:spPr bwMode="auto">
          <a:xfrm>
            <a:off x="3352800" y="5467350"/>
            <a:ext cx="50292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19" name="Text Box 101"/>
          <p:cNvSpPr txBox="1">
            <a:spLocks noChangeArrowheads="1"/>
          </p:cNvSpPr>
          <p:nvPr/>
        </p:nvSpPr>
        <p:spPr bwMode="auto">
          <a:xfrm>
            <a:off x="5013325" y="5410200"/>
            <a:ext cx="1041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3200">
                <a:latin typeface="Times New Roman" pitchFamily="18" charset="0"/>
              </a:rPr>
              <a:t>Time</a:t>
            </a:r>
          </a:p>
        </p:txBody>
      </p:sp>
      <p:sp>
        <p:nvSpPr>
          <p:cNvPr id="17420" name="Line 102"/>
          <p:cNvSpPr>
            <a:spLocks noChangeShapeType="1"/>
          </p:cNvSpPr>
          <p:nvPr/>
        </p:nvSpPr>
        <p:spPr bwMode="auto">
          <a:xfrm>
            <a:off x="3435350" y="6303963"/>
            <a:ext cx="68580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21" name="Line 103"/>
          <p:cNvSpPr>
            <a:spLocks noChangeShapeType="1"/>
          </p:cNvSpPr>
          <p:nvPr/>
        </p:nvSpPr>
        <p:spPr bwMode="auto">
          <a:xfrm rot="-1808483">
            <a:off x="4959350" y="6284913"/>
            <a:ext cx="468313" cy="39687"/>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22" name="Line 104"/>
          <p:cNvSpPr>
            <a:spLocks noChangeShapeType="1"/>
          </p:cNvSpPr>
          <p:nvPr/>
        </p:nvSpPr>
        <p:spPr bwMode="auto">
          <a:xfrm rot="-8258229">
            <a:off x="6324600" y="6303963"/>
            <a:ext cx="304800" cy="1587"/>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23" name="Text Box 105"/>
          <p:cNvSpPr txBox="1">
            <a:spLocks noChangeArrowheads="1"/>
          </p:cNvSpPr>
          <p:nvPr/>
        </p:nvSpPr>
        <p:spPr bwMode="auto">
          <a:xfrm>
            <a:off x="7375525" y="5576888"/>
            <a:ext cx="9239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000">
                <a:latin typeface="Times New Roman" pitchFamily="18" charset="0"/>
              </a:rPr>
              <a:t>200 ms</a:t>
            </a:r>
          </a:p>
        </p:txBody>
      </p:sp>
      <p:sp>
        <p:nvSpPr>
          <p:cNvPr id="17424" name="Oval 106"/>
          <p:cNvSpPr>
            <a:spLocks noChangeArrowheads="1"/>
          </p:cNvSpPr>
          <p:nvPr/>
        </p:nvSpPr>
        <p:spPr bwMode="auto">
          <a:xfrm>
            <a:off x="1371600" y="6172200"/>
            <a:ext cx="152400" cy="152400"/>
          </a:xfrm>
          <a:prstGeom prst="ellipse">
            <a:avLst/>
          </a:pr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25" name="Oval 107"/>
          <p:cNvSpPr>
            <a:spLocks noChangeArrowheads="1"/>
          </p:cNvSpPr>
          <p:nvPr/>
        </p:nvSpPr>
        <p:spPr bwMode="auto">
          <a:xfrm>
            <a:off x="8001000" y="6248400"/>
            <a:ext cx="152400" cy="152400"/>
          </a:xfrm>
          <a:prstGeom prst="ellipse">
            <a:avLst/>
          </a:pr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26" name="Text Box 108"/>
          <p:cNvSpPr txBox="1">
            <a:spLocks noChangeArrowheads="1"/>
          </p:cNvSpPr>
          <p:nvPr/>
        </p:nvSpPr>
        <p:spPr bwMode="auto">
          <a:xfrm>
            <a:off x="4495800" y="3276600"/>
            <a:ext cx="3409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800">
                <a:latin typeface="Times New Roman" pitchFamily="18" charset="0"/>
              </a:rPr>
              <a:t>Red arrows denote individual spins</a:t>
            </a:r>
          </a:p>
        </p:txBody>
      </p:sp>
      <p:sp>
        <p:nvSpPr>
          <p:cNvPr id="17428" name="Text Box 110"/>
          <p:cNvSpPr txBox="1">
            <a:spLocks noChangeArrowheads="1"/>
          </p:cNvSpPr>
          <p:nvPr/>
        </p:nvSpPr>
        <p:spPr bwMode="auto">
          <a:xfrm>
            <a:off x="533400" y="1600200"/>
            <a:ext cx="39624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000">
                <a:latin typeface="Georgia" pitchFamily="18" charset="0"/>
              </a:rPr>
              <a:t>Bulk transverse magnetization follows an exponential recovery with a time constant called T2</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title"/>
          </p:nvPr>
        </p:nvSpPr>
        <p:spPr/>
        <p:txBody>
          <a:bodyPr/>
          <a:lstStyle/>
          <a:p>
            <a:pPr eaLnBrk="1" hangingPunct="1"/>
            <a:r>
              <a:rPr lang="en-US" smtClean="0"/>
              <a:t>Selection of TR and TE values for T</a:t>
            </a:r>
            <a:r>
              <a:rPr lang="en-US" baseline="-25000" smtClean="0"/>
              <a:t>1</a:t>
            </a:r>
            <a:r>
              <a:rPr lang="en-US" smtClean="0"/>
              <a:t> contrast. </a:t>
            </a:r>
          </a:p>
        </p:txBody>
      </p:sp>
      <p:grpSp>
        <p:nvGrpSpPr>
          <p:cNvPr id="18435" name="Group 9"/>
          <p:cNvGrpSpPr>
            <a:grpSpLocks/>
          </p:cNvGrpSpPr>
          <p:nvPr/>
        </p:nvGrpSpPr>
        <p:grpSpPr bwMode="auto">
          <a:xfrm>
            <a:off x="990600" y="762000"/>
            <a:ext cx="6629400" cy="5980113"/>
            <a:chOff x="576" y="336"/>
            <a:chExt cx="4416" cy="3984"/>
          </a:xfrm>
        </p:grpSpPr>
        <p:pic>
          <p:nvPicPr>
            <p:cNvPr id="18437" name="Picture 2" descr="fmri-fig-05-05-2"/>
            <p:cNvPicPr>
              <a:picLocks noChangeAspect="1" noChangeArrowheads="1"/>
            </p:cNvPicPr>
            <p:nvPr/>
          </p:nvPicPr>
          <p:blipFill>
            <a:blip r:embed="rId4">
              <a:extLst>
                <a:ext uri="{28A0092B-C50C-407E-A947-70E740481C1C}">
                  <a14:useLocalDpi xmlns:a14="http://schemas.microsoft.com/office/drawing/2010/main" val="0"/>
                </a:ext>
              </a:extLst>
            </a:blip>
            <a:srcRect l="7443" t="1166" r="10384"/>
            <a:stretch>
              <a:fillRect/>
            </a:stretch>
          </p:blipFill>
          <p:spPr bwMode="auto">
            <a:xfrm>
              <a:off x="576" y="336"/>
              <a:ext cx="4416" cy="3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8438" name="Object 5"/>
            <p:cNvGraphicFramePr>
              <a:graphicFrameLocks noChangeAspect="1"/>
            </p:cNvGraphicFramePr>
            <p:nvPr/>
          </p:nvGraphicFramePr>
          <p:xfrm>
            <a:off x="3352" y="672"/>
            <a:ext cx="1592" cy="646"/>
          </p:xfrm>
          <a:graphic>
            <a:graphicData uri="http://schemas.openxmlformats.org/presentationml/2006/ole">
              <mc:AlternateContent xmlns:mc="http://schemas.openxmlformats.org/markup-compatibility/2006">
                <mc:Choice xmlns:v="urn:schemas-microsoft-com:vml" Requires="v">
                  <p:oleObj spid="_x0000_s18456" name="Equation" r:id="rId5" imgW="939392" imgH="380835" progId="Equation.DSMT4">
                    <p:embed/>
                  </p:oleObj>
                </mc:Choice>
                <mc:Fallback>
                  <p:oleObj name="Equation" r:id="rId5" imgW="939392" imgH="380835"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2" y="672"/>
                          <a:ext cx="1592" cy="6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439" name="Text Box 7"/>
            <p:cNvSpPr txBox="1">
              <a:spLocks noChangeArrowheads="1"/>
            </p:cNvSpPr>
            <p:nvPr/>
          </p:nvSpPr>
          <p:spPr bwMode="auto">
            <a:xfrm>
              <a:off x="3744" y="1728"/>
              <a:ext cx="1104" cy="1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800" i="1">
                  <a:latin typeface="Times New Roman" pitchFamily="18" charset="0"/>
                </a:rPr>
                <a:t>The T2 time constant is much shorter than T1.  Consider the practical aspects.</a:t>
              </a:r>
            </a:p>
          </p:txBody>
        </p:sp>
      </p:grpSp>
      <p:sp>
        <p:nvSpPr>
          <p:cNvPr id="188427" name="Line 11"/>
          <p:cNvSpPr>
            <a:spLocks noChangeShapeType="1"/>
          </p:cNvSpPr>
          <p:nvPr/>
        </p:nvSpPr>
        <p:spPr bwMode="auto">
          <a:xfrm flipH="1">
            <a:off x="3505200" y="3657600"/>
            <a:ext cx="33338" cy="1524000"/>
          </a:xfrm>
          <a:prstGeom prst="line">
            <a:avLst/>
          </a:prstGeom>
          <a:noFill/>
          <a:ln w="2857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8427"/>
                                        </p:tgtEl>
                                        <p:attrNameLst>
                                          <p:attrName>style.visibility</p:attrName>
                                        </p:attrNameLst>
                                      </p:cBhvr>
                                      <p:to>
                                        <p:strVal val="visible"/>
                                      </p:to>
                                    </p:set>
                                    <p:animEffect transition="in" filter="fade">
                                      <p:cBhvr>
                                        <p:cTn id="7" dur="2000"/>
                                        <p:tgtEl>
                                          <p:spTgt spid="1884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path" presetSubtype="0" accel="50000" decel="50000" fill="hold" grpId="1" nodeType="clickEffect">
                                  <p:stCondLst>
                                    <p:cond delay="0"/>
                                  </p:stCondLst>
                                  <p:childTnLst>
                                    <p:animMotion origin="layout" path="M 8.33333E-7 1.11022E-16 L -0.00365 0.09444 " pathEditMode="relative" rAng="0" ptsTypes="AA">
                                      <p:cBhvr>
                                        <p:cTn id="11" dur="2000" fill="hold"/>
                                        <p:tgtEl>
                                          <p:spTgt spid="188427"/>
                                        </p:tgtEl>
                                        <p:attrNameLst>
                                          <p:attrName>ppt_x</p:attrName>
                                          <p:attrName>ppt_y</p:attrName>
                                        </p:attrNameLst>
                                      </p:cBhvr>
                                      <p:rCtr x="-191" y="472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27" grpId="0" animBg="1"/>
      <p:bldP spid="188427"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8475" y="3771900"/>
            <a:ext cx="2101850" cy="272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59" name="Rectangle 2"/>
          <p:cNvSpPr>
            <a:spLocks noGrp="1" noChangeArrowheads="1"/>
          </p:cNvSpPr>
          <p:nvPr>
            <p:ph type="title"/>
          </p:nvPr>
        </p:nvSpPr>
        <p:spPr/>
        <p:txBody>
          <a:bodyPr/>
          <a:lstStyle/>
          <a:p>
            <a:pPr eaLnBrk="1" hangingPunct="1"/>
            <a:r>
              <a:rPr lang="en-US" smtClean="0"/>
              <a:t>T2 images</a:t>
            </a:r>
          </a:p>
        </p:txBody>
      </p:sp>
      <p:grpSp>
        <p:nvGrpSpPr>
          <p:cNvPr id="19460" name="Group 8"/>
          <p:cNvGrpSpPr>
            <a:grpSpLocks/>
          </p:cNvGrpSpPr>
          <p:nvPr/>
        </p:nvGrpSpPr>
        <p:grpSpPr bwMode="auto">
          <a:xfrm>
            <a:off x="76200" y="1295400"/>
            <a:ext cx="6781800" cy="5213350"/>
            <a:chOff x="816" y="892"/>
            <a:chExt cx="4272" cy="3284"/>
          </a:xfrm>
        </p:grpSpPr>
        <p:pic>
          <p:nvPicPr>
            <p:cNvPr id="1946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 y="892"/>
              <a:ext cx="4272" cy="3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18" y="2325"/>
              <a:ext cx="1711" cy="1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9461" name="Text Box 7"/>
          <p:cNvSpPr txBox="1">
            <a:spLocks noChangeArrowheads="1"/>
          </p:cNvSpPr>
          <p:nvPr/>
        </p:nvSpPr>
        <p:spPr bwMode="auto">
          <a:xfrm>
            <a:off x="1066800" y="685800"/>
            <a:ext cx="71628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ctr" eaLnBrk="1" hangingPunct="1"/>
            <a:r>
              <a:rPr lang="en-US" sz="1800">
                <a:latin typeface="Georgia" pitchFamily="18" charset="0"/>
              </a:rPr>
              <a:t>T2-weighted images measure pathologies involving fluid filled regions (tumors, arterio-veinous malformations, edema)</a:t>
            </a:r>
          </a:p>
        </p:txBody>
      </p:sp>
      <p:pic>
        <p:nvPicPr>
          <p:cNvPr id="19462"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0" y="1295400"/>
            <a:ext cx="2124075"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3" name="Text Box 10"/>
          <p:cNvSpPr txBox="1">
            <a:spLocks noChangeArrowheads="1"/>
          </p:cNvSpPr>
          <p:nvPr/>
        </p:nvSpPr>
        <p:spPr bwMode="auto">
          <a:xfrm>
            <a:off x="6781800" y="3813175"/>
            <a:ext cx="692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800" b="1">
                <a:solidFill>
                  <a:srgbClr val="FF0000"/>
                </a:solidFill>
              </a:rPr>
              <a:t>AVM</a:t>
            </a:r>
          </a:p>
        </p:txBody>
      </p:sp>
      <p:sp>
        <p:nvSpPr>
          <p:cNvPr id="19464" name="Line 11"/>
          <p:cNvSpPr>
            <a:spLocks noChangeShapeType="1"/>
          </p:cNvSpPr>
          <p:nvPr/>
        </p:nvSpPr>
        <p:spPr bwMode="auto">
          <a:xfrm flipV="1">
            <a:off x="7239000" y="3429000"/>
            <a:ext cx="304800" cy="3048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5" name="Line 14"/>
          <p:cNvSpPr>
            <a:spLocks noChangeShapeType="1"/>
          </p:cNvSpPr>
          <p:nvPr/>
        </p:nvSpPr>
        <p:spPr bwMode="auto">
          <a:xfrm>
            <a:off x="7162800" y="4343400"/>
            <a:ext cx="914400" cy="15240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57200" y="762000"/>
            <a:ext cx="8534400" cy="6096000"/>
          </a:xfrm>
          <a:prstGeom prst="roundRect">
            <a:avLst/>
          </a:prstGeom>
          <a:solidFill>
            <a:schemeClr val="bg2">
              <a:lumMod val="20000"/>
              <a:lumOff val="80000"/>
            </a:schemeClr>
          </a:solidFill>
          <a:ln>
            <a:solidFill>
              <a:schemeClr val="accent3">
                <a:lumMod val="9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82" name="Rectangle 2"/>
          <p:cNvSpPr>
            <a:spLocks noGrp="1" noChangeArrowheads="1"/>
          </p:cNvSpPr>
          <p:nvPr>
            <p:ph type="title"/>
          </p:nvPr>
        </p:nvSpPr>
        <p:spPr/>
        <p:txBody>
          <a:bodyPr/>
          <a:lstStyle/>
          <a:p>
            <a:pPr eaLnBrk="1" hangingPunct="1"/>
            <a:r>
              <a:rPr lang="en-US" smtClean="0"/>
              <a:t>Summary of terms</a:t>
            </a:r>
          </a:p>
        </p:txBody>
      </p:sp>
      <p:sp>
        <p:nvSpPr>
          <p:cNvPr id="20483" name="Text Box 3"/>
          <p:cNvSpPr txBox="1">
            <a:spLocks noChangeArrowheads="1"/>
          </p:cNvSpPr>
          <p:nvPr/>
        </p:nvSpPr>
        <p:spPr bwMode="auto">
          <a:xfrm>
            <a:off x="1143000" y="1219200"/>
            <a:ext cx="7620000"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spcBef>
                <a:spcPct val="50000"/>
              </a:spcBef>
            </a:pPr>
            <a:r>
              <a:rPr lang="en-US" sz="2400" dirty="0">
                <a:latin typeface="Georgia" pitchFamily="18" charset="0"/>
              </a:rPr>
              <a:t>Bulk magnetization</a:t>
            </a:r>
          </a:p>
          <a:p>
            <a:pPr eaLnBrk="1" hangingPunct="1">
              <a:spcBef>
                <a:spcPct val="50000"/>
              </a:spcBef>
            </a:pPr>
            <a:r>
              <a:rPr lang="en-US" sz="2400" dirty="0">
                <a:latin typeface="Georgia" pitchFamily="18" charset="0"/>
              </a:rPr>
              <a:t>Transverse and longitudinal magnetization</a:t>
            </a:r>
          </a:p>
          <a:p>
            <a:pPr eaLnBrk="1" hangingPunct="1">
              <a:spcBef>
                <a:spcPct val="50000"/>
              </a:spcBef>
            </a:pPr>
            <a:r>
              <a:rPr lang="en-US" sz="2400" dirty="0">
                <a:latin typeface="Georgia" pitchFamily="18" charset="0"/>
              </a:rPr>
              <a:t>B0 field = Main magnetic field</a:t>
            </a:r>
          </a:p>
          <a:p>
            <a:pPr eaLnBrk="1" hangingPunct="1">
              <a:spcBef>
                <a:spcPct val="50000"/>
              </a:spcBef>
            </a:pPr>
            <a:r>
              <a:rPr lang="en-US" sz="2400" dirty="0">
                <a:latin typeface="Georgia" pitchFamily="18" charset="0"/>
              </a:rPr>
              <a:t>T1 = longitudinal recovery time</a:t>
            </a:r>
          </a:p>
          <a:p>
            <a:pPr eaLnBrk="1" hangingPunct="1">
              <a:spcBef>
                <a:spcPct val="50000"/>
              </a:spcBef>
            </a:pPr>
            <a:r>
              <a:rPr lang="en-US" sz="2400" dirty="0">
                <a:latin typeface="Georgia" pitchFamily="18" charset="0"/>
              </a:rPr>
              <a:t>T2 = transverse decay time</a:t>
            </a:r>
          </a:p>
          <a:p>
            <a:pPr eaLnBrk="1" hangingPunct="1">
              <a:spcBef>
                <a:spcPct val="50000"/>
              </a:spcBef>
            </a:pPr>
            <a:r>
              <a:rPr lang="en-US" sz="2400" dirty="0">
                <a:latin typeface="Georgia" pitchFamily="18" charset="0"/>
              </a:rPr>
              <a:t>RF = Radio frequency pulse (B1)</a:t>
            </a:r>
          </a:p>
          <a:p>
            <a:pPr eaLnBrk="1" hangingPunct="1">
              <a:spcBef>
                <a:spcPct val="50000"/>
              </a:spcBef>
            </a:pPr>
            <a:r>
              <a:rPr lang="en-US" sz="2400" dirty="0">
                <a:latin typeface="Georgia" pitchFamily="18" charset="0"/>
              </a:rPr>
              <a:t>TR = Time between two RF pulses</a:t>
            </a:r>
          </a:p>
          <a:p>
            <a:pPr eaLnBrk="1" hangingPunct="1">
              <a:spcBef>
                <a:spcPct val="50000"/>
              </a:spcBef>
            </a:pPr>
            <a:r>
              <a:rPr lang="en-US" sz="2400" dirty="0">
                <a:latin typeface="Georgia" pitchFamily="18" charset="0"/>
              </a:rPr>
              <a:t>TE = Time from RF pulse to peak of signal induced in the coil</a:t>
            </a:r>
          </a:p>
          <a:p>
            <a:pPr eaLnBrk="1" hangingPunct="1">
              <a:spcBef>
                <a:spcPct val="50000"/>
              </a:spcBef>
            </a:pPr>
            <a:r>
              <a:rPr lang="en-US" sz="2400" dirty="0">
                <a:latin typeface="Georgia" pitchFamily="18" charset="0"/>
              </a:rPr>
              <a:t>Tesla = Unit of magnetic field strength (10,000 Gauss)</a:t>
            </a: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fmri-fig-05-12-0"/>
          <p:cNvPicPr>
            <a:picLocks noChangeAspect="1" noChangeArrowheads="1"/>
          </p:cNvPicPr>
          <p:nvPr/>
        </p:nvPicPr>
        <p:blipFill>
          <a:blip r:embed="rId3">
            <a:extLst>
              <a:ext uri="{28A0092B-C50C-407E-A947-70E740481C1C}">
                <a14:useLocalDpi xmlns:a14="http://schemas.microsoft.com/office/drawing/2010/main" val="0"/>
              </a:ext>
            </a:extLst>
          </a:blip>
          <a:srcRect l="24414" t="11908" r="24675" b="-24"/>
          <a:stretch>
            <a:fillRect/>
          </a:stretch>
        </p:blipFill>
        <p:spPr bwMode="auto">
          <a:xfrm>
            <a:off x="4191000" y="762000"/>
            <a:ext cx="4343400" cy="5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07" name="Rectangle 3"/>
          <p:cNvSpPr>
            <a:spLocks noGrp="1" noChangeArrowheads="1"/>
          </p:cNvSpPr>
          <p:nvPr>
            <p:ph type="title"/>
          </p:nvPr>
        </p:nvSpPr>
        <p:spPr/>
        <p:txBody>
          <a:bodyPr/>
          <a:lstStyle/>
          <a:p>
            <a:pPr eaLnBrk="1" hangingPunct="1"/>
            <a:r>
              <a:rPr lang="en-US" smtClean="0"/>
              <a:t>A sample magnetic resonance angiography (MRA) image.</a:t>
            </a:r>
          </a:p>
        </p:txBody>
      </p:sp>
      <p:sp>
        <p:nvSpPr>
          <p:cNvPr id="21508" name="Text Box 5"/>
          <p:cNvSpPr txBox="1">
            <a:spLocks noChangeArrowheads="1"/>
          </p:cNvSpPr>
          <p:nvPr/>
        </p:nvSpPr>
        <p:spPr bwMode="auto">
          <a:xfrm>
            <a:off x="609600" y="1371600"/>
            <a:ext cx="3276600"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ctr" eaLnBrk="1" hangingPunct="1"/>
            <a:r>
              <a:rPr lang="en-US" sz="2400">
                <a:latin typeface="Georgia" pitchFamily="18" charset="0"/>
              </a:rPr>
              <a:t>Magnetic resonance angiography is valuable for identifying cardio-vascular problems and complications from stroke.</a:t>
            </a:r>
          </a:p>
        </p:txBody>
      </p:sp>
      <p:sp>
        <p:nvSpPr>
          <p:cNvPr id="21509" name="Text Box 6"/>
          <p:cNvSpPr txBox="1">
            <a:spLocks noChangeArrowheads="1"/>
          </p:cNvSpPr>
          <p:nvPr/>
        </p:nvSpPr>
        <p:spPr bwMode="auto">
          <a:xfrm>
            <a:off x="304800" y="4648200"/>
            <a:ext cx="3444875"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i="1"/>
              <a:t>Spin-saturation within a plane removes the static signals.  Spins that stay within a plane remain saturated and produce no contrast. Blood moves between planes and is detected (not saturated). </a:t>
            </a: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066800" y="2130286"/>
            <a:ext cx="6324600" cy="1755914"/>
          </a:xfrm>
          <a:prstGeom prst="roundRect">
            <a:avLst/>
          </a:prstGeom>
          <a:solidFill>
            <a:schemeClr val="bg2">
              <a:lumMod val="20000"/>
              <a:lumOff val="80000"/>
            </a:schemeClr>
          </a:solidFill>
          <a:ln>
            <a:solidFill>
              <a:schemeClr val="accent3">
                <a:lumMod val="9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0" name="Rectangle 4"/>
          <p:cNvSpPr>
            <a:spLocks noGrp="1" noChangeArrowheads="1"/>
          </p:cNvSpPr>
          <p:nvPr>
            <p:ph type="title"/>
          </p:nvPr>
        </p:nvSpPr>
        <p:spPr/>
        <p:txBody>
          <a:bodyPr/>
          <a:lstStyle/>
          <a:p>
            <a:pPr eaLnBrk="1" hangingPunct="1"/>
            <a:r>
              <a:rPr lang="en-US" dirty="0" smtClean="0"/>
              <a:t>Functional MRI Signals</a:t>
            </a:r>
          </a:p>
        </p:txBody>
      </p:sp>
      <p:sp>
        <p:nvSpPr>
          <p:cNvPr id="2" name="TextBox 1"/>
          <p:cNvSpPr txBox="1"/>
          <p:nvPr/>
        </p:nvSpPr>
        <p:spPr>
          <a:xfrm>
            <a:off x="1485900" y="2654300"/>
            <a:ext cx="5486400" cy="830997"/>
          </a:xfrm>
          <a:prstGeom prst="rect">
            <a:avLst/>
          </a:prstGeom>
          <a:noFill/>
        </p:spPr>
        <p:txBody>
          <a:bodyPr wrap="square" rtlCol="0">
            <a:spAutoFit/>
          </a:bodyPr>
          <a:lstStyle/>
          <a:p>
            <a:pPr algn="ctr"/>
            <a:r>
              <a:rPr lang="en-US" sz="2400" dirty="0" smtClean="0">
                <a:latin typeface="Georgia" pitchFamily="18" charset="0"/>
              </a:rPr>
              <a:t>Blood Oxygen Level Dependent (BOLD) signals</a:t>
            </a:r>
            <a:endParaRPr lang="en-US" sz="2400" dirty="0">
              <a:latin typeface="Georgia" pitchFamily="18" charset="0"/>
            </a:endParaRP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81000" y="188640"/>
            <a:ext cx="8458200" cy="1143000"/>
          </a:xfrm>
        </p:spPr>
        <p:txBody>
          <a:bodyPr/>
          <a:lstStyle/>
          <a:p>
            <a:pPr eaLnBrk="1" hangingPunct="1"/>
            <a:r>
              <a:rPr lang="en-US" dirty="0"/>
              <a:t>Neural and vascular activity are coupled</a:t>
            </a:r>
            <a:br>
              <a:rPr lang="en-US" dirty="0"/>
            </a:br>
            <a:endParaRPr lang="en-US" sz="2000" dirty="0" smtClean="0"/>
          </a:p>
        </p:txBody>
      </p:sp>
      <p:grpSp>
        <p:nvGrpSpPr>
          <p:cNvPr id="45059" name="Group 4"/>
          <p:cNvGrpSpPr>
            <a:grpSpLocks/>
          </p:cNvGrpSpPr>
          <p:nvPr/>
        </p:nvGrpSpPr>
        <p:grpSpPr bwMode="auto">
          <a:xfrm>
            <a:off x="4343400" y="2180568"/>
            <a:ext cx="4800600" cy="3937000"/>
            <a:chOff x="2448" y="1904"/>
            <a:chExt cx="2595" cy="2128"/>
          </a:xfrm>
        </p:grpSpPr>
        <p:pic>
          <p:nvPicPr>
            <p:cNvPr id="45062" name="Picture 5" descr="Walter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8" y="1904"/>
              <a:ext cx="2595" cy="212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5063" name="Line 6"/>
            <p:cNvSpPr>
              <a:spLocks noChangeShapeType="1"/>
            </p:cNvSpPr>
            <p:nvPr/>
          </p:nvSpPr>
          <p:spPr bwMode="auto">
            <a:xfrm flipH="1" flipV="1">
              <a:off x="3696" y="2828"/>
              <a:ext cx="546" cy="384"/>
            </a:xfrm>
            <a:prstGeom prst="line">
              <a:avLst/>
            </a:prstGeom>
            <a:noFill/>
            <a:ln w="28575">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064" name="Text Box 7"/>
            <p:cNvSpPr txBox="1">
              <a:spLocks noChangeArrowheads="1"/>
            </p:cNvSpPr>
            <p:nvPr/>
          </p:nvSpPr>
          <p:spPr bwMode="auto">
            <a:xfrm>
              <a:off x="4184" y="3126"/>
              <a:ext cx="778"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2400">
                  <a:latin typeface="Times New Roman" pitchFamily="18" charset="0"/>
                </a:rPr>
                <a:t>Source of noise</a:t>
              </a:r>
            </a:p>
          </p:txBody>
        </p:sp>
        <p:sp>
          <p:nvSpPr>
            <p:cNvPr id="45065" name="Text Box 8"/>
            <p:cNvSpPr txBox="1">
              <a:spLocks noChangeArrowheads="1"/>
            </p:cNvSpPr>
            <p:nvPr/>
          </p:nvSpPr>
          <p:spPr bwMode="auto">
            <a:xfrm>
              <a:off x="2448" y="1951"/>
              <a:ext cx="632" cy="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2000" i="1">
                  <a:latin typeface="Times New Roman" pitchFamily="18" charset="0"/>
                </a:rPr>
                <a:t>Walter K.</a:t>
              </a:r>
            </a:p>
          </p:txBody>
        </p:sp>
      </p:grpSp>
      <p:sp>
        <p:nvSpPr>
          <p:cNvPr id="45060" name="Text Box 9"/>
          <p:cNvSpPr txBox="1">
            <a:spLocks noChangeArrowheads="1"/>
          </p:cNvSpPr>
          <p:nvPr/>
        </p:nvSpPr>
        <p:spPr bwMode="auto">
          <a:xfrm>
            <a:off x="79322" y="2027469"/>
            <a:ext cx="4251378"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2000" u="sng" dirty="0">
                <a:latin typeface="Georgia" pitchFamily="18" charset="0"/>
              </a:rPr>
              <a:t>Operation</a:t>
            </a:r>
          </a:p>
          <a:p>
            <a:pPr eaLnBrk="1" hangingPunct="1"/>
            <a:r>
              <a:rPr lang="en-US" sz="2000" dirty="0">
                <a:latin typeface="Georgia" pitchFamily="18" charset="0"/>
              </a:rPr>
              <a:t>On turning down a left occipital bone </a:t>
            </a:r>
            <a:r>
              <a:rPr lang="en-US" sz="2000" dirty="0" err="1">
                <a:latin typeface="Georgia" pitchFamily="18" charset="0"/>
              </a:rPr>
              <a:t>flap,a</a:t>
            </a:r>
            <a:r>
              <a:rPr lang="en-US" sz="2000" dirty="0">
                <a:latin typeface="Georgia" pitchFamily="18" charset="0"/>
              </a:rPr>
              <a:t> large angry-looking </a:t>
            </a:r>
            <a:r>
              <a:rPr lang="en-US" sz="2000" dirty="0" err="1">
                <a:latin typeface="Georgia" pitchFamily="18" charset="0"/>
              </a:rPr>
              <a:t>angioma</a:t>
            </a:r>
            <a:r>
              <a:rPr lang="en-US" sz="2000" dirty="0">
                <a:latin typeface="Georgia" pitchFamily="18" charset="0"/>
              </a:rPr>
              <a:t> </a:t>
            </a:r>
            <a:r>
              <a:rPr lang="en-US" sz="2000" dirty="0" err="1">
                <a:latin typeface="Georgia" pitchFamily="18" charset="0"/>
              </a:rPr>
              <a:t>arteriale</a:t>
            </a:r>
            <a:r>
              <a:rPr lang="en-US" sz="2000" dirty="0">
                <a:latin typeface="Georgia" pitchFamily="18" charset="0"/>
              </a:rPr>
              <a:t> </a:t>
            </a:r>
            <a:r>
              <a:rPr lang="en-US" sz="2000" dirty="0" err="1">
                <a:latin typeface="Georgia" pitchFamily="18" charset="0"/>
              </a:rPr>
              <a:t>racemosum</a:t>
            </a:r>
            <a:r>
              <a:rPr lang="en-US" sz="2000" dirty="0">
                <a:latin typeface="Georgia" pitchFamily="18" charset="0"/>
              </a:rPr>
              <a:t> of the left occ. Lobe was disclosed which extensively involved the visual cortex.  The </a:t>
            </a:r>
            <a:r>
              <a:rPr lang="en-US" sz="2000" dirty="0" err="1">
                <a:latin typeface="Georgia" pitchFamily="18" charset="0"/>
              </a:rPr>
              <a:t>haemorrhage</a:t>
            </a:r>
            <a:r>
              <a:rPr lang="en-US" sz="2000" dirty="0">
                <a:latin typeface="Georgia" pitchFamily="18" charset="0"/>
              </a:rPr>
              <a:t> occasioned by the bone flap was so excessive that the operation had to be abandoned without touching the </a:t>
            </a:r>
            <a:r>
              <a:rPr lang="en-US" sz="2000" dirty="0" err="1">
                <a:latin typeface="Georgia" pitchFamily="18" charset="0"/>
              </a:rPr>
              <a:t>tumour</a:t>
            </a:r>
            <a:r>
              <a:rPr lang="en-US" sz="2000" dirty="0">
                <a:latin typeface="Georgia" pitchFamily="18" charset="0"/>
              </a:rPr>
              <a:t>.  A decompression, however, was made.  The patient was discharged … with greatly improved vision.</a:t>
            </a:r>
          </a:p>
        </p:txBody>
      </p:sp>
      <p:sp>
        <p:nvSpPr>
          <p:cNvPr id="10" name="TextBox 9"/>
          <p:cNvSpPr txBox="1"/>
          <p:nvPr/>
        </p:nvSpPr>
        <p:spPr>
          <a:xfrm>
            <a:off x="4229795" y="1349571"/>
            <a:ext cx="4764360" cy="830997"/>
          </a:xfrm>
          <a:prstGeom prst="rect">
            <a:avLst/>
          </a:prstGeom>
          <a:noFill/>
        </p:spPr>
        <p:txBody>
          <a:bodyPr wrap="square" rtlCol="0">
            <a:spAutoFit/>
          </a:bodyPr>
          <a:lstStyle/>
          <a:p>
            <a:pPr algn="ctr"/>
            <a:r>
              <a:rPr lang="en-US" dirty="0"/>
              <a:t>Observations Upon the Vascularity of the Human Occipital Lobe During Visual </a:t>
            </a:r>
            <a:r>
              <a:rPr lang="en-US" dirty="0" smtClean="0"/>
              <a:t>Activity</a:t>
            </a:r>
          </a:p>
          <a:p>
            <a:pPr algn="ctr"/>
            <a:r>
              <a:rPr lang="en-US" dirty="0"/>
              <a:t>J.F. Fulton, M.D. (1928)</a:t>
            </a:r>
          </a:p>
        </p:txBody>
      </p:sp>
    </p:spTree>
    <p:extLst>
      <p:ext uri="{BB962C8B-B14F-4D97-AF65-F5344CB8AC3E}">
        <p14:creationId xmlns:p14="http://schemas.microsoft.com/office/powerpoint/2010/main" val="189543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381000" y="188640"/>
            <a:ext cx="8458200" cy="1143000"/>
          </a:xfrm>
        </p:spPr>
        <p:txBody>
          <a:bodyPr/>
          <a:lstStyle/>
          <a:p>
            <a:pPr eaLnBrk="1" hangingPunct="1"/>
            <a:r>
              <a:rPr lang="en-US" dirty="0" smtClean="0"/>
              <a:t>Neural and vascular activity are coupled</a:t>
            </a:r>
            <a:r>
              <a:rPr lang="en-US" sz="3200" dirty="0" smtClean="0"/>
              <a:t/>
            </a:r>
            <a:br>
              <a:rPr lang="en-US" sz="3200" dirty="0" smtClean="0"/>
            </a:br>
            <a:endParaRPr lang="en-US" sz="2000" dirty="0" smtClean="0"/>
          </a:p>
        </p:txBody>
      </p:sp>
      <p:sp>
        <p:nvSpPr>
          <p:cNvPr id="46083" name="Text Box 3"/>
          <p:cNvSpPr txBox="1">
            <a:spLocks noChangeArrowheads="1"/>
          </p:cNvSpPr>
          <p:nvPr/>
        </p:nvSpPr>
        <p:spPr bwMode="auto">
          <a:xfrm>
            <a:off x="323528" y="2216246"/>
            <a:ext cx="3657600"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buFontTx/>
              <a:buChar char="•"/>
            </a:pPr>
            <a:r>
              <a:rPr lang="en-US" sz="2400" dirty="0">
                <a:latin typeface="Times New Roman" pitchFamily="18" charset="0"/>
              </a:rPr>
              <a:t> Subject noted that ‘the noise in the back of his head increased in intensity when he was using his eyes.’</a:t>
            </a:r>
            <a:br>
              <a:rPr lang="en-US" sz="2400" dirty="0">
                <a:latin typeface="Times New Roman" pitchFamily="18" charset="0"/>
              </a:rPr>
            </a:br>
            <a:endParaRPr lang="en-US" sz="2400" dirty="0">
              <a:latin typeface="Times New Roman" pitchFamily="18" charset="0"/>
            </a:endParaRPr>
          </a:p>
          <a:p>
            <a:pPr eaLnBrk="1" hangingPunct="1">
              <a:buFontTx/>
              <a:buChar char="•"/>
            </a:pPr>
            <a:r>
              <a:rPr lang="en-US" sz="2400" dirty="0">
                <a:latin typeface="Times New Roman" pitchFamily="18" charset="0"/>
              </a:rPr>
              <a:t> No increase for hearing, touch or smell</a:t>
            </a:r>
            <a:br>
              <a:rPr lang="en-US" sz="2400" dirty="0">
                <a:latin typeface="Times New Roman" pitchFamily="18" charset="0"/>
              </a:rPr>
            </a:br>
            <a:endParaRPr lang="en-US" sz="2400" dirty="0">
              <a:latin typeface="Times New Roman" pitchFamily="18" charset="0"/>
            </a:endParaRPr>
          </a:p>
          <a:p>
            <a:pPr eaLnBrk="1" hangingPunct="1">
              <a:buFontTx/>
              <a:buChar char="•"/>
            </a:pPr>
            <a:r>
              <a:rPr lang="en-US" sz="2400" dirty="0">
                <a:latin typeface="Times New Roman" pitchFamily="18" charset="0"/>
              </a:rPr>
              <a:t> Increased more when he tried harder</a:t>
            </a:r>
          </a:p>
        </p:txBody>
      </p:sp>
      <p:sp>
        <p:nvSpPr>
          <p:cNvPr id="46085" name="Text Box 10"/>
          <p:cNvSpPr txBox="1">
            <a:spLocks noChangeArrowheads="1"/>
          </p:cNvSpPr>
          <p:nvPr/>
        </p:nvSpPr>
        <p:spPr bwMode="auto">
          <a:xfrm>
            <a:off x="0" y="6575425"/>
            <a:ext cx="9794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200" i="1"/>
              <a:t>Instruments</a:t>
            </a:r>
          </a:p>
        </p:txBody>
      </p:sp>
      <p:grpSp>
        <p:nvGrpSpPr>
          <p:cNvPr id="10" name="Group 4"/>
          <p:cNvGrpSpPr>
            <a:grpSpLocks/>
          </p:cNvGrpSpPr>
          <p:nvPr/>
        </p:nvGrpSpPr>
        <p:grpSpPr bwMode="auto">
          <a:xfrm>
            <a:off x="4343400" y="2180568"/>
            <a:ext cx="4800600" cy="3937000"/>
            <a:chOff x="2448" y="1904"/>
            <a:chExt cx="2595" cy="2128"/>
          </a:xfrm>
        </p:grpSpPr>
        <p:pic>
          <p:nvPicPr>
            <p:cNvPr id="11" name="Picture 5" descr="Walter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8" y="1904"/>
              <a:ext cx="2595" cy="212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2" name="Line 6"/>
            <p:cNvSpPr>
              <a:spLocks noChangeShapeType="1"/>
            </p:cNvSpPr>
            <p:nvPr/>
          </p:nvSpPr>
          <p:spPr bwMode="auto">
            <a:xfrm flipH="1" flipV="1">
              <a:off x="3696" y="2828"/>
              <a:ext cx="546" cy="384"/>
            </a:xfrm>
            <a:prstGeom prst="line">
              <a:avLst/>
            </a:prstGeom>
            <a:noFill/>
            <a:ln w="28575">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Text Box 7"/>
            <p:cNvSpPr txBox="1">
              <a:spLocks noChangeArrowheads="1"/>
            </p:cNvSpPr>
            <p:nvPr/>
          </p:nvSpPr>
          <p:spPr bwMode="auto">
            <a:xfrm>
              <a:off x="4184" y="3126"/>
              <a:ext cx="778"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2400">
                  <a:latin typeface="Times New Roman" pitchFamily="18" charset="0"/>
                </a:rPr>
                <a:t>Source of noise</a:t>
              </a:r>
            </a:p>
          </p:txBody>
        </p:sp>
        <p:sp>
          <p:nvSpPr>
            <p:cNvPr id="14" name="Text Box 8"/>
            <p:cNvSpPr txBox="1">
              <a:spLocks noChangeArrowheads="1"/>
            </p:cNvSpPr>
            <p:nvPr/>
          </p:nvSpPr>
          <p:spPr bwMode="auto">
            <a:xfrm>
              <a:off x="2448" y="1951"/>
              <a:ext cx="632" cy="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2000" i="1">
                  <a:latin typeface="Times New Roman" pitchFamily="18" charset="0"/>
                </a:rPr>
                <a:t>Walter K.</a:t>
              </a:r>
            </a:p>
          </p:txBody>
        </p:sp>
      </p:grpSp>
      <p:sp>
        <p:nvSpPr>
          <p:cNvPr id="15" name="TextBox 14"/>
          <p:cNvSpPr txBox="1"/>
          <p:nvPr/>
        </p:nvSpPr>
        <p:spPr>
          <a:xfrm>
            <a:off x="4229795" y="1349571"/>
            <a:ext cx="4764360" cy="830997"/>
          </a:xfrm>
          <a:prstGeom prst="rect">
            <a:avLst/>
          </a:prstGeom>
          <a:noFill/>
        </p:spPr>
        <p:txBody>
          <a:bodyPr wrap="square" rtlCol="0">
            <a:spAutoFit/>
          </a:bodyPr>
          <a:lstStyle/>
          <a:p>
            <a:pPr algn="ctr"/>
            <a:r>
              <a:rPr lang="en-US" dirty="0"/>
              <a:t>Observations Upon the Vascularity of the Human Occipital Lobe During Visual </a:t>
            </a:r>
            <a:r>
              <a:rPr lang="en-US" dirty="0" smtClean="0"/>
              <a:t>Activity</a:t>
            </a:r>
          </a:p>
          <a:p>
            <a:pPr algn="ctr"/>
            <a:r>
              <a:rPr lang="en-US" dirty="0"/>
              <a:t>J.F. Fulton, M.D. (1928)</a:t>
            </a:r>
          </a:p>
        </p:txBody>
      </p:sp>
    </p:spTree>
    <p:extLst>
      <p:ext uri="{BB962C8B-B14F-4D97-AF65-F5344CB8AC3E}">
        <p14:creationId xmlns:p14="http://schemas.microsoft.com/office/powerpoint/2010/main" val="1745392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mri-fig-01-07-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400" y="458788"/>
            <a:ext cx="8531225" cy="6399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5" name="Rectangle 3"/>
          <p:cNvSpPr>
            <a:spLocks noGrp="1" noChangeArrowheads="1"/>
          </p:cNvSpPr>
          <p:nvPr>
            <p:ph type="title"/>
          </p:nvPr>
        </p:nvSpPr>
        <p:spPr/>
        <p:txBody>
          <a:bodyPr/>
          <a:lstStyle/>
          <a:p>
            <a:pPr eaLnBrk="1" hangingPunct="1"/>
            <a:r>
              <a:rPr lang="en-US" sz="2400" smtClean="0"/>
              <a:t>Neuroscience and clinical data span a huge range of spatial and temporal resolution. </a:t>
            </a:r>
          </a:p>
        </p:txBody>
      </p:sp>
      <p:sp>
        <p:nvSpPr>
          <p:cNvPr id="153604" name="Oval 4"/>
          <p:cNvSpPr>
            <a:spLocks noChangeArrowheads="1"/>
          </p:cNvSpPr>
          <p:nvPr/>
        </p:nvSpPr>
        <p:spPr bwMode="auto">
          <a:xfrm>
            <a:off x="2590800" y="1295400"/>
            <a:ext cx="2743200" cy="2286000"/>
          </a:xfrm>
          <a:prstGeom prst="ellipse">
            <a:avLst/>
          </a:prstGeom>
          <a:noFill/>
          <a:ln w="28575">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7" name="Rectangle 5"/>
          <p:cNvSpPr>
            <a:spLocks noChangeArrowheads="1"/>
          </p:cNvSpPr>
          <p:nvPr/>
        </p:nvSpPr>
        <p:spPr bwMode="auto">
          <a:xfrm>
            <a:off x="6477000" y="2819400"/>
            <a:ext cx="1143000" cy="685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t>Structural</a:t>
            </a:r>
            <a:br>
              <a:rPr lang="en-US"/>
            </a:br>
            <a:r>
              <a:rPr lang="en-US"/>
              <a:t>MRI</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04"/>
                                        </p:tgtEl>
                                        <p:attrNameLst>
                                          <p:attrName>style.visibility</p:attrName>
                                        </p:attrNameLst>
                                      </p:cBhvr>
                                      <p:to>
                                        <p:strVal val="visible"/>
                                      </p:to>
                                    </p:set>
                                  </p:childTnLst>
                                </p:cTn>
                              </p:par>
                              <p:par>
                                <p:cTn id="7" presetID="8" presetClass="emph" presetSubtype="0" fill="hold" grpId="1" nodeType="withEffect">
                                  <p:stCondLst>
                                    <p:cond delay="0"/>
                                  </p:stCondLst>
                                  <p:childTnLst>
                                    <p:animRot by="10800000">
                                      <p:cBhvr>
                                        <p:cTn id="8" dur="3000" fill="hold"/>
                                        <p:tgtEl>
                                          <p:spTgt spid="15360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4" grpId="0" animBg="1"/>
      <p:bldP spid="153604"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6" name="Rectangle 8"/>
          <p:cNvSpPr>
            <a:spLocks noGrp="1" noChangeArrowheads="1"/>
          </p:cNvSpPr>
          <p:nvPr>
            <p:ph type="title"/>
          </p:nvPr>
        </p:nvSpPr>
        <p:spPr>
          <a:xfrm>
            <a:off x="457200" y="0"/>
            <a:ext cx="8229600" cy="838200"/>
          </a:xfrm>
        </p:spPr>
        <p:txBody>
          <a:bodyPr/>
          <a:lstStyle/>
          <a:p>
            <a:r>
              <a:rPr lang="en-US" dirty="0" smtClean="0"/>
              <a:t>Blood oxygenation increase </a:t>
            </a:r>
            <a:r>
              <a:rPr lang="en-US" dirty="0"/>
              <a:t>i</a:t>
            </a:r>
            <a:r>
              <a:rPr lang="en-US" dirty="0" smtClean="0"/>
              <a:t>s localized</a:t>
            </a:r>
            <a:endParaRPr lang="en-US" dirty="0"/>
          </a:p>
        </p:txBody>
      </p:sp>
      <p:sp>
        <p:nvSpPr>
          <p:cNvPr id="48133" name="Text Box 5"/>
          <p:cNvSpPr txBox="1">
            <a:spLocks noChangeArrowheads="1"/>
          </p:cNvSpPr>
          <p:nvPr/>
        </p:nvSpPr>
        <p:spPr bwMode="auto">
          <a:xfrm>
            <a:off x="8153400" y="1600200"/>
            <a:ext cx="91757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600" b="1" dirty="0" err="1"/>
              <a:t>Sokolow</a:t>
            </a:r>
            <a:endParaRPr lang="en-US" sz="1600" b="1" dirty="0"/>
          </a:p>
          <a:p>
            <a:r>
              <a:rPr lang="en-US" sz="1600" b="1" dirty="0" err="1"/>
              <a:t>Raichle</a:t>
            </a:r>
            <a:endParaRPr lang="en-US" sz="1600" b="1" dirty="0"/>
          </a:p>
          <a:p>
            <a:r>
              <a:rPr lang="en-US" sz="1600" b="1" dirty="0"/>
              <a:t>Fox</a:t>
            </a:r>
          </a:p>
        </p:txBody>
      </p:sp>
      <p:pic>
        <p:nvPicPr>
          <p:cNvPr id="48134"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838200" y="838200"/>
            <a:ext cx="7315200" cy="28178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a:xfrm>
            <a:off x="4191000" y="1828800"/>
            <a:ext cx="3048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838200" y="3970338"/>
            <a:ext cx="7315200" cy="2582862"/>
            <a:chOff x="838200" y="3970338"/>
            <a:chExt cx="7315200" cy="2582862"/>
          </a:xfrm>
        </p:grpSpPr>
        <p:pic>
          <p:nvPicPr>
            <p:cNvPr id="48135" name="Picture 7"/>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838200" y="3970338"/>
              <a:ext cx="7315200" cy="25828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cxnSp>
          <p:nvCxnSpPr>
            <p:cNvPr id="8" name="Straight Arrow Connector 7"/>
            <p:cNvCxnSpPr/>
            <p:nvPr/>
          </p:nvCxnSpPr>
          <p:spPr>
            <a:xfrm>
              <a:off x="3657600" y="4800600"/>
              <a:ext cx="5334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810000" y="4953000"/>
              <a:ext cx="5334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191000" y="4876800"/>
              <a:ext cx="5334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2" name="Straight Arrow Connector 11"/>
          <p:cNvCxnSpPr/>
          <p:nvPr/>
        </p:nvCxnSpPr>
        <p:spPr>
          <a:xfrm>
            <a:off x="4419600" y="1752600"/>
            <a:ext cx="3048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535904" y="1864896"/>
            <a:ext cx="3048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5183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1"/>
          <p:cNvSpPr>
            <a:spLocks noGrp="1" noChangeArrowheads="1"/>
          </p:cNvSpPr>
          <p:nvPr>
            <p:ph type="title"/>
          </p:nvPr>
        </p:nvSpPr>
        <p:spPr/>
        <p:txBody>
          <a:bodyPr/>
          <a:lstStyle/>
          <a:p>
            <a:pPr eaLnBrk="1" hangingPunct="1"/>
            <a:r>
              <a:rPr lang="en-US" smtClean="0"/>
              <a:t>Blood oxygenation influences T2</a:t>
            </a:r>
          </a:p>
        </p:txBody>
      </p:sp>
      <p:pic>
        <p:nvPicPr>
          <p:cNvPr id="266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209800"/>
            <a:ext cx="6180138" cy="4106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6628" name="Object 4"/>
          <p:cNvGraphicFramePr>
            <a:graphicFrameLocks noChangeAspect="1"/>
          </p:cNvGraphicFramePr>
          <p:nvPr/>
        </p:nvGraphicFramePr>
        <p:xfrm>
          <a:off x="6934200" y="2133600"/>
          <a:ext cx="1600200" cy="649288"/>
        </p:xfrm>
        <a:graphic>
          <a:graphicData uri="http://schemas.openxmlformats.org/presentationml/2006/ole">
            <mc:AlternateContent xmlns:mc="http://schemas.openxmlformats.org/markup-compatibility/2006">
              <mc:Choice xmlns:v="urn:schemas-microsoft-com:vml" Requires="v">
                <p:oleObj spid="_x0000_s26718" name="Equation" r:id="rId5" imgW="939392" imgH="380835" progId="Equation.DSMT4">
                  <p:embed/>
                </p:oleObj>
              </mc:Choice>
              <mc:Fallback>
                <p:oleObj name="Equation" r:id="rId5" imgW="939392" imgH="380835"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34200" y="2133600"/>
                        <a:ext cx="1600200" cy="649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6629" name="Group 5"/>
          <p:cNvGrpSpPr>
            <a:grpSpLocks/>
          </p:cNvGrpSpPr>
          <p:nvPr/>
        </p:nvGrpSpPr>
        <p:grpSpPr bwMode="auto">
          <a:xfrm>
            <a:off x="7010400" y="2971800"/>
            <a:ext cx="1265238" cy="1000125"/>
            <a:chOff x="4819" y="1427"/>
            <a:chExt cx="797" cy="630"/>
          </a:xfrm>
        </p:grpSpPr>
        <p:sp>
          <p:nvSpPr>
            <p:cNvPr id="26637" name="Rectangle 6"/>
            <p:cNvSpPr>
              <a:spLocks noChangeArrowheads="1"/>
            </p:cNvSpPr>
            <p:nvPr/>
          </p:nvSpPr>
          <p:spPr bwMode="auto">
            <a:xfrm>
              <a:off x="4819" y="1427"/>
              <a:ext cx="797" cy="630"/>
            </a:xfrm>
            <a:prstGeom prst="rect">
              <a:avLst/>
            </a:prstGeom>
            <a:noFill/>
            <a:ln w="0">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38" name="Line 7"/>
            <p:cNvSpPr>
              <a:spLocks noChangeShapeType="1"/>
            </p:cNvSpPr>
            <p:nvPr/>
          </p:nvSpPr>
          <p:spPr bwMode="auto">
            <a:xfrm>
              <a:off x="4819" y="1427"/>
              <a:ext cx="797"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9" name="Freeform 8"/>
            <p:cNvSpPr>
              <a:spLocks/>
            </p:cNvSpPr>
            <p:nvPr/>
          </p:nvSpPr>
          <p:spPr bwMode="auto">
            <a:xfrm>
              <a:off x="4819" y="1427"/>
              <a:ext cx="797" cy="630"/>
            </a:xfrm>
            <a:custGeom>
              <a:avLst/>
              <a:gdLst>
                <a:gd name="T0" fmla="*/ 0 w 595"/>
                <a:gd name="T1" fmla="*/ 630 h 470"/>
                <a:gd name="T2" fmla="*/ 797 w 595"/>
                <a:gd name="T3" fmla="*/ 630 h 470"/>
                <a:gd name="T4" fmla="*/ 797 w 595"/>
                <a:gd name="T5" fmla="*/ 0 h 470"/>
                <a:gd name="T6" fmla="*/ 0 60000 65536"/>
                <a:gd name="T7" fmla="*/ 0 60000 65536"/>
                <a:gd name="T8" fmla="*/ 0 60000 65536"/>
              </a:gdLst>
              <a:ahLst/>
              <a:cxnLst>
                <a:cxn ang="T6">
                  <a:pos x="T0" y="T1"/>
                </a:cxn>
                <a:cxn ang="T7">
                  <a:pos x="T2" y="T3"/>
                </a:cxn>
                <a:cxn ang="T8">
                  <a:pos x="T4" y="T5"/>
                </a:cxn>
              </a:cxnLst>
              <a:rect l="0" t="0" r="r" b="b"/>
              <a:pathLst>
                <a:path w="595" h="470">
                  <a:moveTo>
                    <a:pt x="0" y="470"/>
                  </a:moveTo>
                  <a:lnTo>
                    <a:pt x="595" y="470"/>
                  </a:lnTo>
                  <a:lnTo>
                    <a:pt x="59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40" name="Line 9"/>
            <p:cNvSpPr>
              <a:spLocks noChangeShapeType="1"/>
            </p:cNvSpPr>
            <p:nvPr/>
          </p:nvSpPr>
          <p:spPr bwMode="auto">
            <a:xfrm flipV="1">
              <a:off x="4819" y="1427"/>
              <a:ext cx="0" cy="63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1" name="Line 10"/>
            <p:cNvSpPr>
              <a:spLocks noChangeShapeType="1"/>
            </p:cNvSpPr>
            <p:nvPr/>
          </p:nvSpPr>
          <p:spPr bwMode="auto">
            <a:xfrm>
              <a:off x="4819" y="2057"/>
              <a:ext cx="797"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2" name="Line 11"/>
            <p:cNvSpPr>
              <a:spLocks noChangeShapeType="1"/>
            </p:cNvSpPr>
            <p:nvPr/>
          </p:nvSpPr>
          <p:spPr bwMode="auto">
            <a:xfrm flipV="1">
              <a:off x="4819" y="1427"/>
              <a:ext cx="0" cy="63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3" name="Line 12"/>
            <p:cNvSpPr>
              <a:spLocks noChangeShapeType="1"/>
            </p:cNvSpPr>
            <p:nvPr/>
          </p:nvSpPr>
          <p:spPr bwMode="auto">
            <a:xfrm flipV="1">
              <a:off x="4819" y="2049"/>
              <a:ext cx="0" cy="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4" name="Line 13"/>
            <p:cNvSpPr>
              <a:spLocks noChangeShapeType="1"/>
            </p:cNvSpPr>
            <p:nvPr/>
          </p:nvSpPr>
          <p:spPr bwMode="auto">
            <a:xfrm>
              <a:off x="4819" y="1427"/>
              <a:ext cx="0" cy="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5" name="Line 14"/>
            <p:cNvSpPr>
              <a:spLocks noChangeShapeType="1"/>
            </p:cNvSpPr>
            <p:nvPr/>
          </p:nvSpPr>
          <p:spPr bwMode="auto">
            <a:xfrm flipV="1">
              <a:off x="4898" y="2049"/>
              <a:ext cx="0" cy="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6" name="Line 15"/>
            <p:cNvSpPr>
              <a:spLocks noChangeShapeType="1"/>
            </p:cNvSpPr>
            <p:nvPr/>
          </p:nvSpPr>
          <p:spPr bwMode="auto">
            <a:xfrm>
              <a:off x="4898" y="1427"/>
              <a:ext cx="0" cy="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7" name="Line 16"/>
            <p:cNvSpPr>
              <a:spLocks noChangeShapeType="1"/>
            </p:cNvSpPr>
            <p:nvPr/>
          </p:nvSpPr>
          <p:spPr bwMode="auto">
            <a:xfrm flipV="1">
              <a:off x="4978" y="2049"/>
              <a:ext cx="0" cy="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8" name="Line 17"/>
            <p:cNvSpPr>
              <a:spLocks noChangeShapeType="1"/>
            </p:cNvSpPr>
            <p:nvPr/>
          </p:nvSpPr>
          <p:spPr bwMode="auto">
            <a:xfrm>
              <a:off x="4978" y="1427"/>
              <a:ext cx="0" cy="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49" name="Line 18"/>
            <p:cNvSpPr>
              <a:spLocks noChangeShapeType="1"/>
            </p:cNvSpPr>
            <p:nvPr/>
          </p:nvSpPr>
          <p:spPr bwMode="auto">
            <a:xfrm flipV="1">
              <a:off x="5057" y="2049"/>
              <a:ext cx="0" cy="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0" name="Line 19"/>
            <p:cNvSpPr>
              <a:spLocks noChangeShapeType="1"/>
            </p:cNvSpPr>
            <p:nvPr/>
          </p:nvSpPr>
          <p:spPr bwMode="auto">
            <a:xfrm>
              <a:off x="5057" y="1427"/>
              <a:ext cx="0" cy="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1" name="Line 20"/>
            <p:cNvSpPr>
              <a:spLocks noChangeShapeType="1"/>
            </p:cNvSpPr>
            <p:nvPr/>
          </p:nvSpPr>
          <p:spPr bwMode="auto">
            <a:xfrm flipV="1">
              <a:off x="5137" y="2049"/>
              <a:ext cx="1" cy="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2" name="Line 21"/>
            <p:cNvSpPr>
              <a:spLocks noChangeShapeType="1"/>
            </p:cNvSpPr>
            <p:nvPr/>
          </p:nvSpPr>
          <p:spPr bwMode="auto">
            <a:xfrm>
              <a:off x="5137" y="1427"/>
              <a:ext cx="1" cy="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3" name="Line 22"/>
            <p:cNvSpPr>
              <a:spLocks noChangeShapeType="1"/>
            </p:cNvSpPr>
            <p:nvPr/>
          </p:nvSpPr>
          <p:spPr bwMode="auto">
            <a:xfrm flipV="1">
              <a:off x="5217" y="2049"/>
              <a:ext cx="0" cy="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4" name="Line 23"/>
            <p:cNvSpPr>
              <a:spLocks noChangeShapeType="1"/>
            </p:cNvSpPr>
            <p:nvPr/>
          </p:nvSpPr>
          <p:spPr bwMode="auto">
            <a:xfrm>
              <a:off x="5217" y="1427"/>
              <a:ext cx="0" cy="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5" name="Line 24"/>
            <p:cNvSpPr>
              <a:spLocks noChangeShapeType="1"/>
            </p:cNvSpPr>
            <p:nvPr/>
          </p:nvSpPr>
          <p:spPr bwMode="auto">
            <a:xfrm flipV="1">
              <a:off x="5297" y="2049"/>
              <a:ext cx="0" cy="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6" name="Line 25"/>
            <p:cNvSpPr>
              <a:spLocks noChangeShapeType="1"/>
            </p:cNvSpPr>
            <p:nvPr/>
          </p:nvSpPr>
          <p:spPr bwMode="auto">
            <a:xfrm>
              <a:off x="5297" y="1427"/>
              <a:ext cx="0" cy="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7" name="Line 26"/>
            <p:cNvSpPr>
              <a:spLocks noChangeShapeType="1"/>
            </p:cNvSpPr>
            <p:nvPr/>
          </p:nvSpPr>
          <p:spPr bwMode="auto">
            <a:xfrm flipV="1">
              <a:off x="5376" y="2049"/>
              <a:ext cx="0" cy="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8" name="Line 27"/>
            <p:cNvSpPr>
              <a:spLocks noChangeShapeType="1"/>
            </p:cNvSpPr>
            <p:nvPr/>
          </p:nvSpPr>
          <p:spPr bwMode="auto">
            <a:xfrm>
              <a:off x="5376" y="1427"/>
              <a:ext cx="0" cy="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59" name="Line 28"/>
            <p:cNvSpPr>
              <a:spLocks noChangeShapeType="1"/>
            </p:cNvSpPr>
            <p:nvPr/>
          </p:nvSpPr>
          <p:spPr bwMode="auto">
            <a:xfrm flipV="1">
              <a:off x="5456" y="2049"/>
              <a:ext cx="0" cy="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0" name="Line 29"/>
            <p:cNvSpPr>
              <a:spLocks noChangeShapeType="1"/>
            </p:cNvSpPr>
            <p:nvPr/>
          </p:nvSpPr>
          <p:spPr bwMode="auto">
            <a:xfrm>
              <a:off x="5456" y="1427"/>
              <a:ext cx="0" cy="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1" name="Line 30"/>
            <p:cNvSpPr>
              <a:spLocks noChangeShapeType="1"/>
            </p:cNvSpPr>
            <p:nvPr/>
          </p:nvSpPr>
          <p:spPr bwMode="auto">
            <a:xfrm flipV="1">
              <a:off x="5535" y="2049"/>
              <a:ext cx="0" cy="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2" name="Line 31"/>
            <p:cNvSpPr>
              <a:spLocks noChangeShapeType="1"/>
            </p:cNvSpPr>
            <p:nvPr/>
          </p:nvSpPr>
          <p:spPr bwMode="auto">
            <a:xfrm>
              <a:off x="5535" y="1427"/>
              <a:ext cx="0" cy="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3" name="Line 32"/>
            <p:cNvSpPr>
              <a:spLocks noChangeShapeType="1"/>
            </p:cNvSpPr>
            <p:nvPr/>
          </p:nvSpPr>
          <p:spPr bwMode="auto">
            <a:xfrm flipV="1">
              <a:off x="5616" y="2049"/>
              <a:ext cx="0" cy="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4" name="Line 33"/>
            <p:cNvSpPr>
              <a:spLocks noChangeShapeType="1"/>
            </p:cNvSpPr>
            <p:nvPr/>
          </p:nvSpPr>
          <p:spPr bwMode="auto">
            <a:xfrm>
              <a:off x="5616" y="1427"/>
              <a:ext cx="0" cy="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5" name="Line 34"/>
            <p:cNvSpPr>
              <a:spLocks noChangeShapeType="1"/>
            </p:cNvSpPr>
            <p:nvPr/>
          </p:nvSpPr>
          <p:spPr bwMode="auto">
            <a:xfrm>
              <a:off x="4819" y="2057"/>
              <a:ext cx="6"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6" name="Line 35"/>
            <p:cNvSpPr>
              <a:spLocks noChangeShapeType="1"/>
            </p:cNvSpPr>
            <p:nvPr/>
          </p:nvSpPr>
          <p:spPr bwMode="auto">
            <a:xfrm flipH="1">
              <a:off x="5608" y="2057"/>
              <a:ext cx="8"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7" name="Line 36"/>
            <p:cNvSpPr>
              <a:spLocks noChangeShapeType="1"/>
            </p:cNvSpPr>
            <p:nvPr/>
          </p:nvSpPr>
          <p:spPr bwMode="auto">
            <a:xfrm>
              <a:off x="4819" y="1951"/>
              <a:ext cx="6"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8" name="Line 37"/>
            <p:cNvSpPr>
              <a:spLocks noChangeShapeType="1"/>
            </p:cNvSpPr>
            <p:nvPr/>
          </p:nvSpPr>
          <p:spPr bwMode="auto">
            <a:xfrm flipH="1">
              <a:off x="5608" y="1951"/>
              <a:ext cx="8"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69" name="Line 38"/>
            <p:cNvSpPr>
              <a:spLocks noChangeShapeType="1"/>
            </p:cNvSpPr>
            <p:nvPr/>
          </p:nvSpPr>
          <p:spPr bwMode="auto">
            <a:xfrm>
              <a:off x="4819" y="1846"/>
              <a:ext cx="6"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70" name="Line 39"/>
            <p:cNvSpPr>
              <a:spLocks noChangeShapeType="1"/>
            </p:cNvSpPr>
            <p:nvPr/>
          </p:nvSpPr>
          <p:spPr bwMode="auto">
            <a:xfrm flipH="1">
              <a:off x="5608" y="1846"/>
              <a:ext cx="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71" name="Line 40"/>
            <p:cNvSpPr>
              <a:spLocks noChangeShapeType="1"/>
            </p:cNvSpPr>
            <p:nvPr/>
          </p:nvSpPr>
          <p:spPr bwMode="auto">
            <a:xfrm>
              <a:off x="4819" y="1742"/>
              <a:ext cx="6"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72" name="Line 41"/>
            <p:cNvSpPr>
              <a:spLocks noChangeShapeType="1"/>
            </p:cNvSpPr>
            <p:nvPr/>
          </p:nvSpPr>
          <p:spPr bwMode="auto">
            <a:xfrm flipH="1">
              <a:off x="5608" y="1742"/>
              <a:ext cx="8"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73" name="Line 42"/>
            <p:cNvSpPr>
              <a:spLocks noChangeShapeType="1"/>
            </p:cNvSpPr>
            <p:nvPr/>
          </p:nvSpPr>
          <p:spPr bwMode="auto">
            <a:xfrm>
              <a:off x="4819" y="1636"/>
              <a:ext cx="6"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74" name="Line 43"/>
            <p:cNvSpPr>
              <a:spLocks noChangeShapeType="1"/>
            </p:cNvSpPr>
            <p:nvPr/>
          </p:nvSpPr>
          <p:spPr bwMode="auto">
            <a:xfrm flipH="1">
              <a:off x="5608" y="1636"/>
              <a:ext cx="8"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75" name="Line 44"/>
            <p:cNvSpPr>
              <a:spLocks noChangeShapeType="1"/>
            </p:cNvSpPr>
            <p:nvPr/>
          </p:nvSpPr>
          <p:spPr bwMode="auto">
            <a:xfrm>
              <a:off x="4819" y="1532"/>
              <a:ext cx="6"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76" name="Line 45"/>
            <p:cNvSpPr>
              <a:spLocks noChangeShapeType="1"/>
            </p:cNvSpPr>
            <p:nvPr/>
          </p:nvSpPr>
          <p:spPr bwMode="auto">
            <a:xfrm flipH="1">
              <a:off x="5608" y="1532"/>
              <a:ext cx="8"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77" name="Line 46"/>
            <p:cNvSpPr>
              <a:spLocks noChangeShapeType="1"/>
            </p:cNvSpPr>
            <p:nvPr/>
          </p:nvSpPr>
          <p:spPr bwMode="auto">
            <a:xfrm>
              <a:off x="4819" y="1427"/>
              <a:ext cx="6"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78" name="Line 47"/>
            <p:cNvSpPr>
              <a:spLocks noChangeShapeType="1"/>
            </p:cNvSpPr>
            <p:nvPr/>
          </p:nvSpPr>
          <p:spPr bwMode="auto">
            <a:xfrm flipH="1">
              <a:off x="5608" y="1427"/>
              <a:ext cx="8"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79" name="Line 48"/>
            <p:cNvSpPr>
              <a:spLocks noChangeShapeType="1"/>
            </p:cNvSpPr>
            <p:nvPr/>
          </p:nvSpPr>
          <p:spPr bwMode="auto">
            <a:xfrm>
              <a:off x="4819" y="1427"/>
              <a:ext cx="797"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80" name="Freeform 49"/>
            <p:cNvSpPr>
              <a:spLocks/>
            </p:cNvSpPr>
            <p:nvPr/>
          </p:nvSpPr>
          <p:spPr bwMode="auto">
            <a:xfrm>
              <a:off x="4819" y="1427"/>
              <a:ext cx="797" cy="630"/>
            </a:xfrm>
            <a:custGeom>
              <a:avLst/>
              <a:gdLst>
                <a:gd name="T0" fmla="*/ 0 w 595"/>
                <a:gd name="T1" fmla="*/ 630 h 470"/>
                <a:gd name="T2" fmla="*/ 797 w 595"/>
                <a:gd name="T3" fmla="*/ 630 h 470"/>
                <a:gd name="T4" fmla="*/ 797 w 595"/>
                <a:gd name="T5" fmla="*/ 0 h 470"/>
                <a:gd name="T6" fmla="*/ 0 60000 65536"/>
                <a:gd name="T7" fmla="*/ 0 60000 65536"/>
                <a:gd name="T8" fmla="*/ 0 60000 65536"/>
              </a:gdLst>
              <a:ahLst/>
              <a:cxnLst>
                <a:cxn ang="T6">
                  <a:pos x="T0" y="T1"/>
                </a:cxn>
                <a:cxn ang="T7">
                  <a:pos x="T2" y="T3"/>
                </a:cxn>
                <a:cxn ang="T8">
                  <a:pos x="T4" y="T5"/>
                </a:cxn>
              </a:cxnLst>
              <a:rect l="0" t="0" r="r" b="b"/>
              <a:pathLst>
                <a:path w="595" h="470">
                  <a:moveTo>
                    <a:pt x="0" y="470"/>
                  </a:moveTo>
                  <a:lnTo>
                    <a:pt x="595" y="470"/>
                  </a:lnTo>
                  <a:lnTo>
                    <a:pt x="595"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81" name="Line 50"/>
            <p:cNvSpPr>
              <a:spLocks noChangeShapeType="1"/>
            </p:cNvSpPr>
            <p:nvPr/>
          </p:nvSpPr>
          <p:spPr bwMode="auto">
            <a:xfrm flipV="1">
              <a:off x="4819" y="1427"/>
              <a:ext cx="0" cy="63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82" name="Freeform 51"/>
            <p:cNvSpPr>
              <a:spLocks/>
            </p:cNvSpPr>
            <p:nvPr/>
          </p:nvSpPr>
          <p:spPr bwMode="auto">
            <a:xfrm>
              <a:off x="4819" y="1427"/>
              <a:ext cx="505" cy="628"/>
            </a:xfrm>
            <a:custGeom>
              <a:avLst/>
              <a:gdLst>
                <a:gd name="T0" fmla="*/ 7 w 2672"/>
                <a:gd name="T1" fmla="*/ 138 h 3323"/>
                <a:gd name="T2" fmla="*/ 19 w 2672"/>
                <a:gd name="T3" fmla="*/ 292 h 3323"/>
                <a:gd name="T4" fmla="*/ 31 w 2672"/>
                <a:gd name="T5" fmla="*/ 398 h 3323"/>
                <a:gd name="T6" fmla="*/ 43 w 2672"/>
                <a:gd name="T7" fmla="*/ 470 h 3323"/>
                <a:gd name="T8" fmla="*/ 55 w 2672"/>
                <a:gd name="T9" fmla="*/ 520 h 3323"/>
                <a:gd name="T10" fmla="*/ 67 w 2672"/>
                <a:gd name="T11" fmla="*/ 553 h 3323"/>
                <a:gd name="T12" fmla="*/ 79 w 2672"/>
                <a:gd name="T13" fmla="*/ 577 h 3323"/>
                <a:gd name="T14" fmla="*/ 91 w 2672"/>
                <a:gd name="T15" fmla="*/ 593 h 3323"/>
                <a:gd name="T16" fmla="*/ 103 w 2672"/>
                <a:gd name="T17" fmla="*/ 604 h 3323"/>
                <a:gd name="T18" fmla="*/ 115 w 2672"/>
                <a:gd name="T19" fmla="*/ 612 h 3323"/>
                <a:gd name="T20" fmla="*/ 127 w 2672"/>
                <a:gd name="T21" fmla="*/ 617 h 3323"/>
                <a:gd name="T22" fmla="*/ 139 w 2672"/>
                <a:gd name="T23" fmla="*/ 621 h 3323"/>
                <a:gd name="T24" fmla="*/ 151 w 2672"/>
                <a:gd name="T25" fmla="*/ 623 h 3323"/>
                <a:gd name="T26" fmla="*/ 162 w 2672"/>
                <a:gd name="T27" fmla="*/ 625 h 3323"/>
                <a:gd name="T28" fmla="*/ 174 w 2672"/>
                <a:gd name="T29" fmla="*/ 627 h 3323"/>
                <a:gd name="T30" fmla="*/ 186 w 2672"/>
                <a:gd name="T31" fmla="*/ 627 h 3323"/>
                <a:gd name="T32" fmla="*/ 198 w 2672"/>
                <a:gd name="T33" fmla="*/ 628 h 3323"/>
                <a:gd name="T34" fmla="*/ 210 w 2672"/>
                <a:gd name="T35" fmla="*/ 628 h 3323"/>
                <a:gd name="T36" fmla="*/ 222 w 2672"/>
                <a:gd name="T37" fmla="*/ 628 h 3323"/>
                <a:gd name="T38" fmla="*/ 234 w 2672"/>
                <a:gd name="T39" fmla="*/ 628 h 3323"/>
                <a:gd name="T40" fmla="*/ 246 w 2672"/>
                <a:gd name="T41" fmla="*/ 628 h 3323"/>
                <a:gd name="T42" fmla="*/ 259 w 2672"/>
                <a:gd name="T43" fmla="*/ 628 h 3323"/>
                <a:gd name="T44" fmla="*/ 270 w 2672"/>
                <a:gd name="T45" fmla="*/ 628 h 3323"/>
                <a:gd name="T46" fmla="*/ 283 w 2672"/>
                <a:gd name="T47" fmla="*/ 628 h 3323"/>
                <a:gd name="T48" fmla="*/ 295 w 2672"/>
                <a:gd name="T49" fmla="*/ 628 h 3323"/>
                <a:gd name="T50" fmla="*/ 307 w 2672"/>
                <a:gd name="T51" fmla="*/ 628 h 3323"/>
                <a:gd name="T52" fmla="*/ 319 w 2672"/>
                <a:gd name="T53" fmla="*/ 628 h 3323"/>
                <a:gd name="T54" fmla="*/ 329 w 2672"/>
                <a:gd name="T55" fmla="*/ 628 h 3323"/>
                <a:gd name="T56" fmla="*/ 342 w 2672"/>
                <a:gd name="T57" fmla="*/ 628 h 3323"/>
                <a:gd name="T58" fmla="*/ 354 w 2672"/>
                <a:gd name="T59" fmla="*/ 628 h 3323"/>
                <a:gd name="T60" fmla="*/ 366 w 2672"/>
                <a:gd name="T61" fmla="*/ 628 h 3323"/>
                <a:gd name="T62" fmla="*/ 378 w 2672"/>
                <a:gd name="T63" fmla="*/ 628 h 3323"/>
                <a:gd name="T64" fmla="*/ 390 w 2672"/>
                <a:gd name="T65" fmla="*/ 628 h 3323"/>
                <a:gd name="T66" fmla="*/ 402 w 2672"/>
                <a:gd name="T67" fmla="*/ 628 h 3323"/>
                <a:gd name="T68" fmla="*/ 414 w 2672"/>
                <a:gd name="T69" fmla="*/ 628 h 3323"/>
                <a:gd name="T70" fmla="*/ 426 w 2672"/>
                <a:gd name="T71" fmla="*/ 628 h 3323"/>
                <a:gd name="T72" fmla="*/ 438 w 2672"/>
                <a:gd name="T73" fmla="*/ 628 h 3323"/>
                <a:gd name="T74" fmla="*/ 450 w 2672"/>
                <a:gd name="T75" fmla="*/ 628 h 3323"/>
                <a:gd name="T76" fmla="*/ 462 w 2672"/>
                <a:gd name="T77" fmla="*/ 628 h 3323"/>
                <a:gd name="T78" fmla="*/ 474 w 2672"/>
                <a:gd name="T79" fmla="*/ 628 h 3323"/>
                <a:gd name="T80" fmla="*/ 485 w 2672"/>
                <a:gd name="T81" fmla="*/ 628 h 3323"/>
                <a:gd name="T82" fmla="*/ 497 w 2672"/>
                <a:gd name="T83" fmla="*/ 628 h 33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672" h="3323">
                  <a:moveTo>
                    <a:pt x="0" y="0"/>
                  </a:moveTo>
                  <a:lnTo>
                    <a:pt x="14" y="390"/>
                  </a:lnTo>
                  <a:lnTo>
                    <a:pt x="35" y="730"/>
                  </a:lnTo>
                  <a:lnTo>
                    <a:pt x="56" y="1034"/>
                  </a:lnTo>
                  <a:lnTo>
                    <a:pt x="78" y="1304"/>
                  </a:lnTo>
                  <a:lnTo>
                    <a:pt x="99" y="1545"/>
                  </a:lnTo>
                  <a:lnTo>
                    <a:pt x="120" y="1750"/>
                  </a:lnTo>
                  <a:lnTo>
                    <a:pt x="141" y="1942"/>
                  </a:lnTo>
                  <a:lnTo>
                    <a:pt x="163" y="2105"/>
                  </a:lnTo>
                  <a:lnTo>
                    <a:pt x="184" y="2246"/>
                  </a:lnTo>
                  <a:lnTo>
                    <a:pt x="205" y="2374"/>
                  </a:lnTo>
                  <a:lnTo>
                    <a:pt x="227" y="2487"/>
                  </a:lnTo>
                  <a:lnTo>
                    <a:pt x="248" y="2586"/>
                  </a:lnTo>
                  <a:lnTo>
                    <a:pt x="269" y="2671"/>
                  </a:lnTo>
                  <a:lnTo>
                    <a:pt x="290" y="2749"/>
                  </a:lnTo>
                  <a:lnTo>
                    <a:pt x="312" y="2813"/>
                  </a:lnTo>
                  <a:lnTo>
                    <a:pt x="333" y="2877"/>
                  </a:lnTo>
                  <a:lnTo>
                    <a:pt x="354" y="2927"/>
                  </a:lnTo>
                  <a:lnTo>
                    <a:pt x="375" y="2976"/>
                  </a:lnTo>
                  <a:lnTo>
                    <a:pt x="397" y="3019"/>
                  </a:lnTo>
                  <a:lnTo>
                    <a:pt x="418" y="3054"/>
                  </a:lnTo>
                  <a:lnTo>
                    <a:pt x="439" y="3082"/>
                  </a:lnTo>
                  <a:lnTo>
                    <a:pt x="460" y="3111"/>
                  </a:lnTo>
                  <a:lnTo>
                    <a:pt x="482" y="3139"/>
                  </a:lnTo>
                  <a:lnTo>
                    <a:pt x="503" y="3160"/>
                  </a:lnTo>
                  <a:lnTo>
                    <a:pt x="524" y="3182"/>
                  </a:lnTo>
                  <a:lnTo>
                    <a:pt x="545" y="3196"/>
                  </a:lnTo>
                  <a:lnTo>
                    <a:pt x="567" y="3210"/>
                  </a:lnTo>
                  <a:lnTo>
                    <a:pt x="588" y="3224"/>
                  </a:lnTo>
                  <a:lnTo>
                    <a:pt x="609" y="3238"/>
                  </a:lnTo>
                  <a:lnTo>
                    <a:pt x="630" y="3245"/>
                  </a:lnTo>
                  <a:lnTo>
                    <a:pt x="652" y="3260"/>
                  </a:lnTo>
                  <a:lnTo>
                    <a:pt x="673" y="3267"/>
                  </a:lnTo>
                  <a:lnTo>
                    <a:pt x="694" y="3274"/>
                  </a:lnTo>
                  <a:lnTo>
                    <a:pt x="716" y="3281"/>
                  </a:lnTo>
                  <a:lnTo>
                    <a:pt x="737" y="3288"/>
                  </a:lnTo>
                  <a:lnTo>
                    <a:pt x="758" y="3288"/>
                  </a:lnTo>
                  <a:lnTo>
                    <a:pt x="779" y="3295"/>
                  </a:lnTo>
                  <a:lnTo>
                    <a:pt x="801" y="3295"/>
                  </a:lnTo>
                  <a:lnTo>
                    <a:pt x="822" y="3302"/>
                  </a:lnTo>
                  <a:lnTo>
                    <a:pt x="843" y="3302"/>
                  </a:lnTo>
                  <a:lnTo>
                    <a:pt x="857" y="3309"/>
                  </a:lnTo>
                  <a:lnTo>
                    <a:pt x="879" y="3309"/>
                  </a:lnTo>
                  <a:lnTo>
                    <a:pt x="900" y="3309"/>
                  </a:lnTo>
                  <a:lnTo>
                    <a:pt x="921" y="3316"/>
                  </a:lnTo>
                  <a:lnTo>
                    <a:pt x="942" y="3316"/>
                  </a:lnTo>
                  <a:lnTo>
                    <a:pt x="964" y="3316"/>
                  </a:lnTo>
                  <a:lnTo>
                    <a:pt x="985" y="3316"/>
                  </a:lnTo>
                  <a:lnTo>
                    <a:pt x="1006" y="3316"/>
                  </a:lnTo>
                  <a:lnTo>
                    <a:pt x="1027" y="3316"/>
                  </a:lnTo>
                  <a:lnTo>
                    <a:pt x="1049" y="3323"/>
                  </a:lnTo>
                  <a:lnTo>
                    <a:pt x="1070" y="3323"/>
                  </a:lnTo>
                  <a:lnTo>
                    <a:pt x="1091" y="3323"/>
                  </a:lnTo>
                  <a:lnTo>
                    <a:pt x="1112" y="3323"/>
                  </a:lnTo>
                  <a:lnTo>
                    <a:pt x="1134" y="3323"/>
                  </a:lnTo>
                  <a:lnTo>
                    <a:pt x="1155" y="3323"/>
                  </a:lnTo>
                  <a:lnTo>
                    <a:pt x="1176" y="3323"/>
                  </a:lnTo>
                  <a:lnTo>
                    <a:pt x="1197" y="3323"/>
                  </a:lnTo>
                  <a:lnTo>
                    <a:pt x="1219" y="3323"/>
                  </a:lnTo>
                  <a:lnTo>
                    <a:pt x="1240" y="3323"/>
                  </a:lnTo>
                  <a:lnTo>
                    <a:pt x="1261" y="3323"/>
                  </a:lnTo>
                  <a:lnTo>
                    <a:pt x="1283" y="3323"/>
                  </a:lnTo>
                  <a:lnTo>
                    <a:pt x="1304" y="3323"/>
                  </a:lnTo>
                  <a:lnTo>
                    <a:pt x="1325" y="3323"/>
                  </a:lnTo>
                  <a:lnTo>
                    <a:pt x="1346" y="3323"/>
                  </a:lnTo>
                  <a:lnTo>
                    <a:pt x="1368" y="3323"/>
                  </a:lnTo>
                  <a:lnTo>
                    <a:pt x="1389" y="3323"/>
                  </a:lnTo>
                  <a:lnTo>
                    <a:pt x="1410" y="3323"/>
                  </a:lnTo>
                  <a:lnTo>
                    <a:pt x="1431" y="3323"/>
                  </a:lnTo>
                  <a:lnTo>
                    <a:pt x="1453" y="3323"/>
                  </a:lnTo>
                  <a:lnTo>
                    <a:pt x="1474" y="3323"/>
                  </a:lnTo>
                  <a:lnTo>
                    <a:pt x="1495" y="3323"/>
                  </a:lnTo>
                  <a:lnTo>
                    <a:pt x="1516" y="3323"/>
                  </a:lnTo>
                  <a:lnTo>
                    <a:pt x="1538" y="3323"/>
                  </a:lnTo>
                  <a:lnTo>
                    <a:pt x="1559" y="3323"/>
                  </a:lnTo>
                  <a:lnTo>
                    <a:pt x="1580" y="3323"/>
                  </a:lnTo>
                  <a:lnTo>
                    <a:pt x="1601" y="3323"/>
                  </a:lnTo>
                  <a:lnTo>
                    <a:pt x="1623" y="3323"/>
                  </a:lnTo>
                  <a:lnTo>
                    <a:pt x="1644" y="3323"/>
                  </a:lnTo>
                  <a:lnTo>
                    <a:pt x="1665" y="3323"/>
                  </a:lnTo>
                  <a:lnTo>
                    <a:pt x="1686" y="3323"/>
                  </a:lnTo>
                  <a:lnTo>
                    <a:pt x="1701" y="3323"/>
                  </a:lnTo>
                  <a:lnTo>
                    <a:pt x="1722" y="3323"/>
                  </a:lnTo>
                  <a:lnTo>
                    <a:pt x="1743" y="3323"/>
                  </a:lnTo>
                  <a:lnTo>
                    <a:pt x="1764" y="3323"/>
                  </a:lnTo>
                  <a:lnTo>
                    <a:pt x="1786" y="3323"/>
                  </a:lnTo>
                  <a:lnTo>
                    <a:pt x="1807" y="3323"/>
                  </a:lnTo>
                  <a:lnTo>
                    <a:pt x="1828" y="3323"/>
                  </a:lnTo>
                  <a:lnTo>
                    <a:pt x="1849" y="3323"/>
                  </a:lnTo>
                  <a:lnTo>
                    <a:pt x="1871" y="3323"/>
                  </a:lnTo>
                  <a:lnTo>
                    <a:pt x="1892" y="3323"/>
                  </a:lnTo>
                  <a:lnTo>
                    <a:pt x="1913" y="3323"/>
                  </a:lnTo>
                  <a:lnTo>
                    <a:pt x="1935" y="3323"/>
                  </a:lnTo>
                  <a:lnTo>
                    <a:pt x="1956" y="3323"/>
                  </a:lnTo>
                  <a:lnTo>
                    <a:pt x="1977" y="3323"/>
                  </a:lnTo>
                  <a:lnTo>
                    <a:pt x="1998" y="3323"/>
                  </a:lnTo>
                  <a:lnTo>
                    <a:pt x="2020" y="3323"/>
                  </a:lnTo>
                  <a:lnTo>
                    <a:pt x="2041" y="3323"/>
                  </a:lnTo>
                  <a:lnTo>
                    <a:pt x="2062" y="3323"/>
                  </a:lnTo>
                  <a:lnTo>
                    <a:pt x="2083" y="3323"/>
                  </a:lnTo>
                  <a:lnTo>
                    <a:pt x="2105" y="3323"/>
                  </a:lnTo>
                  <a:lnTo>
                    <a:pt x="2126" y="3323"/>
                  </a:lnTo>
                  <a:lnTo>
                    <a:pt x="2147" y="3323"/>
                  </a:lnTo>
                  <a:lnTo>
                    <a:pt x="2168" y="3323"/>
                  </a:lnTo>
                  <a:lnTo>
                    <a:pt x="2190" y="3323"/>
                  </a:lnTo>
                  <a:lnTo>
                    <a:pt x="2211" y="3323"/>
                  </a:lnTo>
                  <a:lnTo>
                    <a:pt x="2232" y="3323"/>
                  </a:lnTo>
                  <a:lnTo>
                    <a:pt x="2253" y="3323"/>
                  </a:lnTo>
                  <a:lnTo>
                    <a:pt x="2275" y="3323"/>
                  </a:lnTo>
                  <a:lnTo>
                    <a:pt x="2296" y="3323"/>
                  </a:lnTo>
                  <a:lnTo>
                    <a:pt x="2317" y="3323"/>
                  </a:lnTo>
                  <a:lnTo>
                    <a:pt x="2339" y="3323"/>
                  </a:lnTo>
                  <a:lnTo>
                    <a:pt x="2360" y="3323"/>
                  </a:lnTo>
                  <a:lnTo>
                    <a:pt x="2381" y="3323"/>
                  </a:lnTo>
                  <a:lnTo>
                    <a:pt x="2402" y="3323"/>
                  </a:lnTo>
                  <a:lnTo>
                    <a:pt x="2424" y="3323"/>
                  </a:lnTo>
                  <a:lnTo>
                    <a:pt x="2445" y="3323"/>
                  </a:lnTo>
                  <a:lnTo>
                    <a:pt x="2466" y="3323"/>
                  </a:lnTo>
                  <a:lnTo>
                    <a:pt x="2487" y="3323"/>
                  </a:lnTo>
                  <a:lnTo>
                    <a:pt x="2509" y="3323"/>
                  </a:lnTo>
                  <a:lnTo>
                    <a:pt x="2530" y="3323"/>
                  </a:lnTo>
                  <a:lnTo>
                    <a:pt x="2544" y="3323"/>
                  </a:lnTo>
                  <a:lnTo>
                    <a:pt x="2565" y="3323"/>
                  </a:lnTo>
                  <a:lnTo>
                    <a:pt x="2587" y="3323"/>
                  </a:lnTo>
                  <a:lnTo>
                    <a:pt x="2608" y="3323"/>
                  </a:lnTo>
                  <a:lnTo>
                    <a:pt x="2629" y="3323"/>
                  </a:lnTo>
                  <a:lnTo>
                    <a:pt x="2650" y="3323"/>
                  </a:lnTo>
                  <a:lnTo>
                    <a:pt x="2672" y="3323"/>
                  </a:lnTo>
                </a:path>
              </a:pathLst>
            </a:custGeom>
            <a:noFill/>
            <a:ln w="0">
              <a:solidFill>
                <a:srgbClr val="0000FF"/>
              </a:solidFill>
              <a:prstDash val="sys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83" name="Freeform 52"/>
            <p:cNvSpPr>
              <a:spLocks/>
            </p:cNvSpPr>
            <p:nvPr/>
          </p:nvSpPr>
          <p:spPr bwMode="auto">
            <a:xfrm>
              <a:off x="5324" y="2055"/>
              <a:ext cx="292" cy="0"/>
            </a:xfrm>
            <a:custGeom>
              <a:avLst/>
              <a:gdLst>
                <a:gd name="T0" fmla="*/ 4 w 1545"/>
                <a:gd name="T1" fmla="*/ 12 w 1545"/>
                <a:gd name="T2" fmla="*/ 20 w 1545"/>
                <a:gd name="T3" fmla="*/ 28 w 1545"/>
                <a:gd name="T4" fmla="*/ 36 w 1545"/>
                <a:gd name="T5" fmla="*/ 44 w 1545"/>
                <a:gd name="T6" fmla="*/ 52 w 1545"/>
                <a:gd name="T7" fmla="*/ 60 w 1545"/>
                <a:gd name="T8" fmla="*/ 68 w 1545"/>
                <a:gd name="T9" fmla="*/ 76 w 1545"/>
                <a:gd name="T10" fmla="*/ 84 w 1545"/>
                <a:gd name="T11" fmla="*/ 92 w 1545"/>
                <a:gd name="T12" fmla="*/ 100 w 1545"/>
                <a:gd name="T13" fmla="*/ 108 w 1545"/>
                <a:gd name="T14" fmla="*/ 116 w 1545"/>
                <a:gd name="T15" fmla="*/ 125 w 1545"/>
                <a:gd name="T16" fmla="*/ 132 w 1545"/>
                <a:gd name="T17" fmla="*/ 139 w 1545"/>
                <a:gd name="T18" fmla="*/ 147 w 1545"/>
                <a:gd name="T19" fmla="*/ 155 w 1545"/>
                <a:gd name="T20" fmla="*/ 163 w 1545"/>
                <a:gd name="T21" fmla="*/ 171 w 1545"/>
                <a:gd name="T22" fmla="*/ 179 w 1545"/>
                <a:gd name="T23" fmla="*/ 187 w 1545"/>
                <a:gd name="T24" fmla="*/ 195 w 1545"/>
                <a:gd name="T25" fmla="*/ 204 w 1545"/>
                <a:gd name="T26" fmla="*/ 211 w 1545"/>
                <a:gd name="T27" fmla="*/ 220 w 1545"/>
                <a:gd name="T28" fmla="*/ 228 w 1545"/>
                <a:gd name="T29" fmla="*/ 236 w 1545"/>
                <a:gd name="T30" fmla="*/ 244 w 1545"/>
                <a:gd name="T31" fmla="*/ 252 w 1545"/>
                <a:gd name="T32" fmla="*/ 260 w 1545"/>
                <a:gd name="T33" fmla="*/ 268 w 1545"/>
                <a:gd name="T34" fmla="*/ 276 w 1545"/>
                <a:gd name="T35" fmla="*/ 284 w 1545"/>
                <a:gd name="T36" fmla="*/ 292 w 1545"/>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Lst>
              <a:ahLst/>
              <a:cxnLst>
                <a:cxn ang="T37">
                  <a:pos x="T0" y="0"/>
                </a:cxn>
                <a:cxn ang="T38">
                  <a:pos x="T1" y="0"/>
                </a:cxn>
                <a:cxn ang="T39">
                  <a:pos x="T2" y="0"/>
                </a:cxn>
                <a:cxn ang="T40">
                  <a:pos x="T3" y="0"/>
                </a:cxn>
                <a:cxn ang="T41">
                  <a:pos x="T4" y="0"/>
                </a:cxn>
                <a:cxn ang="T42">
                  <a:pos x="T5" y="0"/>
                </a:cxn>
                <a:cxn ang="T43">
                  <a:pos x="T6" y="0"/>
                </a:cxn>
                <a:cxn ang="T44">
                  <a:pos x="T7" y="0"/>
                </a:cxn>
                <a:cxn ang="T45">
                  <a:pos x="T8" y="0"/>
                </a:cxn>
                <a:cxn ang="T46">
                  <a:pos x="T9" y="0"/>
                </a:cxn>
                <a:cxn ang="T47">
                  <a:pos x="T10" y="0"/>
                </a:cxn>
                <a:cxn ang="T48">
                  <a:pos x="T11" y="0"/>
                </a:cxn>
                <a:cxn ang="T49">
                  <a:pos x="T12" y="0"/>
                </a:cxn>
                <a:cxn ang="T50">
                  <a:pos x="T13" y="0"/>
                </a:cxn>
                <a:cxn ang="T51">
                  <a:pos x="T14" y="0"/>
                </a:cxn>
                <a:cxn ang="T52">
                  <a:pos x="T15" y="0"/>
                </a:cxn>
                <a:cxn ang="T53">
                  <a:pos x="T16" y="0"/>
                </a:cxn>
                <a:cxn ang="T54">
                  <a:pos x="T17" y="0"/>
                </a:cxn>
                <a:cxn ang="T55">
                  <a:pos x="T18" y="0"/>
                </a:cxn>
                <a:cxn ang="T56">
                  <a:pos x="T19" y="0"/>
                </a:cxn>
                <a:cxn ang="T57">
                  <a:pos x="T20" y="0"/>
                </a:cxn>
                <a:cxn ang="T58">
                  <a:pos x="T21" y="0"/>
                </a:cxn>
                <a:cxn ang="T59">
                  <a:pos x="T22" y="0"/>
                </a:cxn>
                <a:cxn ang="T60">
                  <a:pos x="T23" y="0"/>
                </a:cxn>
                <a:cxn ang="T61">
                  <a:pos x="T24" y="0"/>
                </a:cxn>
                <a:cxn ang="T62">
                  <a:pos x="T25" y="0"/>
                </a:cxn>
                <a:cxn ang="T63">
                  <a:pos x="T26" y="0"/>
                </a:cxn>
                <a:cxn ang="T64">
                  <a:pos x="T27" y="0"/>
                </a:cxn>
                <a:cxn ang="T65">
                  <a:pos x="T28" y="0"/>
                </a:cxn>
                <a:cxn ang="T66">
                  <a:pos x="T29" y="0"/>
                </a:cxn>
                <a:cxn ang="T67">
                  <a:pos x="T30" y="0"/>
                </a:cxn>
                <a:cxn ang="T68">
                  <a:pos x="T31" y="0"/>
                </a:cxn>
                <a:cxn ang="T69">
                  <a:pos x="T32" y="0"/>
                </a:cxn>
                <a:cxn ang="T70">
                  <a:pos x="T33" y="0"/>
                </a:cxn>
                <a:cxn ang="T71">
                  <a:pos x="T34" y="0"/>
                </a:cxn>
                <a:cxn ang="T72">
                  <a:pos x="T35" y="0"/>
                </a:cxn>
                <a:cxn ang="T73">
                  <a:pos x="T36" y="0"/>
                </a:cxn>
              </a:cxnLst>
              <a:rect l="0" t="0" r="r" b="b"/>
              <a:pathLst>
                <a:path w="1545">
                  <a:moveTo>
                    <a:pt x="0" y="0"/>
                  </a:moveTo>
                  <a:lnTo>
                    <a:pt x="21" y="0"/>
                  </a:lnTo>
                  <a:lnTo>
                    <a:pt x="42" y="0"/>
                  </a:lnTo>
                  <a:lnTo>
                    <a:pt x="63" y="0"/>
                  </a:lnTo>
                  <a:lnTo>
                    <a:pt x="85" y="0"/>
                  </a:lnTo>
                  <a:lnTo>
                    <a:pt x="106" y="0"/>
                  </a:lnTo>
                  <a:lnTo>
                    <a:pt x="127" y="0"/>
                  </a:lnTo>
                  <a:lnTo>
                    <a:pt x="148" y="0"/>
                  </a:lnTo>
                  <a:lnTo>
                    <a:pt x="170" y="0"/>
                  </a:lnTo>
                  <a:lnTo>
                    <a:pt x="191" y="0"/>
                  </a:lnTo>
                  <a:lnTo>
                    <a:pt x="212" y="0"/>
                  </a:lnTo>
                  <a:lnTo>
                    <a:pt x="233" y="0"/>
                  </a:lnTo>
                  <a:lnTo>
                    <a:pt x="255" y="0"/>
                  </a:lnTo>
                  <a:lnTo>
                    <a:pt x="276" y="0"/>
                  </a:lnTo>
                  <a:lnTo>
                    <a:pt x="297" y="0"/>
                  </a:lnTo>
                  <a:lnTo>
                    <a:pt x="319" y="0"/>
                  </a:lnTo>
                  <a:lnTo>
                    <a:pt x="340" y="0"/>
                  </a:lnTo>
                  <a:lnTo>
                    <a:pt x="361" y="0"/>
                  </a:lnTo>
                  <a:lnTo>
                    <a:pt x="382" y="0"/>
                  </a:lnTo>
                  <a:lnTo>
                    <a:pt x="404" y="0"/>
                  </a:lnTo>
                  <a:lnTo>
                    <a:pt x="425" y="0"/>
                  </a:lnTo>
                  <a:lnTo>
                    <a:pt x="446" y="0"/>
                  </a:lnTo>
                  <a:lnTo>
                    <a:pt x="467" y="0"/>
                  </a:lnTo>
                  <a:lnTo>
                    <a:pt x="489" y="0"/>
                  </a:lnTo>
                  <a:lnTo>
                    <a:pt x="510" y="0"/>
                  </a:lnTo>
                  <a:lnTo>
                    <a:pt x="531" y="0"/>
                  </a:lnTo>
                  <a:lnTo>
                    <a:pt x="552" y="0"/>
                  </a:lnTo>
                  <a:lnTo>
                    <a:pt x="574" y="0"/>
                  </a:lnTo>
                  <a:lnTo>
                    <a:pt x="595" y="0"/>
                  </a:lnTo>
                  <a:lnTo>
                    <a:pt x="616" y="0"/>
                  </a:lnTo>
                  <a:lnTo>
                    <a:pt x="637" y="0"/>
                  </a:lnTo>
                  <a:lnTo>
                    <a:pt x="659" y="0"/>
                  </a:lnTo>
                  <a:lnTo>
                    <a:pt x="680" y="0"/>
                  </a:lnTo>
                  <a:lnTo>
                    <a:pt x="701" y="0"/>
                  </a:lnTo>
                  <a:lnTo>
                    <a:pt x="715" y="0"/>
                  </a:lnTo>
                  <a:lnTo>
                    <a:pt x="737" y="0"/>
                  </a:lnTo>
                  <a:lnTo>
                    <a:pt x="758" y="0"/>
                  </a:lnTo>
                  <a:lnTo>
                    <a:pt x="779" y="0"/>
                  </a:lnTo>
                  <a:lnTo>
                    <a:pt x="800" y="0"/>
                  </a:lnTo>
                  <a:lnTo>
                    <a:pt x="822" y="0"/>
                  </a:lnTo>
                  <a:lnTo>
                    <a:pt x="843" y="0"/>
                  </a:lnTo>
                  <a:lnTo>
                    <a:pt x="864" y="0"/>
                  </a:lnTo>
                  <a:lnTo>
                    <a:pt x="886" y="0"/>
                  </a:lnTo>
                  <a:lnTo>
                    <a:pt x="907" y="0"/>
                  </a:lnTo>
                  <a:lnTo>
                    <a:pt x="928" y="0"/>
                  </a:lnTo>
                  <a:lnTo>
                    <a:pt x="949" y="0"/>
                  </a:lnTo>
                  <a:lnTo>
                    <a:pt x="971" y="0"/>
                  </a:lnTo>
                  <a:lnTo>
                    <a:pt x="992" y="0"/>
                  </a:lnTo>
                  <a:lnTo>
                    <a:pt x="1013" y="0"/>
                  </a:lnTo>
                  <a:lnTo>
                    <a:pt x="1034" y="0"/>
                  </a:lnTo>
                  <a:lnTo>
                    <a:pt x="1056" y="0"/>
                  </a:lnTo>
                  <a:lnTo>
                    <a:pt x="1077" y="0"/>
                  </a:lnTo>
                  <a:lnTo>
                    <a:pt x="1098" y="0"/>
                  </a:lnTo>
                  <a:lnTo>
                    <a:pt x="1119" y="0"/>
                  </a:lnTo>
                  <a:lnTo>
                    <a:pt x="1141" y="0"/>
                  </a:lnTo>
                  <a:lnTo>
                    <a:pt x="1162" y="0"/>
                  </a:lnTo>
                  <a:lnTo>
                    <a:pt x="1183" y="0"/>
                  </a:lnTo>
                  <a:lnTo>
                    <a:pt x="1204" y="0"/>
                  </a:lnTo>
                  <a:lnTo>
                    <a:pt x="1226" y="0"/>
                  </a:lnTo>
                  <a:lnTo>
                    <a:pt x="1247" y="0"/>
                  </a:lnTo>
                  <a:lnTo>
                    <a:pt x="1268" y="0"/>
                  </a:lnTo>
                  <a:lnTo>
                    <a:pt x="1289" y="0"/>
                  </a:lnTo>
                  <a:lnTo>
                    <a:pt x="1311" y="0"/>
                  </a:lnTo>
                  <a:lnTo>
                    <a:pt x="1332" y="0"/>
                  </a:lnTo>
                  <a:lnTo>
                    <a:pt x="1353" y="0"/>
                  </a:lnTo>
                  <a:lnTo>
                    <a:pt x="1375" y="0"/>
                  </a:lnTo>
                  <a:lnTo>
                    <a:pt x="1396" y="0"/>
                  </a:lnTo>
                  <a:lnTo>
                    <a:pt x="1417" y="0"/>
                  </a:lnTo>
                  <a:lnTo>
                    <a:pt x="1438" y="0"/>
                  </a:lnTo>
                  <a:lnTo>
                    <a:pt x="1460" y="0"/>
                  </a:lnTo>
                  <a:lnTo>
                    <a:pt x="1481" y="0"/>
                  </a:lnTo>
                  <a:lnTo>
                    <a:pt x="1502" y="0"/>
                  </a:lnTo>
                  <a:lnTo>
                    <a:pt x="1523" y="0"/>
                  </a:lnTo>
                  <a:lnTo>
                    <a:pt x="1545" y="0"/>
                  </a:lnTo>
                </a:path>
              </a:pathLst>
            </a:custGeom>
            <a:noFill/>
            <a:ln w="0">
              <a:solidFill>
                <a:srgbClr val="0000FF"/>
              </a:solidFill>
              <a:prstDash val="sys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84" name="Freeform 53"/>
            <p:cNvSpPr>
              <a:spLocks/>
            </p:cNvSpPr>
            <p:nvPr/>
          </p:nvSpPr>
          <p:spPr bwMode="auto">
            <a:xfrm>
              <a:off x="4819" y="1427"/>
              <a:ext cx="505" cy="500"/>
            </a:xfrm>
            <a:custGeom>
              <a:avLst/>
              <a:gdLst>
                <a:gd name="T0" fmla="*/ 7 w 2672"/>
                <a:gd name="T1" fmla="*/ 15 h 2643"/>
                <a:gd name="T2" fmla="*/ 19 w 2672"/>
                <a:gd name="T3" fmla="*/ 37 h 2643"/>
                <a:gd name="T4" fmla="*/ 31 w 2672"/>
                <a:gd name="T5" fmla="*/ 59 h 2643"/>
                <a:gd name="T6" fmla="*/ 43 w 2672"/>
                <a:gd name="T7" fmla="*/ 80 h 2643"/>
                <a:gd name="T8" fmla="*/ 55 w 2672"/>
                <a:gd name="T9" fmla="*/ 100 h 2643"/>
                <a:gd name="T10" fmla="*/ 67 w 2672"/>
                <a:gd name="T11" fmla="*/ 119 h 2643"/>
                <a:gd name="T12" fmla="*/ 79 w 2672"/>
                <a:gd name="T13" fmla="*/ 138 h 2643"/>
                <a:gd name="T14" fmla="*/ 91 w 2672"/>
                <a:gd name="T15" fmla="*/ 157 h 2643"/>
                <a:gd name="T16" fmla="*/ 103 w 2672"/>
                <a:gd name="T17" fmla="*/ 174 h 2643"/>
                <a:gd name="T18" fmla="*/ 115 w 2672"/>
                <a:gd name="T19" fmla="*/ 190 h 2643"/>
                <a:gd name="T20" fmla="*/ 127 w 2672"/>
                <a:gd name="T21" fmla="*/ 206 h 2643"/>
                <a:gd name="T22" fmla="*/ 139 w 2672"/>
                <a:gd name="T23" fmla="*/ 222 h 2643"/>
                <a:gd name="T24" fmla="*/ 151 w 2672"/>
                <a:gd name="T25" fmla="*/ 237 h 2643"/>
                <a:gd name="T26" fmla="*/ 162 w 2672"/>
                <a:gd name="T27" fmla="*/ 252 h 2643"/>
                <a:gd name="T28" fmla="*/ 174 w 2672"/>
                <a:gd name="T29" fmla="*/ 265 h 2643"/>
                <a:gd name="T30" fmla="*/ 186 w 2672"/>
                <a:gd name="T31" fmla="*/ 279 h 2643"/>
                <a:gd name="T32" fmla="*/ 198 w 2672"/>
                <a:gd name="T33" fmla="*/ 292 h 2643"/>
                <a:gd name="T34" fmla="*/ 210 w 2672"/>
                <a:gd name="T35" fmla="*/ 304 h 2643"/>
                <a:gd name="T36" fmla="*/ 222 w 2672"/>
                <a:gd name="T37" fmla="*/ 316 h 2643"/>
                <a:gd name="T38" fmla="*/ 234 w 2672"/>
                <a:gd name="T39" fmla="*/ 328 h 2643"/>
                <a:gd name="T40" fmla="*/ 246 w 2672"/>
                <a:gd name="T41" fmla="*/ 339 h 2643"/>
                <a:gd name="T42" fmla="*/ 259 w 2672"/>
                <a:gd name="T43" fmla="*/ 350 h 2643"/>
                <a:gd name="T44" fmla="*/ 270 w 2672"/>
                <a:gd name="T45" fmla="*/ 361 h 2643"/>
                <a:gd name="T46" fmla="*/ 283 w 2672"/>
                <a:gd name="T47" fmla="*/ 370 h 2643"/>
                <a:gd name="T48" fmla="*/ 295 w 2672"/>
                <a:gd name="T49" fmla="*/ 379 h 2643"/>
                <a:gd name="T50" fmla="*/ 307 w 2672"/>
                <a:gd name="T51" fmla="*/ 389 h 2643"/>
                <a:gd name="T52" fmla="*/ 319 w 2672"/>
                <a:gd name="T53" fmla="*/ 398 h 2643"/>
                <a:gd name="T54" fmla="*/ 329 w 2672"/>
                <a:gd name="T55" fmla="*/ 406 h 2643"/>
                <a:gd name="T56" fmla="*/ 342 w 2672"/>
                <a:gd name="T57" fmla="*/ 414 h 2643"/>
                <a:gd name="T58" fmla="*/ 354 w 2672"/>
                <a:gd name="T59" fmla="*/ 422 h 2643"/>
                <a:gd name="T60" fmla="*/ 366 w 2672"/>
                <a:gd name="T61" fmla="*/ 430 h 2643"/>
                <a:gd name="T62" fmla="*/ 378 w 2672"/>
                <a:gd name="T63" fmla="*/ 437 h 2643"/>
                <a:gd name="T64" fmla="*/ 390 w 2672"/>
                <a:gd name="T65" fmla="*/ 444 h 2643"/>
                <a:gd name="T66" fmla="*/ 402 w 2672"/>
                <a:gd name="T67" fmla="*/ 452 h 2643"/>
                <a:gd name="T68" fmla="*/ 414 w 2672"/>
                <a:gd name="T69" fmla="*/ 457 h 2643"/>
                <a:gd name="T70" fmla="*/ 426 w 2672"/>
                <a:gd name="T71" fmla="*/ 464 h 2643"/>
                <a:gd name="T72" fmla="*/ 438 w 2672"/>
                <a:gd name="T73" fmla="*/ 470 h 2643"/>
                <a:gd name="T74" fmla="*/ 450 w 2672"/>
                <a:gd name="T75" fmla="*/ 476 h 2643"/>
                <a:gd name="T76" fmla="*/ 462 w 2672"/>
                <a:gd name="T77" fmla="*/ 481 h 2643"/>
                <a:gd name="T78" fmla="*/ 474 w 2672"/>
                <a:gd name="T79" fmla="*/ 487 h 2643"/>
                <a:gd name="T80" fmla="*/ 485 w 2672"/>
                <a:gd name="T81" fmla="*/ 492 h 2643"/>
                <a:gd name="T82" fmla="*/ 497 w 2672"/>
                <a:gd name="T83" fmla="*/ 497 h 264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672" h="2643">
                  <a:moveTo>
                    <a:pt x="0" y="0"/>
                  </a:moveTo>
                  <a:lnTo>
                    <a:pt x="14" y="35"/>
                  </a:lnTo>
                  <a:lnTo>
                    <a:pt x="35" y="78"/>
                  </a:lnTo>
                  <a:lnTo>
                    <a:pt x="56" y="120"/>
                  </a:lnTo>
                  <a:lnTo>
                    <a:pt x="78" y="156"/>
                  </a:lnTo>
                  <a:lnTo>
                    <a:pt x="99" y="198"/>
                  </a:lnTo>
                  <a:lnTo>
                    <a:pt x="120" y="234"/>
                  </a:lnTo>
                  <a:lnTo>
                    <a:pt x="141" y="276"/>
                  </a:lnTo>
                  <a:lnTo>
                    <a:pt x="163" y="312"/>
                  </a:lnTo>
                  <a:lnTo>
                    <a:pt x="184" y="354"/>
                  </a:lnTo>
                  <a:lnTo>
                    <a:pt x="205" y="390"/>
                  </a:lnTo>
                  <a:lnTo>
                    <a:pt x="227" y="425"/>
                  </a:lnTo>
                  <a:lnTo>
                    <a:pt x="248" y="460"/>
                  </a:lnTo>
                  <a:lnTo>
                    <a:pt x="269" y="496"/>
                  </a:lnTo>
                  <a:lnTo>
                    <a:pt x="290" y="531"/>
                  </a:lnTo>
                  <a:lnTo>
                    <a:pt x="312" y="567"/>
                  </a:lnTo>
                  <a:lnTo>
                    <a:pt x="333" y="602"/>
                  </a:lnTo>
                  <a:lnTo>
                    <a:pt x="354" y="630"/>
                  </a:lnTo>
                  <a:lnTo>
                    <a:pt x="375" y="666"/>
                  </a:lnTo>
                  <a:lnTo>
                    <a:pt x="397" y="701"/>
                  </a:lnTo>
                  <a:lnTo>
                    <a:pt x="418" y="730"/>
                  </a:lnTo>
                  <a:lnTo>
                    <a:pt x="439" y="765"/>
                  </a:lnTo>
                  <a:lnTo>
                    <a:pt x="460" y="801"/>
                  </a:lnTo>
                  <a:lnTo>
                    <a:pt x="482" y="829"/>
                  </a:lnTo>
                  <a:lnTo>
                    <a:pt x="503" y="857"/>
                  </a:lnTo>
                  <a:lnTo>
                    <a:pt x="524" y="893"/>
                  </a:lnTo>
                  <a:lnTo>
                    <a:pt x="545" y="921"/>
                  </a:lnTo>
                  <a:lnTo>
                    <a:pt x="567" y="949"/>
                  </a:lnTo>
                  <a:lnTo>
                    <a:pt x="588" y="978"/>
                  </a:lnTo>
                  <a:lnTo>
                    <a:pt x="609" y="1006"/>
                  </a:lnTo>
                  <a:lnTo>
                    <a:pt x="630" y="1034"/>
                  </a:lnTo>
                  <a:lnTo>
                    <a:pt x="652" y="1063"/>
                  </a:lnTo>
                  <a:lnTo>
                    <a:pt x="673" y="1091"/>
                  </a:lnTo>
                  <a:lnTo>
                    <a:pt x="694" y="1119"/>
                  </a:lnTo>
                  <a:lnTo>
                    <a:pt x="716" y="1148"/>
                  </a:lnTo>
                  <a:lnTo>
                    <a:pt x="737" y="1176"/>
                  </a:lnTo>
                  <a:lnTo>
                    <a:pt x="758" y="1204"/>
                  </a:lnTo>
                  <a:lnTo>
                    <a:pt x="779" y="1233"/>
                  </a:lnTo>
                  <a:lnTo>
                    <a:pt x="801" y="1254"/>
                  </a:lnTo>
                  <a:lnTo>
                    <a:pt x="822" y="1282"/>
                  </a:lnTo>
                  <a:lnTo>
                    <a:pt x="843" y="1304"/>
                  </a:lnTo>
                  <a:lnTo>
                    <a:pt x="857" y="1332"/>
                  </a:lnTo>
                  <a:lnTo>
                    <a:pt x="879" y="1353"/>
                  </a:lnTo>
                  <a:lnTo>
                    <a:pt x="900" y="1382"/>
                  </a:lnTo>
                  <a:lnTo>
                    <a:pt x="921" y="1403"/>
                  </a:lnTo>
                  <a:lnTo>
                    <a:pt x="942" y="1431"/>
                  </a:lnTo>
                  <a:lnTo>
                    <a:pt x="964" y="1453"/>
                  </a:lnTo>
                  <a:lnTo>
                    <a:pt x="985" y="1474"/>
                  </a:lnTo>
                  <a:lnTo>
                    <a:pt x="1006" y="1502"/>
                  </a:lnTo>
                  <a:lnTo>
                    <a:pt x="1027" y="1523"/>
                  </a:lnTo>
                  <a:lnTo>
                    <a:pt x="1049" y="1545"/>
                  </a:lnTo>
                  <a:lnTo>
                    <a:pt x="1070" y="1566"/>
                  </a:lnTo>
                  <a:lnTo>
                    <a:pt x="1091" y="1587"/>
                  </a:lnTo>
                  <a:lnTo>
                    <a:pt x="1112" y="1608"/>
                  </a:lnTo>
                  <a:lnTo>
                    <a:pt x="1134" y="1630"/>
                  </a:lnTo>
                  <a:lnTo>
                    <a:pt x="1155" y="1651"/>
                  </a:lnTo>
                  <a:lnTo>
                    <a:pt x="1176" y="1672"/>
                  </a:lnTo>
                  <a:lnTo>
                    <a:pt x="1197" y="1693"/>
                  </a:lnTo>
                  <a:lnTo>
                    <a:pt x="1219" y="1715"/>
                  </a:lnTo>
                  <a:lnTo>
                    <a:pt x="1240" y="1736"/>
                  </a:lnTo>
                  <a:lnTo>
                    <a:pt x="1261" y="1750"/>
                  </a:lnTo>
                  <a:lnTo>
                    <a:pt x="1283" y="1771"/>
                  </a:lnTo>
                  <a:lnTo>
                    <a:pt x="1304" y="1793"/>
                  </a:lnTo>
                  <a:lnTo>
                    <a:pt x="1325" y="1814"/>
                  </a:lnTo>
                  <a:lnTo>
                    <a:pt x="1346" y="1828"/>
                  </a:lnTo>
                  <a:lnTo>
                    <a:pt x="1368" y="1849"/>
                  </a:lnTo>
                  <a:lnTo>
                    <a:pt x="1389" y="1871"/>
                  </a:lnTo>
                  <a:lnTo>
                    <a:pt x="1410" y="1885"/>
                  </a:lnTo>
                  <a:lnTo>
                    <a:pt x="1431" y="1906"/>
                  </a:lnTo>
                  <a:lnTo>
                    <a:pt x="1453" y="1920"/>
                  </a:lnTo>
                  <a:lnTo>
                    <a:pt x="1474" y="1942"/>
                  </a:lnTo>
                  <a:lnTo>
                    <a:pt x="1495" y="1956"/>
                  </a:lnTo>
                  <a:lnTo>
                    <a:pt x="1516" y="1970"/>
                  </a:lnTo>
                  <a:lnTo>
                    <a:pt x="1538" y="1991"/>
                  </a:lnTo>
                  <a:lnTo>
                    <a:pt x="1559" y="2005"/>
                  </a:lnTo>
                  <a:lnTo>
                    <a:pt x="1580" y="2019"/>
                  </a:lnTo>
                  <a:lnTo>
                    <a:pt x="1601" y="2041"/>
                  </a:lnTo>
                  <a:lnTo>
                    <a:pt x="1623" y="2055"/>
                  </a:lnTo>
                  <a:lnTo>
                    <a:pt x="1644" y="2069"/>
                  </a:lnTo>
                  <a:lnTo>
                    <a:pt x="1665" y="2083"/>
                  </a:lnTo>
                  <a:lnTo>
                    <a:pt x="1686" y="2105"/>
                  </a:lnTo>
                  <a:lnTo>
                    <a:pt x="1701" y="2119"/>
                  </a:lnTo>
                  <a:lnTo>
                    <a:pt x="1722" y="2133"/>
                  </a:lnTo>
                  <a:lnTo>
                    <a:pt x="1743" y="2147"/>
                  </a:lnTo>
                  <a:lnTo>
                    <a:pt x="1764" y="2161"/>
                  </a:lnTo>
                  <a:lnTo>
                    <a:pt x="1786" y="2175"/>
                  </a:lnTo>
                  <a:lnTo>
                    <a:pt x="1807" y="2190"/>
                  </a:lnTo>
                  <a:lnTo>
                    <a:pt x="1828" y="2204"/>
                  </a:lnTo>
                  <a:lnTo>
                    <a:pt x="1849" y="2218"/>
                  </a:lnTo>
                  <a:lnTo>
                    <a:pt x="1871" y="2232"/>
                  </a:lnTo>
                  <a:lnTo>
                    <a:pt x="1892" y="2246"/>
                  </a:lnTo>
                  <a:lnTo>
                    <a:pt x="1913" y="2260"/>
                  </a:lnTo>
                  <a:lnTo>
                    <a:pt x="1935" y="2275"/>
                  </a:lnTo>
                  <a:lnTo>
                    <a:pt x="1956" y="2289"/>
                  </a:lnTo>
                  <a:lnTo>
                    <a:pt x="1977" y="2296"/>
                  </a:lnTo>
                  <a:lnTo>
                    <a:pt x="1998" y="2310"/>
                  </a:lnTo>
                  <a:lnTo>
                    <a:pt x="2020" y="2324"/>
                  </a:lnTo>
                  <a:lnTo>
                    <a:pt x="2041" y="2338"/>
                  </a:lnTo>
                  <a:lnTo>
                    <a:pt x="2062" y="2345"/>
                  </a:lnTo>
                  <a:lnTo>
                    <a:pt x="2083" y="2360"/>
                  </a:lnTo>
                  <a:lnTo>
                    <a:pt x="2105" y="2374"/>
                  </a:lnTo>
                  <a:lnTo>
                    <a:pt x="2126" y="2388"/>
                  </a:lnTo>
                  <a:lnTo>
                    <a:pt x="2147" y="2395"/>
                  </a:lnTo>
                  <a:lnTo>
                    <a:pt x="2168" y="2409"/>
                  </a:lnTo>
                  <a:lnTo>
                    <a:pt x="2190" y="2416"/>
                  </a:lnTo>
                  <a:lnTo>
                    <a:pt x="2211" y="2431"/>
                  </a:lnTo>
                  <a:lnTo>
                    <a:pt x="2232" y="2445"/>
                  </a:lnTo>
                  <a:lnTo>
                    <a:pt x="2253" y="2452"/>
                  </a:lnTo>
                  <a:lnTo>
                    <a:pt x="2275" y="2466"/>
                  </a:lnTo>
                  <a:lnTo>
                    <a:pt x="2296" y="2473"/>
                  </a:lnTo>
                  <a:lnTo>
                    <a:pt x="2317" y="2487"/>
                  </a:lnTo>
                  <a:lnTo>
                    <a:pt x="2339" y="2494"/>
                  </a:lnTo>
                  <a:lnTo>
                    <a:pt x="2360" y="2508"/>
                  </a:lnTo>
                  <a:lnTo>
                    <a:pt x="2381" y="2516"/>
                  </a:lnTo>
                  <a:lnTo>
                    <a:pt x="2402" y="2523"/>
                  </a:lnTo>
                  <a:lnTo>
                    <a:pt x="2424" y="2537"/>
                  </a:lnTo>
                  <a:lnTo>
                    <a:pt x="2445" y="2544"/>
                  </a:lnTo>
                  <a:lnTo>
                    <a:pt x="2466" y="2558"/>
                  </a:lnTo>
                  <a:lnTo>
                    <a:pt x="2487" y="2565"/>
                  </a:lnTo>
                  <a:lnTo>
                    <a:pt x="2509" y="2572"/>
                  </a:lnTo>
                  <a:lnTo>
                    <a:pt x="2530" y="2586"/>
                  </a:lnTo>
                  <a:lnTo>
                    <a:pt x="2544" y="2594"/>
                  </a:lnTo>
                  <a:lnTo>
                    <a:pt x="2565" y="2601"/>
                  </a:lnTo>
                  <a:lnTo>
                    <a:pt x="2587" y="2608"/>
                  </a:lnTo>
                  <a:lnTo>
                    <a:pt x="2608" y="2622"/>
                  </a:lnTo>
                  <a:lnTo>
                    <a:pt x="2629" y="2629"/>
                  </a:lnTo>
                  <a:lnTo>
                    <a:pt x="2650" y="2636"/>
                  </a:lnTo>
                  <a:lnTo>
                    <a:pt x="2672" y="2643"/>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685" name="Freeform 54"/>
            <p:cNvSpPr>
              <a:spLocks/>
            </p:cNvSpPr>
            <p:nvPr/>
          </p:nvSpPr>
          <p:spPr bwMode="auto">
            <a:xfrm>
              <a:off x="5324" y="1927"/>
              <a:ext cx="292" cy="77"/>
            </a:xfrm>
            <a:custGeom>
              <a:avLst/>
              <a:gdLst>
                <a:gd name="T0" fmla="*/ 4 w 1545"/>
                <a:gd name="T1" fmla="*/ 3 h 411"/>
                <a:gd name="T2" fmla="*/ 12 w 1545"/>
                <a:gd name="T3" fmla="*/ 5 h 411"/>
                <a:gd name="T4" fmla="*/ 20 w 1545"/>
                <a:gd name="T5" fmla="*/ 8 h 411"/>
                <a:gd name="T6" fmla="*/ 28 w 1545"/>
                <a:gd name="T7" fmla="*/ 11 h 411"/>
                <a:gd name="T8" fmla="*/ 36 w 1545"/>
                <a:gd name="T9" fmla="*/ 15 h 411"/>
                <a:gd name="T10" fmla="*/ 44 w 1545"/>
                <a:gd name="T11" fmla="*/ 17 h 411"/>
                <a:gd name="T12" fmla="*/ 52 w 1545"/>
                <a:gd name="T13" fmla="*/ 20 h 411"/>
                <a:gd name="T14" fmla="*/ 60 w 1545"/>
                <a:gd name="T15" fmla="*/ 23 h 411"/>
                <a:gd name="T16" fmla="*/ 68 w 1545"/>
                <a:gd name="T17" fmla="*/ 25 h 411"/>
                <a:gd name="T18" fmla="*/ 76 w 1545"/>
                <a:gd name="T19" fmla="*/ 28 h 411"/>
                <a:gd name="T20" fmla="*/ 84 w 1545"/>
                <a:gd name="T21" fmla="*/ 31 h 411"/>
                <a:gd name="T22" fmla="*/ 92 w 1545"/>
                <a:gd name="T23" fmla="*/ 32 h 411"/>
                <a:gd name="T24" fmla="*/ 100 w 1545"/>
                <a:gd name="T25" fmla="*/ 34 h 411"/>
                <a:gd name="T26" fmla="*/ 108 w 1545"/>
                <a:gd name="T27" fmla="*/ 37 h 411"/>
                <a:gd name="T28" fmla="*/ 116 w 1545"/>
                <a:gd name="T29" fmla="*/ 40 h 411"/>
                <a:gd name="T30" fmla="*/ 125 w 1545"/>
                <a:gd name="T31" fmla="*/ 41 h 411"/>
                <a:gd name="T32" fmla="*/ 132 w 1545"/>
                <a:gd name="T33" fmla="*/ 44 h 411"/>
                <a:gd name="T34" fmla="*/ 139 w 1545"/>
                <a:gd name="T35" fmla="*/ 45 h 411"/>
                <a:gd name="T36" fmla="*/ 147 w 1545"/>
                <a:gd name="T37" fmla="*/ 48 h 411"/>
                <a:gd name="T38" fmla="*/ 155 w 1545"/>
                <a:gd name="T39" fmla="*/ 49 h 411"/>
                <a:gd name="T40" fmla="*/ 163 w 1545"/>
                <a:gd name="T41" fmla="*/ 52 h 411"/>
                <a:gd name="T42" fmla="*/ 171 w 1545"/>
                <a:gd name="T43" fmla="*/ 53 h 411"/>
                <a:gd name="T44" fmla="*/ 179 w 1545"/>
                <a:gd name="T45" fmla="*/ 56 h 411"/>
                <a:gd name="T46" fmla="*/ 187 w 1545"/>
                <a:gd name="T47" fmla="*/ 57 h 411"/>
                <a:gd name="T48" fmla="*/ 195 w 1545"/>
                <a:gd name="T49" fmla="*/ 58 h 411"/>
                <a:gd name="T50" fmla="*/ 204 w 1545"/>
                <a:gd name="T51" fmla="*/ 61 h 411"/>
                <a:gd name="T52" fmla="*/ 211 w 1545"/>
                <a:gd name="T53" fmla="*/ 62 h 411"/>
                <a:gd name="T54" fmla="*/ 220 w 1545"/>
                <a:gd name="T55" fmla="*/ 64 h 411"/>
                <a:gd name="T56" fmla="*/ 228 w 1545"/>
                <a:gd name="T57" fmla="*/ 65 h 411"/>
                <a:gd name="T58" fmla="*/ 236 w 1545"/>
                <a:gd name="T59" fmla="*/ 68 h 411"/>
                <a:gd name="T60" fmla="*/ 244 w 1545"/>
                <a:gd name="T61" fmla="*/ 69 h 411"/>
                <a:gd name="T62" fmla="*/ 252 w 1545"/>
                <a:gd name="T63" fmla="*/ 70 h 411"/>
                <a:gd name="T64" fmla="*/ 260 w 1545"/>
                <a:gd name="T65" fmla="*/ 72 h 411"/>
                <a:gd name="T66" fmla="*/ 268 w 1545"/>
                <a:gd name="T67" fmla="*/ 73 h 411"/>
                <a:gd name="T68" fmla="*/ 276 w 1545"/>
                <a:gd name="T69" fmla="*/ 74 h 411"/>
                <a:gd name="T70" fmla="*/ 284 w 1545"/>
                <a:gd name="T71" fmla="*/ 76 h 411"/>
                <a:gd name="T72" fmla="*/ 292 w 1545"/>
                <a:gd name="T73" fmla="*/ 77 h 41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545" h="411">
                  <a:moveTo>
                    <a:pt x="0" y="0"/>
                  </a:moveTo>
                  <a:lnTo>
                    <a:pt x="21" y="14"/>
                  </a:lnTo>
                  <a:lnTo>
                    <a:pt x="42" y="21"/>
                  </a:lnTo>
                  <a:lnTo>
                    <a:pt x="63" y="28"/>
                  </a:lnTo>
                  <a:lnTo>
                    <a:pt x="85" y="36"/>
                  </a:lnTo>
                  <a:lnTo>
                    <a:pt x="106" y="43"/>
                  </a:lnTo>
                  <a:lnTo>
                    <a:pt x="127" y="50"/>
                  </a:lnTo>
                  <a:lnTo>
                    <a:pt x="148" y="57"/>
                  </a:lnTo>
                  <a:lnTo>
                    <a:pt x="170" y="71"/>
                  </a:lnTo>
                  <a:lnTo>
                    <a:pt x="191" y="78"/>
                  </a:lnTo>
                  <a:lnTo>
                    <a:pt x="212" y="85"/>
                  </a:lnTo>
                  <a:lnTo>
                    <a:pt x="233" y="92"/>
                  </a:lnTo>
                  <a:lnTo>
                    <a:pt x="255" y="99"/>
                  </a:lnTo>
                  <a:lnTo>
                    <a:pt x="276" y="106"/>
                  </a:lnTo>
                  <a:lnTo>
                    <a:pt x="297" y="114"/>
                  </a:lnTo>
                  <a:lnTo>
                    <a:pt x="319" y="121"/>
                  </a:lnTo>
                  <a:lnTo>
                    <a:pt x="340" y="128"/>
                  </a:lnTo>
                  <a:lnTo>
                    <a:pt x="361" y="135"/>
                  </a:lnTo>
                  <a:lnTo>
                    <a:pt x="382" y="142"/>
                  </a:lnTo>
                  <a:lnTo>
                    <a:pt x="404" y="149"/>
                  </a:lnTo>
                  <a:lnTo>
                    <a:pt x="425" y="156"/>
                  </a:lnTo>
                  <a:lnTo>
                    <a:pt x="446" y="163"/>
                  </a:lnTo>
                  <a:lnTo>
                    <a:pt x="467" y="170"/>
                  </a:lnTo>
                  <a:lnTo>
                    <a:pt x="489" y="170"/>
                  </a:lnTo>
                  <a:lnTo>
                    <a:pt x="510" y="177"/>
                  </a:lnTo>
                  <a:lnTo>
                    <a:pt x="531" y="184"/>
                  </a:lnTo>
                  <a:lnTo>
                    <a:pt x="552" y="191"/>
                  </a:lnTo>
                  <a:lnTo>
                    <a:pt x="574" y="199"/>
                  </a:lnTo>
                  <a:lnTo>
                    <a:pt x="595" y="206"/>
                  </a:lnTo>
                  <a:lnTo>
                    <a:pt x="616" y="213"/>
                  </a:lnTo>
                  <a:lnTo>
                    <a:pt x="637" y="213"/>
                  </a:lnTo>
                  <a:lnTo>
                    <a:pt x="659" y="220"/>
                  </a:lnTo>
                  <a:lnTo>
                    <a:pt x="680" y="227"/>
                  </a:lnTo>
                  <a:lnTo>
                    <a:pt x="701" y="234"/>
                  </a:lnTo>
                  <a:lnTo>
                    <a:pt x="715" y="241"/>
                  </a:lnTo>
                  <a:lnTo>
                    <a:pt x="737" y="241"/>
                  </a:lnTo>
                  <a:lnTo>
                    <a:pt x="758" y="248"/>
                  </a:lnTo>
                  <a:lnTo>
                    <a:pt x="779" y="255"/>
                  </a:lnTo>
                  <a:lnTo>
                    <a:pt x="800" y="262"/>
                  </a:lnTo>
                  <a:lnTo>
                    <a:pt x="822" y="262"/>
                  </a:lnTo>
                  <a:lnTo>
                    <a:pt x="843" y="269"/>
                  </a:lnTo>
                  <a:lnTo>
                    <a:pt x="864" y="276"/>
                  </a:lnTo>
                  <a:lnTo>
                    <a:pt x="886" y="284"/>
                  </a:lnTo>
                  <a:lnTo>
                    <a:pt x="907" y="284"/>
                  </a:lnTo>
                  <a:lnTo>
                    <a:pt x="928" y="291"/>
                  </a:lnTo>
                  <a:lnTo>
                    <a:pt x="949" y="298"/>
                  </a:lnTo>
                  <a:lnTo>
                    <a:pt x="971" y="298"/>
                  </a:lnTo>
                  <a:lnTo>
                    <a:pt x="992" y="305"/>
                  </a:lnTo>
                  <a:lnTo>
                    <a:pt x="1013" y="312"/>
                  </a:lnTo>
                  <a:lnTo>
                    <a:pt x="1034" y="312"/>
                  </a:lnTo>
                  <a:lnTo>
                    <a:pt x="1056" y="319"/>
                  </a:lnTo>
                  <a:lnTo>
                    <a:pt x="1077" y="326"/>
                  </a:lnTo>
                  <a:lnTo>
                    <a:pt x="1098" y="326"/>
                  </a:lnTo>
                  <a:lnTo>
                    <a:pt x="1119" y="333"/>
                  </a:lnTo>
                  <a:lnTo>
                    <a:pt x="1141" y="340"/>
                  </a:lnTo>
                  <a:lnTo>
                    <a:pt x="1162" y="340"/>
                  </a:lnTo>
                  <a:lnTo>
                    <a:pt x="1183" y="347"/>
                  </a:lnTo>
                  <a:lnTo>
                    <a:pt x="1204" y="347"/>
                  </a:lnTo>
                  <a:lnTo>
                    <a:pt x="1226" y="354"/>
                  </a:lnTo>
                  <a:lnTo>
                    <a:pt x="1247" y="362"/>
                  </a:lnTo>
                  <a:lnTo>
                    <a:pt x="1268" y="362"/>
                  </a:lnTo>
                  <a:lnTo>
                    <a:pt x="1289" y="369"/>
                  </a:lnTo>
                  <a:lnTo>
                    <a:pt x="1311" y="369"/>
                  </a:lnTo>
                  <a:lnTo>
                    <a:pt x="1332" y="376"/>
                  </a:lnTo>
                  <a:lnTo>
                    <a:pt x="1353" y="376"/>
                  </a:lnTo>
                  <a:lnTo>
                    <a:pt x="1375" y="383"/>
                  </a:lnTo>
                  <a:lnTo>
                    <a:pt x="1396" y="383"/>
                  </a:lnTo>
                  <a:lnTo>
                    <a:pt x="1417" y="390"/>
                  </a:lnTo>
                  <a:lnTo>
                    <a:pt x="1438" y="390"/>
                  </a:lnTo>
                  <a:lnTo>
                    <a:pt x="1460" y="397"/>
                  </a:lnTo>
                  <a:lnTo>
                    <a:pt x="1481" y="397"/>
                  </a:lnTo>
                  <a:lnTo>
                    <a:pt x="1502" y="404"/>
                  </a:lnTo>
                  <a:lnTo>
                    <a:pt x="1523" y="404"/>
                  </a:lnTo>
                  <a:lnTo>
                    <a:pt x="1545" y="411"/>
                  </a:lnTo>
                </a:path>
              </a:pathLst>
            </a:custGeom>
            <a:noFill/>
            <a:ln w="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aphicFrame>
        <p:nvGraphicFramePr>
          <p:cNvPr id="26630" name="Object 55"/>
          <p:cNvGraphicFramePr>
            <a:graphicFrameLocks noChangeAspect="1"/>
          </p:cNvGraphicFramePr>
          <p:nvPr/>
        </p:nvGraphicFramePr>
        <p:xfrm>
          <a:off x="6553200" y="3276600"/>
          <a:ext cx="457200" cy="393700"/>
        </p:xfrm>
        <a:graphic>
          <a:graphicData uri="http://schemas.openxmlformats.org/presentationml/2006/ole">
            <mc:AlternateContent xmlns:mc="http://schemas.openxmlformats.org/markup-compatibility/2006">
              <mc:Choice xmlns:v="urn:schemas-microsoft-com:vml" Requires="v">
                <p:oleObj spid="_x0000_s26719" name="Equation" r:id="rId7" imgW="279279" imgH="241195" progId="Equation.DSMT4">
                  <p:embed/>
                </p:oleObj>
              </mc:Choice>
              <mc:Fallback>
                <p:oleObj name="Equation" r:id="rId7" imgW="279279" imgH="241195" progId="Equation.DSMT4">
                  <p:embed/>
                  <p:pic>
                    <p:nvPicPr>
                      <p:cNvPr id="0" name="Object 5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53200" y="3276600"/>
                        <a:ext cx="457200"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631" name="Text Box 56"/>
          <p:cNvSpPr txBox="1">
            <a:spLocks noChangeArrowheads="1"/>
          </p:cNvSpPr>
          <p:nvPr/>
        </p:nvSpPr>
        <p:spPr bwMode="auto">
          <a:xfrm>
            <a:off x="7239000" y="4038600"/>
            <a:ext cx="666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800">
                <a:latin typeface="Times New Roman" pitchFamily="18" charset="0"/>
              </a:rPr>
              <a:t>Time</a:t>
            </a:r>
          </a:p>
        </p:txBody>
      </p:sp>
      <p:sp>
        <p:nvSpPr>
          <p:cNvPr id="26632" name="Line 57"/>
          <p:cNvSpPr>
            <a:spLocks noChangeShapeType="1"/>
          </p:cNvSpPr>
          <p:nvPr/>
        </p:nvSpPr>
        <p:spPr bwMode="auto">
          <a:xfrm flipV="1">
            <a:off x="6934200" y="3962400"/>
            <a:ext cx="152400" cy="609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33" name="Text Box 58"/>
          <p:cNvSpPr txBox="1">
            <a:spLocks noChangeArrowheads="1"/>
          </p:cNvSpPr>
          <p:nvPr/>
        </p:nvSpPr>
        <p:spPr bwMode="auto">
          <a:xfrm>
            <a:off x="6400800" y="4572000"/>
            <a:ext cx="13589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a:latin typeface="Times New Roman" pitchFamily="18" charset="0"/>
              </a:rPr>
              <a:t>Deoxygenated</a:t>
            </a:r>
          </a:p>
        </p:txBody>
      </p:sp>
      <p:sp>
        <p:nvSpPr>
          <p:cNvPr id="26634" name="Line 59"/>
          <p:cNvSpPr>
            <a:spLocks noChangeShapeType="1"/>
          </p:cNvSpPr>
          <p:nvPr/>
        </p:nvSpPr>
        <p:spPr bwMode="auto">
          <a:xfrm flipH="1">
            <a:off x="7620000" y="3200400"/>
            <a:ext cx="5334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35" name="Text Box 60"/>
          <p:cNvSpPr txBox="1">
            <a:spLocks noChangeArrowheads="1"/>
          </p:cNvSpPr>
          <p:nvPr/>
        </p:nvSpPr>
        <p:spPr bwMode="auto">
          <a:xfrm>
            <a:off x="7977188" y="2819400"/>
            <a:ext cx="1166812"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a:latin typeface="Times New Roman" pitchFamily="18" charset="0"/>
              </a:rPr>
              <a:t>Oxygenated</a:t>
            </a:r>
          </a:p>
        </p:txBody>
      </p:sp>
      <p:sp>
        <p:nvSpPr>
          <p:cNvPr id="26636" name="Rectangle 62"/>
          <p:cNvSpPr>
            <a:spLocks noChangeArrowheads="1"/>
          </p:cNvSpPr>
          <p:nvPr/>
        </p:nvSpPr>
        <p:spPr bwMode="auto">
          <a:xfrm>
            <a:off x="1295400" y="1981200"/>
            <a:ext cx="422743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solidFill>
                  <a:schemeClr val="tx2"/>
                </a:solidFill>
                <a:latin typeface="Georgia" pitchFamily="18" charset="0"/>
              </a:rPr>
              <a:t>(Huettel et al., Fig 7.1; After Thulborn, 1982)</a:t>
            </a: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514600" y="914400"/>
            <a:ext cx="3200400" cy="1066800"/>
          </a:xfrm>
          <a:prstGeom prst="roundRect">
            <a:avLst/>
          </a:prstGeom>
          <a:solidFill>
            <a:schemeClr val="bg2">
              <a:lumMod val="20000"/>
              <a:lumOff val="80000"/>
            </a:schemeClr>
          </a:solidFill>
          <a:ln>
            <a:solidFill>
              <a:schemeClr val="accent3">
                <a:lumMod val="9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962150"/>
            <a:ext cx="8610600" cy="344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651" name="Rectangle 4"/>
          <p:cNvSpPr>
            <a:spLocks noGrp="1" noChangeArrowheads="1"/>
          </p:cNvSpPr>
          <p:nvPr>
            <p:ph type="title"/>
          </p:nvPr>
        </p:nvSpPr>
        <p:spPr/>
        <p:txBody>
          <a:bodyPr/>
          <a:lstStyle/>
          <a:p>
            <a:pPr eaLnBrk="1" hangingPunct="1"/>
            <a:r>
              <a:rPr lang="en-US" smtClean="0"/>
              <a:t>Human Vasculature Inhomogeneities: (Duvernoy)</a:t>
            </a:r>
          </a:p>
        </p:txBody>
      </p:sp>
      <p:sp>
        <p:nvSpPr>
          <p:cNvPr id="2" name="TextBox 1"/>
          <p:cNvSpPr txBox="1"/>
          <p:nvPr/>
        </p:nvSpPr>
        <p:spPr>
          <a:xfrm>
            <a:off x="2209800" y="1200090"/>
            <a:ext cx="3810000" cy="400110"/>
          </a:xfrm>
          <a:prstGeom prst="rect">
            <a:avLst/>
          </a:prstGeom>
          <a:noFill/>
        </p:spPr>
        <p:txBody>
          <a:bodyPr wrap="square" rtlCol="0">
            <a:spAutoFit/>
          </a:bodyPr>
          <a:lstStyle/>
          <a:p>
            <a:pPr algn="ctr"/>
            <a:r>
              <a:rPr lang="en-US" sz="2000" dirty="0" smtClean="0">
                <a:latin typeface="Georgia" pitchFamily="18" charset="0"/>
              </a:rPr>
              <a:t>There is a lot of it</a:t>
            </a:r>
            <a:endParaRPr lang="en-US" sz="2000" dirty="0">
              <a:latin typeface="Georgia" pitchFamily="18" charset="0"/>
            </a:endParaRP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674" name="Rectangle 5"/>
          <p:cNvSpPr>
            <a:spLocks noGrp="1" noChangeArrowheads="1"/>
          </p:cNvSpPr>
          <p:nvPr>
            <p:ph type="title"/>
          </p:nvPr>
        </p:nvSpPr>
        <p:spPr/>
        <p:txBody>
          <a:bodyPr/>
          <a:lstStyle/>
          <a:p>
            <a:pPr eaLnBrk="1" hangingPunct="1"/>
            <a:r>
              <a:rPr lang="en-US" smtClean="0"/>
              <a:t>Main energy cost: maintain and restore ionic potentials at the synapse</a:t>
            </a:r>
          </a:p>
        </p:txBody>
      </p:sp>
      <p:pic>
        <p:nvPicPr>
          <p:cNvPr id="286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2209800"/>
            <a:ext cx="5041900" cy="301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6" name="Text Box 4"/>
          <p:cNvSpPr txBox="1">
            <a:spLocks noChangeArrowheads="1"/>
          </p:cNvSpPr>
          <p:nvPr/>
        </p:nvSpPr>
        <p:spPr bwMode="auto">
          <a:xfrm>
            <a:off x="0" y="2286000"/>
            <a:ext cx="3886200"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400">
                <a:latin typeface="Times New Roman" pitchFamily="18" charset="0"/>
              </a:rPr>
              <a:t>Sub-threshold synaptic potentials</a:t>
            </a:r>
          </a:p>
          <a:p>
            <a:pPr eaLnBrk="1" hangingPunct="1"/>
            <a:endParaRPr lang="en-US" sz="2400">
              <a:latin typeface="Times New Roman" pitchFamily="18" charset="0"/>
            </a:endParaRPr>
          </a:p>
          <a:p>
            <a:pPr eaLnBrk="1" hangingPunct="1"/>
            <a:r>
              <a:rPr lang="en-US" sz="2400">
                <a:latin typeface="Times New Roman" pitchFamily="18" charset="0"/>
              </a:rPr>
              <a:t>Action potentials (spikes)</a:t>
            </a:r>
          </a:p>
          <a:p>
            <a:pPr eaLnBrk="1" hangingPunct="1"/>
            <a:endParaRPr lang="en-US" sz="2400">
              <a:latin typeface="Times New Roman" pitchFamily="18" charset="0"/>
            </a:endParaRPr>
          </a:p>
          <a:p>
            <a:pPr eaLnBrk="1" hangingPunct="1"/>
            <a:r>
              <a:rPr lang="en-US" sz="2400">
                <a:latin typeface="Times New Roman" pitchFamily="18" charset="0"/>
              </a:rPr>
              <a:t>Huettel et al. calls this ‘integrative and signaling roles’ of neurons</a:t>
            </a: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Energy budget estimate</a:t>
            </a:r>
          </a:p>
        </p:txBody>
      </p:sp>
      <p:pic>
        <p:nvPicPr>
          <p:cNvPr id="29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600200"/>
            <a:ext cx="5527675" cy="438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700" name="Text Box 4"/>
          <p:cNvSpPr txBox="1">
            <a:spLocks noChangeArrowheads="1"/>
          </p:cNvSpPr>
          <p:nvPr/>
        </p:nvSpPr>
        <p:spPr bwMode="auto">
          <a:xfrm>
            <a:off x="593725" y="1946275"/>
            <a:ext cx="2987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endParaRPr lang="en-US" sz="2400">
              <a:latin typeface="Times New Roman" pitchFamily="18" charset="0"/>
            </a:endParaRPr>
          </a:p>
        </p:txBody>
      </p:sp>
      <p:sp>
        <p:nvSpPr>
          <p:cNvPr id="29701" name="Text Box 5"/>
          <p:cNvSpPr txBox="1">
            <a:spLocks noChangeArrowheads="1"/>
          </p:cNvSpPr>
          <p:nvPr/>
        </p:nvSpPr>
        <p:spPr bwMode="auto">
          <a:xfrm>
            <a:off x="76200" y="6415088"/>
            <a:ext cx="4038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spcBef>
                <a:spcPct val="50000"/>
              </a:spcBef>
            </a:pPr>
            <a:r>
              <a:rPr lang="en-US" sz="1800" b="1">
                <a:latin typeface="Times New Roman" pitchFamily="18" charset="0"/>
              </a:rPr>
              <a:t>Figure after Huettel et al.</a:t>
            </a:r>
          </a:p>
        </p:txBody>
      </p:sp>
      <p:sp>
        <p:nvSpPr>
          <p:cNvPr id="29702" name="Text Box 6"/>
          <p:cNvSpPr txBox="1">
            <a:spLocks noChangeArrowheads="1"/>
          </p:cNvSpPr>
          <p:nvPr/>
        </p:nvSpPr>
        <p:spPr bwMode="auto">
          <a:xfrm>
            <a:off x="914400" y="1066800"/>
            <a:ext cx="7467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spcBef>
                <a:spcPct val="50000"/>
              </a:spcBef>
            </a:pPr>
            <a:r>
              <a:rPr lang="en-US">
                <a:latin typeface="Times New Roman" pitchFamily="18" charset="0"/>
              </a:rPr>
              <a:t>D. Attwell and S.B. Laughlin, An energy budget for signaling in the grey matter of the brain. </a:t>
            </a:r>
            <a:r>
              <a:rPr lang="en-US" i="1">
                <a:latin typeface="Times New Roman" pitchFamily="18" charset="0"/>
              </a:rPr>
              <a:t>J. Cereb. Blood Flow Metab.</a:t>
            </a:r>
            <a:r>
              <a:rPr lang="en-US">
                <a:latin typeface="Times New Roman" pitchFamily="18" charset="0"/>
              </a:rPr>
              <a:t> </a:t>
            </a:r>
            <a:r>
              <a:rPr lang="en-US" b="1">
                <a:latin typeface="Times New Roman" pitchFamily="18" charset="0"/>
              </a:rPr>
              <a:t>21</a:t>
            </a:r>
            <a:r>
              <a:rPr lang="en-US">
                <a:latin typeface="Times New Roman" pitchFamily="18" charset="0"/>
              </a:rPr>
              <a:t> (2001), pp. 1133–1145. </a:t>
            </a:r>
          </a:p>
        </p:txBody>
      </p:sp>
      <p:sp>
        <p:nvSpPr>
          <p:cNvPr id="29703" name="Text Box 7"/>
          <p:cNvSpPr txBox="1">
            <a:spLocks noChangeArrowheads="1"/>
          </p:cNvSpPr>
          <p:nvPr/>
        </p:nvSpPr>
        <p:spPr bwMode="auto">
          <a:xfrm>
            <a:off x="3657600" y="3733800"/>
            <a:ext cx="2057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spcBef>
                <a:spcPct val="50000"/>
              </a:spcBef>
            </a:pPr>
            <a:r>
              <a:rPr lang="en-US" b="1">
                <a:latin typeface="Times New Roman" pitchFamily="18" charset="0"/>
              </a:rPr>
              <a:t>Spike restoration</a:t>
            </a:r>
          </a:p>
        </p:txBody>
      </p:sp>
      <p:sp>
        <p:nvSpPr>
          <p:cNvPr id="29704" name="Text Box 8"/>
          <p:cNvSpPr txBox="1">
            <a:spLocks noChangeArrowheads="1"/>
          </p:cNvSpPr>
          <p:nvPr/>
        </p:nvSpPr>
        <p:spPr bwMode="auto">
          <a:xfrm>
            <a:off x="4495800" y="4648200"/>
            <a:ext cx="23622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spcBef>
                <a:spcPct val="50000"/>
              </a:spcBef>
            </a:pPr>
            <a:r>
              <a:rPr lang="en-US" b="1">
                <a:latin typeface="Times New Roman" pitchFamily="18" charset="0"/>
              </a:rPr>
              <a:t>Sub-threshold restoration</a:t>
            </a:r>
          </a:p>
        </p:txBody>
      </p:sp>
      <p:sp>
        <p:nvSpPr>
          <p:cNvPr id="29705" name="Text Box 9"/>
          <p:cNvSpPr txBox="1">
            <a:spLocks noChangeArrowheads="1"/>
          </p:cNvSpPr>
          <p:nvPr/>
        </p:nvSpPr>
        <p:spPr bwMode="auto">
          <a:xfrm>
            <a:off x="2971800" y="4800600"/>
            <a:ext cx="1219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spcBef>
                <a:spcPct val="50000"/>
              </a:spcBef>
            </a:pPr>
            <a:r>
              <a:rPr lang="en-US" sz="1400" b="1">
                <a:latin typeface="Times New Roman" pitchFamily="18" charset="0"/>
              </a:rPr>
              <a:t>Steady-state</a:t>
            </a: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dirty="0" smtClean="0"/>
              <a:t>fMRI may complement or replace more invasive, costly, and dangerous tests</a:t>
            </a:r>
          </a:p>
        </p:txBody>
      </p:sp>
      <p:sp>
        <p:nvSpPr>
          <p:cNvPr id="30723" name="Rectangle 5"/>
          <p:cNvSpPr>
            <a:spLocks noChangeArrowheads="1"/>
          </p:cNvSpPr>
          <p:nvPr/>
        </p:nvSpPr>
        <p:spPr bwMode="auto">
          <a:xfrm>
            <a:off x="1143000" y="984250"/>
            <a:ext cx="6172200" cy="556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en-US" sz="2000">
                <a:latin typeface="Georgia" pitchFamily="18" charset="0"/>
              </a:rPr>
              <a:t>The Wada test (</a:t>
            </a:r>
            <a:r>
              <a:rPr lang="en-US" sz="2000">
                <a:solidFill>
                  <a:srgbClr val="000000"/>
                </a:solidFill>
                <a:latin typeface="Georgia" pitchFamily="18" charset="0"/>
              </a:rPr>
              <a:t>Wada and Rasmussen, 1960)</a:t>
            </a:r>
            <a:r>
              <a:rPr lang="en-US" sz="2000">
                <a:latin typeface="Georgia" pitchFamily="18" charset="0"/>
              </a:rPr>
              <a:t> </a:t>
            </a:r>
          </a:p>
          <a:p>
            <a:pPr>
              <a:lnSpc>
                <a:spcPct val="120000"/>
              </a:lnSpc>
            </a:pPr>
            <a:endParaRPr lang="en-US" sz="2000">
              <a:latin typeface="Georgia" pitchFamily="18" charset="0"/>
            </a:endParaRPr>
          </a:p>
          <a:p>
            <a:pPr>
              <a:lnSpc>
                <a:spcPct val="120000"/>
              </a:lnSpc>
            </a:pPr>
            <a:r>
              <a:rPr lang="en-US" sz="2000">
                <a:latin typeface="Georgia" pitchFamily="18" charset="0"/>
              </a:rPr>
              <a:t>Behavioral testing after the injection of an anesthetic into the right or left internal carotid artery. Depending on how the injection is made (and the quantity), there is some time during which activity in one of the cerebral hemispheres is suspended.  During this time, the abilities subserved by the other hemisphere can be tested in isolation. </a:t>
            </a:r>
          </a:p>
          <a:p>
            <a:pPr>
              <a:lnSpc>
                <a:spcPct val="120000"/>
              </a:lnSpc>
            </a:pPr>
            <a:endParaRPr lang="en-US" sz="2000">
              <a:latin typeface="Georgia" pitchFamily="18" charset="0"/>
            </a:endParaRPr>
          </a:p>
          <a:p>
            <a:pPr>
              <a:lnSpc>
                <a:spcPct val="120000"/>
              </a:lnSpc>
            </a:pPr>
            <a:r>
              <a:rPr lang="en-US" sz="2000">
                <a:latin typeface="Georgia" pitchFamily="18" charset="0"/>
              </a:rPr>
              <a:t>Typical uses of the test include the lateralization of language abilities (the surgeon wants to know if the hemisphere being operated on is the speech hemisphere or not), and a determination that the person will not be amnesic after surgery. </a:t>
            </a:r>
          </a:p>
        </p:txBody>
      </p:sp>
      <p:grpSp>
        <p:nvGrpSpPr>
          <p:cNvPr id="30724" name="Group 11"/>
          <p:cNvGrpSpPr>
            <a:grpSpLocks/>
          </p:cNvGrpSpPr>
          <p:nvPr/>
        </p:nvGrpSpPr>
        <p:grpSpPr bwMode="auto">
          <a:xfrm>
            <a:off x="7834313" y="1295400"/>
            <a:ext cx="998537" cy="1363663"/>
            <a:chOff x="4935" y="816"/>
            <a:chExt cx="629" cy="859"/>
          </a:xfrm>
        </p:grpSpPr>
        <p:pic>
          <p:nvPicPr>
            <p:cNvPr id="3072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0" y="816"/>
              <a:ext cx="480" cy="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6" name="Text Box 8"/>
            <p:cNvSpPr txBox="1">
              <a:spLocks noChangeArrowheads="1"/>
            </p:cNvSpPr>
            <p:nvPr/>
          </p:nvSpPr>
          <p:spPr bwMode="auto">
            <a:xfrm>
              <a:off x="4935" y="1502"/>
              <a:ext cx="629"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200" b="1"/>
                <a:t>Juhn Wada</a:t>
              </a:r>
            </a:p>
          </p:txBody>
        </p:sp>
      </p:gr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mtClean="0"/>
              <a:t>fMRI may replace more invasive, costly, and dangerous tests</a:t>
            </a:r>
          </a:p>
        </p:txBody>
      </p:sp>
      <p:sp>
        <p:nvSpPr>
          <p:cNvPr id="31747" name="Rectangle 4"/>
          <p:cNvSpPr>
            <a:spLocks noChangeArrowheads="1"/>
          </p:cNvSpPr>
          <p:nvPr/>
        </p:nvSpPr>
        <p:spPr bwMode="auto">
          <a:xfrm>
            <a:off x="1371600" y="784383"/>
            <a:ext cx="6019800" cy="5968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en-US" sz="2000" b="1" dirty="0">
                <a:latin typeface="Georgia" pitchFamily="18" charset="0"/>
              </a:rPr>
              <a:t>Is the Wada safe?</a:t>
            </a:r>
            <a:r>
              <a:rPr lang="en-US" sz="2000" dirty="0">
                <a:latin typeface="Georgia" pitchFamily="18" charset="0"/>
              </a:rPr>
              <a:t/>
            </a:r>
            <a:br>
              <a:rPr lang="en-US" sz="2000" dirty="0">
                <a:latin typeface="Georgia" pitchFamily="18" charset="0"/>
              </a:rPr>
            </a:br>
            <a:endParaRPr lang="en-US" sz="2000" dirty="0">
              <a:latin typeface="Georgia" pitchFamily="18" charset="0"/>
            </a:endParaRPr>
          </a:p>
          <a:p>
            <a:pPr>
              <a:lnSpc>
                <a:spcPct val="120000"/>
              </a:lnSpc>
            </a:pPr>
            <a:r>
              <a:rPr lang="en-US" sz="2000" dirty="0">
                <a:latin typeface="Georgia" pitchFamily="18" charset="0"/>
              </a:rPr>
              <a:t>A Wada test is generally a safe procedure with very few risks. There is a small risk of certain complications ranging from pain where the catheter is inserted to stroke. </a:t>
            </a:r>
          </a:p>
          <a:p>
            <a:pPr>
              <a:lnSpc>
                <a:spcPct val="120000"/>
              </a:lnSpc>
            </a:pPr>
            <a:endParaRPr lang="en-US" sz="2000" dirty="0">
              <a:latin typeface="Georgia" pitchFamily="18" charset="0"/>
            </a:endParaRPr>
          </a:p>
          <a:p>
            <a:pPr>
              <a:lnSpc>
                <a:spcPct val="120000"/>
              </a:lnSpc>
            </a:pPr>
            <a:r>
              <a:rPr lang="en-US" sz="2000" dirty="0">
                <a:latin typeface="Georgia" pitchFamily="18" charset="0"/>
              </a:rPr>
              <a:t>The risk of stroke is less than 1% overall. It is greater,</a:t>
            </a:r>
            <a:r>
              <a:rPr lang="en-US" sz="2000" b="1" dirty="0">
                <a:latin typeface="Georgia" pitchFamily="18" charset="0"/>
              </a:rPr>
              <a:t> </a:t>
            </a:r>
            <a:r>
              <a:rPr lang="en-US" sz="2000" dirty="0">
                <a:latin typeface="Georgia" pitchFamily="18" charset="0"/>
              </a:rPr>
              <a:t>but still relatively low, if you are older or if you have atherosclerosis (hardening of the arteries) or a history of high cholesterol. </a:t>
            </a:r>
          </a:p>
          <a:p>
            <a:pPr>
              <a:lnSpc>
                <a:spcPct val="120000"/>
              </a:lnSpc>
            </a:pPr>
            <a:endParaRPr lang="en-US" sz="2000" dirty="0">
              <a:latin typeface="Georgia" pitchFamily="18" charset="0"/>
            </a:endParaRPr>
          </a:p>
          <a:p>
            <a:pPr>
              <a:lnSpc>
                <a:spcPct val="120000"/>
              </a:lnSpc>
            </a:pPr>
            <a:r>
              <a:rPr lang="en-US" sz="2000" dirty="0">
                <a:latin typeface="Georgia" pitchFamily="18" charset="0"/>
              </a:rPr>
              <a:t>The Wada </a:t>
            </a:r>
            <a:r>
              <a:rPr lang="en-US" sz="2000" dirty="0" smtClean="0">
                <a:latin typeface="Georgia" pitchFamily="18" charset="0"/>
              </a:rPr>
              <a:t>has often been used </a:t>
            </a:r>
            <a:r>
              <a:rPr lang="en-US" sz="2000" dirty="0">
                <a:latin typeface="Georgia" pitchFamily="18" charset="0"/>
              </a:rPr>
              <a:t>in pre-surgical testing for epilepsy, not a life-threatening condition.  Hence, a 1% morbidity rate is significant.</a:t>
            </a:r>
          </a:p>
        </p:txBody>
      </p:sp>
      <p:grpSp>
        <p:nvGrpSpPr>
          <p:cNvPr id="31748" name="Group 5"/>
          <p:cNvGrpSpPr>
            <a:grpSpLocks/>
          </p:cNvGrpSpPr>
          <p:nvPr/>
        </p:nvGrpSpPr>
        <p:grpSpPr bwMode="auto">
          <a:xfrm>
            <a:off x="7834313" y="1295400"/>
            <a:ext cx="998537" cy="1363663"/>
            <a:chOff x="4935" y="816"/>
            <a:chExt cx="629" cy="859"/>
          </a:xfrm>
        </p:grpSpPr>
        <p:pic>
          <p:nvPicPr>
            <p:cNvPr id="3174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0" y="816"/>
              <a:ext cx="480" cy="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50" name="Text Box 7"/>
            <p:cNvSpPr txBox="1">
              <a:spLocks noChangeArrowheads="1"/>
            </p:cNvSpPr>
            <p:nvPr/>
          </p:nvSpPr>
          <p:spPr bwMode="auto">
            <a:xfrm>
              <a:off x="4935" y="1502"/>
              <a:ext cx="629"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200" b="1"/>
                <a:t>Juhn Wada</a:t>
              </a:r>
            </a:p>
          </p:txBody>
        </p:sp>
      </p:gr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smtClean="0"/>
              <a:t>Example of fMRI applied to pre-surgical planning:  Replacing Wada testing</a:t>
            </a:r>
          </a:p>
        </p:txBody>
      </p:sp>
      <p:sp>
        <p:nvSpPr>
          <p:cNvPr id="32771" name="Rectangle 5"/>
          <p:cNvSpPr>
            <a:spLocks noChangeArrowheads="1"/>
          </p:cNvSpPr>
          <p:nvPr/>
        </p:nvSpPr>
        <p:spPr bwMode="auto">
          <a:xfrm>
            <a:off x="152400" y="1110962"/>
            <a:ext cx="5105400" cy="550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10000"/>
              </a:lnSpc>
            </a:pPr>
            <a:r>
              <a:rPr lang="en-US" b="1" dirty="0"/>
              <a:t>Use of preoperative functional neuroimaging to predict language deficits from epilepsy surgery</a:t>
            </a:r>
            <a:r>
              <a:rPr lang="en-US" b="1" dirty="0" smtClean="0"/>
              <a:t>.</a:t>
            </a:r>
            <a:r>
              <a:rPr lang="en-US" sz="1200" dirty="0"/>
              <a:t/>
            </a:r>
            <a:br>
              <a:rPr lang="en-US" sz="1200" dirty="0"/>
            </a:br>
            <a:r>
              <a:rPr lang="en-US" sz="1200" b="1" dirty="0" err="1">
                <a:hlinkClick r:id="rId3" tooltip="Click to search for citations by this author."/>
              </a:rPr>
              <a:t>Sabsevitz</a:t>
            </a:r>
            <a:r>
              <a:rPr lang="en-US" sz="1200" b="1" dirty="0">
                <a:hlinkClick r:id="rId3" tooltip="Click to search for citations by this author."/>
              </a:rPr>
              <a:t> DS</a:t>
            </a:r>
            <a:r>
              <a:rPr lang="en-US" sz="1200" dirty="0"/>
              <a:t>, </a:t>
            </a:r>
            <a:r>
              <a:rPr lang="en-US" sz="1200" b="1" dirty="0">
                <a:hlinkClick r:id="rId4" tooltip="Click to search for citations by this author."/>
              </a:rPr>
              <a:t>Swanson SJ</a:t>
            </a:r>
            <a:r>
              <a:rPr lang="en-US" sz="1200" dirty="0"/>
              <a:t>, </a:t>
            </a:r>
            <a:r>
              <a:rPr lang="en-US" sz="1200" b="1" dirty="0" err="1">
                <a:hlinkClick r:id="rId5" tooltip="Click to search for citations by this author."/>
              </a:rPr>
              <a:t>Hammeke</a:t>
            </a:r>
            <a:r>
              <a:rPr lang="en-US" sz="1200" b="1" dirty="0">
                <a:hlinkClick r:id="rId5" tooltip="Click to search for citations by this author."/>
              </a:rPr>
              <a:t> TA</a:t>
            </a:r>
            <a:r>
              <a:rPr lang="en-US" sz="1200" dirty="0"/>
              <a:t>, </a:t>
            </a:r>
            <a:r>
              <a:rPr lang="en-US" sz="1200" b="1" dirty="0" err="1">
                <a:hlinkClick r:id="rId6" tooltip="Click to search for citations by this author."/>
              </a:rPr>
              <a:t>Spanaki</a:t>
            </a:r>
            <a:r>
              <a:rPr lang="en-US" sz="1200" b="1" dirty="0">
                <a:hlinkClick r:id="rId6" tooltip="Click to search for citations by this author."/>
              </a:rPr>
              <a:t> MV</a:t>
            </a:r>
            <a:r>
              <a:rPr lang="en-US" sz="1200" dirty="0"/>
              <a:t>, </a:t>
            </a:r>
            <a:r>
              <a:rPr lang="en-US" sz="1200" b="1" dirty="0" err="1">
                <a:hlinkClick r:id="rId7" tooltip="Click to search for citations by this author."/>
              </a:rPr>
              <a:t>Possing</a:t>
            </a:r>
            <a:r>
              <a:rPr lang="en-US" sz="1200" b="1" dirty="0">
                <a:hlinkClick r:id="rId7" tooltip="Click to search for citations by this author."/>
              </a:rPr>
              <a:t> ET</a:t>
            </a:r>
            <a:r>
              <a:rPr lang="en-US" sz="1200" dirty="0"/>
              <a:t>, </a:t>
            </a:r>
            <a:r>
              <a:rPr lang="en-US" sz="1200" b="1" dirty="0">
                <a:hlinkClick r:id="rId8" tooltip="Click to search for citations by this author."/>
              </a:rPr>
              <a:t>Morris GL 3rd</a:t>
            </a:r>
            <a:r>
              <a:rPr lang="en-US" sz="1200" dirty="0"/>
              <a:t>, </a:t>
            </a:r>
            <a:r>
              <a:rPr lang="en-US" sz="1200" b="1" dirty="0">
                <a:hlinkClick r:id="rId9" tooltip="Click to search for citations by this author."/>
              </a:rPr>
              <a:t>Mueller WM</a:t>
            </a:r>
            <a:r>
              <a:rPr lang="en-US" sz="1200" dirty="0"/>
              <a:t>, </a:t>
            </a:r>
            <a:r>
              <a:rPr lang="en-US" sz="1200" b="1" dirty="0">
                <a:hlinkClick r:id="rId10" tooltip="Click to search for citations by this author."/>
              </a:rPr>
              <a:t>Binder JR</a:t>
            </a:r>
            <a:r>
              <a:rPr lang="en-US" sz="1200" dirty="0" smtClean="0"/>
              <a:t>.</a:t>
            </a:r>
            <a:r>
              <a:rPr lang="en-US" sz="1200" dirty="0"/>
              <a:t/>
            </a:r>
            <a:br>
              <a:rPr lang="en-US" sz="1200" dirty="0"/>
            </a:br>
            <a:r>
              <a:rPr lang="en-US" sz="1200" dirty="0"/>
              <a:t>Department of Neurology and the Comprehensive Epilepsy Center, Medical College of Wisconsin, Milwaukee 53226, USA</a:t>
            </a:r>
            <a:r>
              <a:rPr lang="en-US" sz="1200" dirty="0" smtClean="0"/>
              <a:t>.</a:t>
            </a:r>
          </a:p>
          <a:p>
            <a:pPr>
              <a:lnSpc>
                <a:spcPct val="110000"/>
              </a:lnSpc>
            </a:pPr>
            <a:r>
              <a:rPr lang="en-US" sz="1200" dirty="0"/>
              <a:t/>
            </a:r>
            <a:br>
              <a:rPr lang="en-US" sz="1200" dirty="0"/>
            </a:br>
            <a:r>
              <a:rPr lang="en-US" sz="1200" dirty="0"/>
              <a:t>BACKGROUND: Left anterior temporal lobectomy (L-ATL) may be complicated by confrontation naming deficits. OBJECTIVE: To determine whether preoperative fMRI predicts such deficits in patients with epilepsy undergoing L-ATL. METHODS: Twenty-four patients with L-ATL underwent preoperative language mapping with fMRI, preoperative </a:t>
            </a:r>
            <a:r>
              <a:rPr lang="en-US" sz="1200" dirty="0" err="1"/>
              <a:t>intracarotid</a:t>
            </a:r>
            <a:r>
              <a:rPr lang="en-US" sz="1200" dirty="0"/>
              <a:t> </a:t>
            </a:r>
            <a:r>
              <a:rPr lang="en-US" sz="1200" dirty="0" err="1"/>
              <a:t>amobarbital</a:t>
            </a:r>
            <a:r>
              <a:rPr lang="en-US" sz="1200" dirty="0"/>
              <a:t> (Wada) testing for language dominance, and pre- and postoperative neuropsychological testing. fMRI laterality indexes (LIs), reflecting the </a:t>
            </a:r>
            <a:r>
              <a:rPr lang="en-US" sz="1200" dirty="0" err="1"/>
              <a:t>interhemispheric</a:t>
            </a:r>
            <a:r>
              <a:rPr lang="en-US" sz="1200" dirty="0"/>
              <a:t> difference between activated volumes in left and right homologous regions of interest, were calculated for each patient. Relationships between the fMRI LI, Wada language dominance, and naming outcome were examined. RESULTS: Both the fMRI LI (p &lt; 0.001) and the Wada test (p &lt; 0.05) were predictive of naming outcome. fMRI showed 100% sensitivity and 73% specificity in predicting significant naming decline. Both fMRI and the Wada test were more predictive than age at seizure onset or preoperative naming performance. </a:t>
            </a:r>
            <a:r>
              <a:rPr lang="en-US" b="1" dirty="0"/>
              <a:t>CONCLUSIONS: Preoperative fMRI predicted naming decline in patients undergoing left anterior temporal lobectomy surgery. </a:t>
            </a:r>
          </a:p>
        </p:txBody>
      </p:sp>
      <p:grpSp>
        <p:nvGrpSpPr>
          <p:cNvPr id="32772" name="Group 8"/>
          <p:cNvGrpSpPr>
            <a:grpSpLocks/>
          </p:cNvGrpSpPr>
          <p:nvPr/>
        </p:nvGrpSpPr>
        <p:grpSpPr bwMode="auto">
          <a:xfrm>
            <a:off x="5105400" y="1066800"/>
            <a:ext cx="3733800" cy="4294188"/>
            <a:chOff x="3360" y="528"/>
            <a:chExt cx="2352" cy="2705"/>
          </a:xfrm>
        </p:grpSpPr>
        <p:pic>
          <p:nvPicPr>
            <p:cNvPr id="32773" name="Picture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24" y="960"/>
              <a:ext cx="2224" cy="2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4" name="Text Box 7"/>
            <p:cNvSpPr txBox="1">
              <a:spLocks noChangeArrowheads="1"/>
            </p:cNvSpPr>
            <p:nvPr/>
          </p:nvSpPr>
          <p:spPr bwMode="auto">
            <a:xfrm>
              <a:off x="3360" y="528"/>
              <a:ext cx="2352" cy="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ctr" eaLnBrk="1" hangingPunct="1"/>
              <a:r>
                <a:rPr lang="en-US" sz="1400" i="1"/>
                <a:t>Pre-surgical measurements of left lateralization predict the post-surgical performance</a:t>
              </a:r>
            </a:p>
          </p:txBody>
        </p:sp>
      </p:gr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endParaRPr lang="en-US" smtClean="0"/>
          </a:p>
        </p:txBody>
      </p:sp>
      <p:sp>
        <p:nvSpPr>
          <p:cNvPr id="33795" name="Rectangle 3"/>
          <p:cNvSpPr>
            <a:spLocks noChangeArrowheads="1"/>
          </p:cNvSpPr>
          <p:nvPr/>
        </p:nvSpPr>
        <p:spPr bwMode="auto">
          <a:xfrm>
            <a:off x="1066800" y="2590800"/>
            <a:ext cx="6477000"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hlinkClick r:id="" action="ppaction://noaction"/>
              </a:rPr>
              <a:t>Medina et al., 2007</a:t>
            </a:r>
            <a:r>
              <a:rPr lang="en-US"/>
              <a:t> L.S. Medina, B. Bernal and J. Ruiz, Role of functional MR in determining language dominance in epilepsy and nonepilepsy populations: a Bayesian analysis, </a:t>
            </a:r>
            <a:r>
              <a:rPr lang="en-US" i="1"/>
              <a:t>Radiology</a:t>
            </a:r>
            <a:r>
              <a:rPr lang="en-US"/>
              <a:t> </a:t>
            </a:r>
            <a:r>
              <a:rPr lang="en-US" b="1"/>
              <a:t>242</a:t>
            </a:r>
            <a:r>
              <a:rPr lang="en-US"/>
              <a:t> (2007), pp. 94–100.</a:t>
            </a:r>
            <a:r>
              <a:rPr lang="en-US" b="1">
                <a:hlinkClick r:id="rId3"/>
              </a:rPr>
              <a:t>Full Text</a:t>
            </a:r>
            <a:r>
              <a:rPr lang="en-US">
                <a:hlinkClick r:id="rId3"/>
              </a:rPr>
              <a:t> via CrossRef</a:t>
            </a:r>
            <a:r>
              <a:rPr lang="en-US"/>
              <a:t> | </a:t>
            </a:r>
            <a:r>
              <a:rPr lang="en-US">
                <a:hlinkClick r:id="rId4"/>
              </a:rPr>
              <a:t>View Record in Scopus</a:t>
            </a:r>
            <a:r>
              <a:rPr lang="en-US"/>
              <a:t> | </a:t>
            </a:r>
            <a:r>
              <a:rPr lang="en-US">
                <a:hlinkClick r:id="rId5"/>
              </a:rPr>
              <a:t>Cited By in Scopus (4)</a:t>
            </a:r>
            <a:r>
              <a:rPr lang="en-US"/>
              <a:t> </a:t>
            </a: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smtClean="0"/>
              <a:t>References on fMRI applications in the clinic</a:t>
            </a:r>
          </a:p>
        </p:txBody>
      </p:sp>
      <p:sp>
        <p:nvSpPr>
          <p:cNvPr id="34819" name="Rectangle 3"/>
          <p:cNvSpPr>
            <a:spLocks noChangeArrowheads="1"/>
          </p:cNvSpPr>
          <p:nvPr/>
        </p:nvSpPr>
        <p:spPr bwMode="auto">
          <a:xfrm>
            <a:off x="152400" y="3200400"/>
            <a:ext cx="8691563"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400"/>
              <a:t>Functional MRI Predicts Postsurgical Memory following Temporal Lobectomy</a:t>
            </a:r>
          </a:p>
          <a:p>
            <a:r>
              <a:rPr lang="en-US" sz="1400"/>
              <a:t>Rabin ML, Narayan VM, Kimberg DY, Casasanto DJ, Glosser G, Tracy JI, French JA, Sperling MR, Detre JA</a:t>
            </a:r>
          </a:p>
          <a:p>
            <a:r>
              <a:rPr lang="en-US" sz="1400"/>
              <a:t>Brain 2004;127:2286–2298 [</a:t>
            </a:r>
            <a:r>
              <a:rPr lang="en-US" sz="1400">
                <a:hlinkClick r:id="rId3"/>
              </a:rPr>
              <a:t>PubMed</a:t>
            </a:r>
            <a:r>
              <a:rPr lang="en-US" sz="1400"/>
              <a:t>] [</a:t>
            </a:r>
            <a:r>
              <a:rPr lang="en-US" sz="1400">
                <a:hlinkClick r:id="rId4"/>
              </a:rPr>
              <a:t>Full Text</a:t>
            </a:r>
            <a:r>
              <a:rPr lang="en-US" sz="1400"/>
              <a:t>].</a:t>
            </a:r>
          </a:p>
        </p:txBody>
      </p:sp>
      <p:sp>
        <p:nvSpPr>
          <p:cNvPr id="34820" name="Rectangle 4"/>
          <p:cNvSpPr>
            <a:spLocks noChangeArrowheads="1"/>
          </p:cNvSpPr>
          <p:nvPr/>
        </p:nvSpPr>
        <p:spPr bwMode="auto">
          <a:xfrm>
            <a:off x="152400" y="4603750"/>
            <a:ext cx="896143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400"/>
              <a:t>Pre-operative Verbal Memory fMRI Predicts Post-operative Memory Decline after Left Temporal Lobe Resection</a:t>
            </a:r>
          </a:p>
          <a:p>
            <a:r>
              <a:rPr lang="en-US" sz="1400"/>
              <a:t>Richardson MP, Strange BA, Thompson PJ, Baxendale SA, Duncan JS, Dolan RJ</a:t>
            </a:r>
          </a:p>
          <a:p>
            <a:r>
              <a:rPr lang="en-US" sz="1400"/>
              <a:t>Brain 2004;127:2419–2426 [</a:t>
            </a:r>
            <a:r>
              <a:rPr lang="en-US" sz="1400">
                <a:hlinkClick r:id="rId5"/>
              </a:rPr>
              <a:t>PubMed</a:t>
            </a:r>
            <a:r>
              <a:rPr lang="en-US" sz="1400"/>
              <a:t>] [</a:t>
            </a:r>
            <a:r>
              <a:rPr lang="en-US" sz="1400">
                <a:hlinkClick r:id="rId6"/>
              </a:rPr>
              <a:t>Full Text</a:t>
            </a:r>
            <a:r>
              <a:rPr lang="en-US" sz="1400"/>
              <a:t>].</a:t>
            </a:r>
          </a:p>
        </p:txBody>
      </p:sp>
      <p:sp>
        <p:nvSpPr>
          <p:cNvPr id="34821" name="Rectangle 5"/>
          <p:cNvSpPr>
            <a:spLocks noChangeArrowheads="1"/>
          </p:cNvSpPr>
          <p:nvPr/>
        </p:nvSpPr>
        <p:spPr bwMode="auto">
          <a:xfrm>
            <a:off x="838200" y="990600"/>
            <a:ext cx="7239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sz="1800">
                <a:hlinkClick r:id="rId7"/>
              </a:rPr>
              <a:t>http://www.pubmedcentral.nih.gov/articlerender.fcgi?artid=1201639</a:t>
            </a:r>
            <a:r>
              <a:rPr lang="en-US" sz="1800"/>
              <a:t> </a:t>
            </a:r>
          </a:p>
        </p:txBody>
      </p:sp>
      <p:sp>
        <p:nvSpPr>
          <p:cNvPr id="34822" name="Rectangle 6"/>
          <p:cNvSpPr>
            <a:spLocks noChangeArrowheads="1"/>
          </p:cNvSpPr>
          <p:nvPr/>
        </p:nvSpPr>
        <p:spPr bwMode="auto">
          <a:xfrm>
            <a:off x="228600" y="1524000"/>
            <a:ext cx="8229600"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sz="1400"/>
              <a:t>How Close is </a:t>
            </a:r>
            <a:r>
              <a:rPr lang="en-US" sz="1400" i="1"/>
              <a:t>f</a:t>
            </a:r>
            <a:r>
              <a:rPr lang="en-US" sz="1400"/>
              <a:t>MRI to Providing the Memory Component of the Wada Test?</a:t>
            </a:r>
          </a:p>
          <a:p>
            <a:r>
              <a:rPr lang="en-US" sz="1400"/>
              <a:t>Bassel W Abou-Khalil, MD</a:t>
            </a:r>
          </a:p>
          <a:p>
            <a:r>
              <a:rPr lang="en-US" sz="1400"/>
              <a:t>Epilepsy Curr. 2005 September; 5(5): 184–186. </a:t>
            </a:r>
          </a:p>
          <a:p>
            <a:r>
              <a:rPr lang="en-US" sz="1400"/>
              <a:t>doi: 10.1111/j.1535-7511.2005.00058.x.</a:t>
            </a:r>
          </a:p>
          <a:p>
            <a:r>
              <a:rPr lang="en-US" sz="1400">
                <a:hlinkClick r:id="rId8"/>
              </a:rPr>
              <a:t>Copyright </a:t>
            </a:r>
            <a:r>
              <a:rPr lang="en-US" sz="1400"/>
              <a:t>2005 by the American Epilepsy Society</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p:txBody>
          <a:bodyPr/>
          <a:lstStyle/>
          <a:p>
            <a:r>
              <a:rPr lang="en-US" smtClean="0"/>
              <a:t>Neuroscience techniques differ in their spatial resolution, temporal resolution, and invasiveness</a:t>
            </a:r>
          </a:p>
        </p:txBody>
      </p:sp>
      <p:pic>
        <p:nvPicPr>
          <p:cNvPr id="6147" name="Picture 4" descr="huettel-2e-fig-01-08-0"/>
          <p:cNvPicPr preferRelativeResize="0">
            <a:picLocks noChangeAspect="1" noChangeArrowheads="1"/>
          </p:cNvPicPr>
          <p:nvPr/>
        </p:nvPicPr>
        <p:blipFill rotWithShape="1">
          <a:blip r:embed="rId3">
            <a:extLst>
              <a:ext uri="{28A0092B-C50C-407E-A947-70E740481C1C}">
                <a14:useLocalDpi xmlns:a14="http://schemas.microsoft.com/office/drawing/2010/main" val="0"/>
              </a:ext>
            </a:extLst>
          </a:blip>
          <a:srcRect t="9276" b="16046"/>
          <a:stretch/>
        </p:blipFill>
        <p:spPr bwMode="auto">
          <a:xfrm>
            <a:off x="228600" y="1143000"/>
            <a:ext cx="8763000" cy="4916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49" name="TextBox 6"/>
          <p:cNvSpPr txBox="1">
            <a:spLocks noChangeArrowheads="1"/>
          </p:cNvSpPr>
          <p:nvPr/>
        </p:nvSpPr>
        <p:spPr bwMode="auto">
          <a:xfrm>
            <a:off x="3290888" y="6550025"/>
            <a:ext cx="582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eaLnBrk="1" hangingPunct="1"/>
            <a:r>
              <a:rPr lang="en-US" sz="1400"/>
              <a:t>Functional Magnetic Resonance Imaging, Huettel et al. © Sinauer, 2004, 2009</a:t>
            </a:r>
          </a:p>
        </p:txBody>
      </p:sp>
    </p:spTree>
    <p:extLst>
      <p:ext uri="{BB962C8B-B14F-4D97-AF65-F5344CB8AC3E}">
        <p14:creationId xmlns:p14="http://schemas.microsoft.com/office/powerpoint/2010/main" val="3807223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04800" y="227013"/>
            <a:ext cx="8153400" cy="915987"/>
          </a:xfrm>
        </p:spPr>
        <p:txBody>
          <a:bodyPr/>
          <a:lstStyle/>
          <a:p>
            <a:pPr eaLnBrk="1" hangingPunct="1"/>
            <a:r>
              <a:rPr lang="en-US" dirty="0" smtClean="0">
                <a:solidFill>
                  <a:schemeClr val="tx1"/>
                </a:solidFill>
              </a:rPr>
              <a:t>Diffusion tensor imaging and fiber  tractography of human brain pathways</a:t>
            </a:r>
          </a:p>
        </p:txBody>
      </p:sp>
      <p:pic>
        <p:nvPicPr>
          <p:cNvPr id="35843" name="Picture 3" descr="md_paths2"/>
          <p:cNvPicPr>
            <a:picLocks noChangeAspect="1" noChangeArrowheads="1"/>
          </p:cNvPicPr>
          <p:nvPr/>
        </p:nvPicPr>
        <p:blipFill>
          <a:blip r:embed="rId3">
            <a:extLst>
              <a:ext uri="{28A0092B-C50C-407E-A947-70E740481C1C}">
                <a14:useLocalDpi xmlns:a14="http://schemas.microsoft.com/office/drawing/2010/main" val="0"/>
              </a:ext>
            </a:extLst>
          </a:blip>
          <a:srcRect r="3448"/>
          <a:stretch>
            <a:fillRect/>
          </a:stretch>
        </p:blipFill>
        <p:spPr bwMode="auto">
          <a:xfrm>
            <a:off x="914400" y="1676400"/>
            <a:ext cx="6553200" cy="509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GB" smtClean="0"/>
              <a:t>Human fiber tracts</a:t>
            </a:r>
            <a:endParaRPr lang="en-US" smtClean="0"/>
          </a:p>
        </p:txBody>
      </p:sp>
      <p:grpSp>
        <p:nvGrpSpPr>
          <p:cNvPr id="36867" name="Group 3"/>
          <p:cNvGrpSpPr>
            <a:grpSpLocks/>
          </p:cNvGrpSpPr>
          <p:nvPr/>
        </p:nvGrpSpPr>
        <p:grpSpPr bwMode="auto">
          <a:xfrm>
            <a:off x="1295400" y="1524000"/>
            <a:ext cx="6637338" cy="4810125"/>
            <a:chOff x="816" y="960"/>
            <a:chExt cx="4181" cy="3030"/>
          </a:xfrm>
        </p:grpSpPr>
        <p:pic>
          <p:nvPicPr>
            <p:cNvPr id="36868" name="Picture 4"/>
            <p:cNvPicPr>
              <a:picLocks noChangeAspect="1" noChangeArrowheads="1"/>
            </p:cNvPicPr>
            <p:nvPr/>
          </p:nvPicPr>
          <p:blipFill>
            <a:blip r:embed="rId3">
              <a:extLst>
                <a:ext uri="{28A0092B-C50C-407E-A947-70E740481C1C}">
                  <a14:useLocalDpi xmlns:a14="http://schemas.microsoft.com/office/drawing/2010/main" val="0"/>
                </a:ext>
              </a:extLst>
            </a:blip>
            <a:srcRect l="594" t="4764" r="67157" b="3889"/>
            <a:stretch>
              <a:fillRect/>
            </a:stretch>
          </p:blipFill>
          <p:spPr bwMode="auto">
            <a:xfrm>
              <a:off x="816" y="960"/>
              <a:ext cx="4181" cy="3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9" name="Text Box 5"/>
            <p:cNvSpPr txBox="1">
              <a:spLocks noChangeArrowheads="1"/>
            </p:cNvSpPr>
            <p:nvPr/>
          </p:nvSpPr>
          <p:spPr bwMode="auto">
            <a:xfrm>
              <a:off x="2976" y="1008"/>
              <a:ext cx="201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000" i="1">
                  <a:solidFill>
                    <a:schemeClr val="bg1"/>
                  </a:solidFill>
                  <a:latin typeface="Calibri" pitchFamily="34" charset="0"/>
                </a:rPr>
                <a:t>Courtesy Professor Ugur Ture</a:t>
              </a:r>
            </a:p>
          </p:txBody>
        </p:sp>
      </p:gr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smtClean="0"/>
              <a:t>White Matter Growth</a:t>
            </a:r>
          </a:p>
        </p:txBody>
      </p:sp>
      <p:pic>
        <p:nvPicPr>
          <p:cNvPr id="3789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1143000"/>
            <a:ext cx="3581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7892" name="Group 4"/>
          <p:cNvGrpSpPr>
            <a:grpSpLocks/>
          </p:cNvGrpSpPr>
          <p:nvPr/>
        </p:nvGrpSpPr>
        <p:grpSpPr bwMode="auto">
          <a:xfrm>
            <a:off x="990600" y="1943100"/>
            <a:ext cx="6324600" cy="4533900"/>
            <a:chOff x="624" y="1224"/>
            <a:chExt cx="3984" cy="2856"/>
          </a:xfrm>
        </p:grpSpPr>
        <p:pic>
          <p:nvPicPr>
            <p:cNvPr id="3789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 y="1224"/>
              <a:ext cx="3984" cy="2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895" name="Text Box 6"/>
            <p:cNvSpPr txBox="1">
              <a:spLocks noChangeArrowheads="1"/>
            </p:cNvSpPr>
            <p:nvPr/>
          </p:nvSpPr>
          <p:spPr bwMode="auto">
            <a:xfrm>
              <a:off x="2256" y="3792"/>
              <a:ext cx="101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400">
                  <a:latin typeface="Times New Roman" pitchFamily="18" charset="0"/>
                </a:rPr>
                <a:t>Age (years)</a:t>
              </a:r>
            </a:p>
          </p:txBody>
        </p:sp>
      </p:grpSp>
      <p:sp>
        <p:nvSpPr>
          <p:cNvPr id="37893" name="Text Box 7"/>
          <p:cNvSpPr txBox="1">
            <a:spLocks noChangeArrowheads="1"/>
          </p:cNvSpPr>
          <p:nvPr/>
        </p:nvSpPr>
        <p:spPr bwMode="auto">
          <a:xfrm>
            <a:off x="533400" y="914400"/>
            <a:ext cx="3581400" cy="99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lnSpc>
                <a:spcPct val="110000"/>
              </a:lnSpc>
            </a:pPr>
            <a:r>
              <a:rPr lang="en-US" sz="1800"/>
              <a:t>Aspects of the white matter are thought to still be developing into teenage years</a:t>
            </a: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p:txBody>
          <a:bodyPr/>
          <a:lstStyle/>
          <a:p>
            <a:pPr eaLnBrk="1" hangingPunct="1"/>
            <a:r>
              <a:rPr lang="en-GB" smtClean="0"/>
              <a:t>Diffusing Water Probes Microscopic Tissue Structure</a:t>
            </a:r>
          </a:p>
        </p:txBody>
      </p:sp>
      <p:sp>
        <p:nvSpPr>
          <p:cNvPr id="38915" name="Rectangle 3"/>
          <p:cNvSpPr>
            <a:spLocks noGrp="1" noChangeArrowheads="1"/>
          </p:cNvSpPr>
          <p:nvPr>
            <p:ph type="body" idx="4294967295"/>
          </p:nvPr>
        </p:nvSpPr>
        <p:spPr>
          <a:xfrm>
            <a:off x="814388" y="1668463"/>
            <a:ext cx="8329612" cy="4732337"/>
          </a:xfrm>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1313" indent="-341313" defTabSz="449263" eaLnBrk="1" hangingPunct="1">
              <a:lnSpc>
                <a:spcPct val="125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smtClean="0">
                <a:latin typeface="Georgia" pitchFamily="18" charset="0"/>
              </a:rPr>
              <a:t>Tissue structures affect diffusion</a:t>
            </a:r>
          </a:p>
          <a:p>
            <a:pPr marL="341313" indent="-341313" defTabSz="449263" eaLnBrk="1" hangingPunct="1">
              <a:lnSpc>
                <a:spcPct val="125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smtClean="0">
                <a:latin typeface="Georgia" pitchFamily="18" charset="0"/>
              </a:rPr>
              <a:t>MR diffusion measures depend on microscopic structure within voxel</a:t>
            </a:r>
          </a:p>
          <a:p>
            <a:pPr marL="341313" indent="-341313" defTabSz="449263" eaLnBrk="1" hangingPunct="1">
              <a:lnSpc>
                <a:spcPct val="125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smtClean="0">
                <a:latin typeface="Georgia" pitchFamily="18" charset="0"/>
              </a:rPr>
              <a:t>Diffusion through white matter probes:</a:t>
            </a:r>
          </a:p>
          <a:p>
            <a:pPr marL="741363" lvl="1" indent="-284163" defTabSz="449263" eaLnBrk="1" hangingPunct="1">
              <a:lnSpc>
                <a:spcPct val="125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smtClean="0">
                <a:latin typeface="Georgia" pitchFamily="18" charset="0"/>
              </a:rPr>
              <a:t>density of axons</a:t>
            </a:r>
          </a:p>
          <a:p>
            <a:pPr marL="741363" lvl="1" indent="-284163" defTabSz="449263" eaLnBrk="1" hangingPunct="1">
              <a:lnSpc>
                <a:spcPct val="125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smtClean="0">
                <a:latin typeface="Georgia" pitchFamily="18" charset="0"/>
              </a:rPr>
              <a:t>degree of myelination</a:t>
            </a:r>
          </a:p>
          <a:p>
            <a:pPr marL="741363" lvl="1" indent="-284163" defTabSz="449263" eaLnBrk="1" hangingPunct="1">
              <a:lnSpc>
                <a:spcPct val="125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smtClean="0">
                <a:latin typeface="Georgia" pitchFamily="18" charset="0"/>
              </a:rPr>
              <a:t>average fiber diameter </a:t>
            </a:r>
          </a:p>
          <a:p>
            <a:pPr marL="741363" lvl="1" indent="-284163" defTabSz="449263" eaLnBrk="1" hangingPunct="1">
              <a:lnSpc>
                <a:spcPct val="125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smtClean="0">
                <a:latin typeface="Georgia" pitchFamily="18" charset="0"/>
              </a:rPr>
              <a:t>directional similarity of axons</a:t>
            </a: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5"/>
          <p:cNvSpPr>
            <a:spLocks noGrp="1" noChangeArrowheads="1"/>
          </p:cNvSpPr>
          <p:nvPr>
            <p:ph type="title"/>
          </p:nvPr>
        </p:nvSpPr>
        <p:spPr/>
        <p:txBody>
          <a:bodyPr/>
          <a:lstStyle/>
          <a:p>
            <a:pPr eaLnBrk="1" hangingPunct="1"/>
            <a:r>
              <a:rPr lang="en-US" smtClean="0"/>
              <a:t>Over time, molecules within gases or liquids move through the medium</a:t>
            </a:r>
            <a:endParaRPr lang="en-GB" smtClean="0"/>
          </a:p>
        </p:txBody>
      </p:sp>
      <p:pic>
        <p:nvPicPr>
          <p:cNvPr id="39939" name="Picture 4" descr="fmri-fig-05-17-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066800"/>
            <a:ext cx="7340600" cy="550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type="title"/>
          </p:nvPr>
        </p:nvSpPr>
        <p:spPr/>
        <p:txBody>
          <a:bodyPr/>
          <a:lstStyle/>
          <a:p>
            <a:pPr eaLnBrk="1" hangingPunct="1"/>
            <a:r>
              <a:rPr lang="en-US" smtClean="0"/>
              <a:t>In a complex tissue, there is both isotropic and anisotropic diffusion</a:t>
            </a:r>
            <a:endParaRPr lang="en-GB" smtClean="0"/>
          </a:p>
        </p:txBody>
      </p:sp>
      <p:pic>
        <p:nvPicPr>
          <p:cNvPr id="40963" name="Picture 4" descr="fmri-fig-05-1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000" y="1295400"/>
            <a:ext cx="6832600" cy="512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7"/>
          <p:cNvSpPr>
            <a:spLocks noGrp="1" noChangeArrowheads="1"/>
          </p:cNvSpPr>
          <p:nvPr>
            <p:ph type="title"/>
          </p:nvPr>
        </p:nvSpPr>
        <p:spPr/>
        <p:txBody>
          <a:bodyPr/>
          <a:lstStyle/>
          <a:p>
            <a:pPr eaLnBrk="1" hangingPunct="1"/>
            <a:r>
              <a:rPr lang="en-GB" sz="3200" smtClean="0"/>
              <a:t>Diffusion probes brain microscopic structure</a:t>
            </a:r>
          </a:p>
        </p:txBody>
      </p:sp>
      <p:pic>
        <p:nvPicPr>
          <p:cNvPr id="419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7450" y="1076325"/>
            <a:ext cx="2946400" cy="312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8" name="Text Box 4"/>
          <p:cNvSpPr txBox="1">
            <a:spLocks noChangeArrowheads="1"/>
          </p:cNvSpPr>
          <p:nvPr/>
        </p:nvSpPr>
        <p:spPr bwMode="auto">
          <a:xfrm>
            <a:off x="833438" y="1527175"/>
            <a:ext cx="2673350"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9pPr>
          </a:lstStyle>
          <a:p>
            <a:pPr eaLnBrk="1" hangingPunct="1">
              <a:lnSpc>
                <a:spcPts val="2413"/>
              </a:lnSpc>
              <a:buClr>
                <a:srgbClr val="000000"/>
              </a:buClr>
              <a:buSzPct val="100000"/>
              <a:buFont typeface="Times New Roman" pitchFamily="18" charset="0"/>
              <a:buNone/>
            </a:pPr>
            <a:r>
              <a:rPr lang="en-GB" sz="2000" i="1">
                <a:latin typeface="Times New Roman" pitchFamily="18" charset="0"/>
              </a:rPr>
              <a:t>Along the axon, within the cytoskeleton, there is a large </a:t>
            </a:r>
            <a:br>
              <a:rPr lang="en-GB" sz="2000" i="1">
                <a:latin typeface="Times New Roman" pitchFamily="18" charset="0"/>
              </a:rPr>
            </a:br>
            <a:r>
              <a:rPr lang="en-GB" sz="2000" b="1" i="1">
                <a:latin typeface="Times New Roman" pitchFamily="18" charset="0"/>
              </a:rPr>
              <a:t>Apparent Diffusion Coefficient (ADC)</a:t>
            </a:r>
          </a:p>
        </p:txBody>
      </p:sp>
      <p:sp>
        <p:nvSpPr>
          <p:cNvPr id="41989" name="Text Box 5"/>
          <p:cNvSpPr txBox="1">
            <a:spLocks noChangeArrowheads="1"/>
          </p:cNvSpPr>
          <p:nvPr/>
        </p:nvSpPr>
        <p:spPr bwMode="auto">
          <a:xfrm>
            <a:off x="3844925" y="3506788"/>
            <a:ext cx="2733675" cy="603250"/>
          </a:xfrm>
          <a:prstGeom prst="rect">
            <a:avLst/>
          </a:prstGeom>
          <a:noFill/>
          <a:ln>
            <a:noFill/>
          </a:ln>
          <a:effectLst>
            <a:outerShdw dist="35921"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9pPr>
          </a:lstStyle>
          <a:p>
            <a:pPr algn="ctr" eaLnBrk="1" hangingPunct="1">
              <a:lnSpc>
                <a:spcPts val="2013"/>
              </a:lnSpc>
              <a:buClr>
                <a:srgbClr val="000000"/>
              </a:buClr>
              <a:buSzPct val="100000"/>
              <a:buFont typeface="Times New Roman" pitchFamily="18" charset="0"/>
              <a:buNone/>
            </a:pPr>
            <a:r>
              <a:rPr lang="en-GB" sz="1800" b="1">
                <a:solidFill>
                  <a:schemeClr val="bg1"/>
                </a:solidFill>
                <a:latin typeface="Times New Roman" pitchFamily="18" charset="0"/>
              </a:rPr>
              <a:t>Optic nerve fibres</a:t>
            </a:r>
          </a:p>
          <a:p>
            <a:pPr algn="ctr" eaLnBrk="1" hangingPunct="1">
              <a:lnSpc>
                <a:spcPts val="2013"/>
              </a:lnSpc>
              <a:buClr>
                <a:srgbClr val="000000"/>
              </a:buClr>
              <a:buSzPct val="100000"/>
              <a:buFont typeface="Times New Roman" pitchFamily="18" charset="0"/>
              <a:buNone/>
            </a:pPr>
            <a:r>
              <a:rPr lang="en-US" sz="1800" b="1" i="1">
                <a:solidFill>
                  <a:schemeClr val="bg1"/>
                </a:solidFill>
                <a:latin typeface="Times New Roman" pitchFamily="18" charset="0"/>
              </a:rPr>
              <a:t>George Bartzokis</a:t>
            </a:r>
            <a:endParaRPr lang="en-GB" sz="1800" b="1" i="1">
              <a:solidFill>
                <a:schemeClr val="bg1"/>
              </a:solidFill>
              <a:latin typeface="Times New Roman" pitchFamily="18" charset="0"/>
            </a:endParaRPr>
          </a:p>
        </p:txBody>
      </p:sp>
      <p:pic>
        <p:nvPicPr>
          <p:cNvPr id="4199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0238" y="4373563"/>
            <a:ext cx="1736725" cy="2316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12327" name="Group 7"/>
          <p:cNvGrpSpPr>
            <a:grpSpLocks/>
          </p:cNvGrpSpPr>
          <p:nvPr/>
        </p:nvGrpSpPr>
        <p:grpSpPr bwMode="auto">
          <a:xfrm>
            <a:off x="47625" y="4406900"/>
            <a:ext cx="4389438" cy="1989138"/>
            <a:chOff x="504" y="2776"/>
            <a:chExt cx="2765" cy="1253"/>
          </a:xfrm>
        </p:grpSpPr>
        <p:sp>
          <p:nvSpPr>
            <p:cNvPr id="41999" name="Text Box 8"/>
            <p:cNvSpPr txBox="1">
              <a:spLocks noChangeArrowheads="1"/>
            </p:cNvSpPr>
            <p:nvPr/>
          </p:nvSpPr>
          <p:spPr bwMode="auto">
            <a:xfrm>
              <a:off x="504" y="2776"/>
              <a:ext cx="276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400">
                  <a:latin typeface="Times New Roman" pitchFamily="18" charset="0"/>
                  <a:cs typeface="Times New Roman" pitchFamily="18" charset="0"/>
                </a:rPr>
                <a:t>Longitudinal Diffusivity (</a:t>
              </a:r>
              <a:r>
                <a:rPr lang="el-GR" sz="2400">
                  <a:latin typeface="Times New Roman" pitchFamily="18" charset="0"/>
                  <a:cs typeface="Times New Roman" pitchFamily="18" charset="0"/>
                </a:rPr>
                <a:t>μ</a:t>
              </a:r>
              <a:r>
                <a:rPr lang="en-US" sz="2400">
                  <a:latin typeface="Times New Roman" pitchFamily="18" charset="0"/>
                  <a:cs typeface="Times New Roman" pitchFamily="18" charset="0"/>
                </a:rPr>
                <a:t>m</a:t>
              </a:r>
              <a:r>
                <a:rPr lang="en-US" sz="2400" baseline="30000">
                  <a:latin typeface="Times New Roman" pitchFamily="18" charset="0"/>
                  <a:cs typeface="Times New Roman" pitchFamily="18" charset="0"/>
                </a:rPr>
                <a:t>2</a:t>
              </a:r>
              <a:r>
                <a:rPr lang="en-US" sz="2400">
                  <a:latin typeface="Times New Roman" pitchFamily="18" charset="0"/>
                  <a:cs typeface="Times New Roman" pitchFamily="18" charset="0"/>
                </a:rPr>
                <a:t>/ms)</a:t>
              </a:r>
              <a:endParaRPr lang="el-GR" sz="2400">
                <a:latin typeface="Times New Roman" pitchFamily="18" charset="0"/>
                <a:cs typeface="Times New Roman" pitchFamily="18" charset="0"/>
              </a:endParaRPr>
            </a:p>
          </p:txBody>
        </p:sp>
        <p:sp>
          <p:nvSpPr>
            <p:cNvPr id="42000" name="AutoShape 9"/>
            <p:cNvSpPr>
              <a:spLocks noChangeArrowheads="1"/>
            </p:cNvSpPr>
            <p:nvPr/>
          </p:nvSpPr>
          <p:spPr bwMode="auto">
            <a:xfrm rot="-5400000">
              <a:off x="992" y="3435"/>
              <a:ext cx="959" cy="230"/>
            </a:xfrm>
            <a:prstGeom prst="leftRightArrow">
              <a:avLst>
                <a:gd name="adj1" fmla="val 50000"/>
                <a:gd name="adj2" fmla="val 83391"/>
              </a:avLst>
            </a:prstGeom>
            <a:solidFill>
              <a:srgbClr val="33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1992" name="AutoShape 10"/>
          <p:cNvSpPr>
            <a:spLocks noChangeArrowheads="1"/>
          </p:cNvSpPr>
          <p:nvPr/>
        </p:nvSpPr>
        <p:spPr bwMode="auto">
          <a:xfrm rot="-5400000">
            <a:off x="5504656" y="5445919"/>
            <a:ext cx="1522413" cy="365125"/>
          </a:xfrm>
          <a:prstGeom prst="leftRightArrow">
            <a:avLst>
              <a:gd name="adj1" fmla="val 50000"/>
              <a:gd name="adj2" fmla="val 83391"/>
            </a:avLst>
          </a:prstGeom>
          <a:solidFill>
            <a:srgbClr val="33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3" name="AutoShape 11"/>
          <p:cNvSpPr>
            <a:spLocks noChangeArrowheads="1"/>
          </p:cNvSpPr>
          <p:nvPr/>
        </p:nvSpPr>
        <p:spPr bwMode="auto">
          <a:xfrm rot="-5400000">
            <a:off x="4495006" y="2242344"/>
            <a:ext cx="1522413" cy="365125"/>
          </a:xfrm>
          <a:prstGeom prst="leftRightArrow">
            <a:avLst>
              <a:gd name="adj1" fmla="val 50000"/>
              <a:gd name="adj2" fmla="val 83391"/>
            </a:avLst>
          </a:prstGeom>
          <a:solidFill>
            <a:srgbClr val="33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1994" name="Group 12"/>
          <p:cNvGrpSpPr>
            <a:grpSpLocks/>
          </p:cNvGrpSpPr>
          <p:nvPr/>
        </p:nvGrpSpPr>
        <p:grpSpPr bwMode="auto">
          <a:xfrm>
            <a:off x="6380163" y="1181100"/>
            <a:ext cx="2627312" cy="1787525"/>
            <a:chOff x="34" y="1031"/>
            <a:chExt cx="4764" cy="3239"/>
          </a:xfrm>
        </p:grpSpPr>
        <p:pic>
          <p:nvPicPr>
            <p:cNvPr id="41997" name="Picture 13" descr="ture_cuto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00000">
              <a:off x="879" y="1031"/>
              <a:ext cx="3919" cy="2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2334" name="Text Box 14"/>
            <p:cNvSpPr txBox="1">
              <a:spLocks noChangeArrowheads="1"/>
            </p:cNvSpPr>
            <p:nvPr/>
          </p:nvSpPr>
          <p:spPr bwMode="auto">
            <a:xfrm>
              <a:off x="34" y="3562"/>
              <a:ext cx="328" cy="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1pPr>
              <a:lvl2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2pPr>
              <a:lvl3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3pPr>
              <a:lvl4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4pPr>
              <a:lvl5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5pPr>
              <a:lvl6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6pPr>
              <a:lvl7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7pPr>
              <a:lvl8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8pPr>
              <a:lvl9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9pPr>
            </a:lstStyle>
            <a:p>
              <a:pPr>
                <a:lnSpc>
                  <a:spcPct val="98000"/>
                </a:lnSpc>
                <a:buClr>
                  <a:srgbClr val="000000"/>
                </a:buClr>
                <a:buSzPct val="100000"/>
                <a:buFont typeface="Times New Roman" pitchFamily="18" charset="0"/>
                <a:buNone/>
                <a:defRPr/>
              </a:pPr>
              <a:endParaRPr lang="en-GB" sz="2000" i="1" smtClean="0">
                <a:solidFill>
                  <a:srgbClr val="C0C0C0"/>
                </a:solidFill>
                <a:effectLst>
                  <a:outerShdw blurRad="38100" dist="38100" dir="2700000" algn="tl">
                    <a:srgbClr val="C0C0C0"/>
                  </a:outerShdw>
                </a:effectLst>
                <a:latin typeface="Calibri" pitchFamily="34" charset="0"/>
                <a:cs typeface="Arial" pitchFamily="34" charset="0"/>
              </a:endParaRPr>
            </a:p>
          </p:txBody>
        </p:sp>
      </p:grpSp>
      <p:sp>
        <p:nvSpPr>
          <p:cNvPr id="41995" name="Rectangle 15"/>
          <p:cNvSpPr>
            <a:spLocks noChangeArrowheads="1"/>
          </p:cNvSpPr>
          <p:nvPr/>
        </p:nvSpPr>
        <p:spPr bwMode="auto">
          <a:xfrm>
            <a:off x="7524750" y="1476375"/>
            <a:ext cx="88900" cy="889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6" name="Line 16"/>
          <p:cNvSpPr>
            <a:spLocks noChangeShapeType="1"/>
          </p:cNvSpPr>
          <p:nvPr/>
        </p:nvSpPr>
        <p:spPr bwMode="auto">
          <a:xfrm flipH="1">
            <a:off x="6734175" y="1619250"/>
            <a:ext cx="781050" cy="91440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23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7"/>
          <p:cNvSpPr>
            <a:spLocks noGrp="1" noChangeArrowheads="1"/>
          </p:cNvSpPr>
          <p:nvPr>
            <p:ph type="title"/>
          </p:nvPr>
        </p:nvSpPr>
        <p:spPr/>
        <p:txBody>
          <a:bodyPr/>
          <a:lstStyle/>
          <a:p>
            <a:pPr eaLnBrk="1" hangingPunct="1"/>
            <a:r>
              <a:rPr lang="en-GB" smtClean="0"/>
              <a:t>H2O diffusion probes microscopic structure of the brain</a:t>
            </a:r>
          </a:p>
        </p:txBody>
      </p:sp>
      <p:pic>
        <p:nvPicPr>
          <p:cNvPr id="430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7450" y="1076325"/>
            <a:ext cx="2946400" cy="312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0238" y="4373563"/>
            <a:ext cx="1736725" cy="2316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013" name="Text Box 5"/>
          <p:cNvSpPr txBox="1">
            <a:spLocks noChangeArrowheads="1"/>
          </p:cNvSpPr>
          <p:nvPr/>
        </p:nvSpPr>
        <p:spPr bwMode="auto">
          <a:xfrm>
            <a:off x="835025" y="1535113"/>
            <a:ext cx="2673350" cy="162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9pPr>
          </a:lstStyle>
          <a:p>
            <a:pPr eaLnBrk="1" hangingPunct="1">
              <a:lnSpc>
                <a:spcPts val="2413"/>
              </a:lnSpc>
              <a:buClr>
                <a:srgbClr val="000000"/>
              </a:buClr>
              <a:buSzPct val="100000"/>
              <a:buFont typeface="Times New Roman" pitchFamily="18" charset="0"/>
              <a:buNone/>
            </a:pPr>
            <a:r>
              <a:rPr lang="en-GB" sz="2000" i="1">
                <a:latin typeface="Times New Roman" pitchFamily="18" charset="0"/>
              </a:rPr>
              <a:t>Bi-lipid cell membranes limit diffusion.</a:t>
            </a:r>
          </a:p>
          <a:p>
            <a:pPr eaLnBrk="1" hangingPunct="1">
              <a:lnSpc>
                <a:spcPts val="2413"/>
              </a:lnSpc>
              <a:buClr>
                <a:srgbClr val="000000"/>
              </a:buClr>
              <a:buSzPct val="100000"/>
              <a:buFont typeface="Times New Roman" pitchFamily="18" charset="0"/>
              <a:buNone/>
            </a:pPr>
            <a:r>
              <a:rPr lang="en-GB" sz="2000" i="1">
                <a:latin typeface="Times New Roman" pitchFamily="18" charset="0"/>
              </a:rPr>
              <a:t>Hence, perpendicular to the length the </a:t>
            </a:r>
            <a:r>
              <a:rPr lang="en-GB" sz="2000" b="1" i="1">
                <a:latin typeface="Times New Roman" pitchFamily="18" charset="0"/>
              </a:rPr>
              <a:t>ADC</a:t>
            </a:r>
            <a:r>
              <a:rPr lang="en-GB" sz="2000" i="1">
                <a:latin typeface="Times New Roman" pitchFamily="18" charset="0"/>
              </a:rPr>
              <a:t> is smaller</a:t>
            </a:r>
          </a:p>
        </p:txBody>
      </p:sp>
      <p:grpSp>
        <p:nvGrpSpPr>
          <p:cNvPr id="314374" name="Group 6"/>
          <p:cNvGrpSpPr>
            <a:grpSpLocks/>
          </p:cNvGrpSpPr>
          <p:nvPr/>
        </p:nvGrpSpPr>
        <p:grpSpPr bwMode="auto">
          <a:xfrm>
            <a:off x="800100" y="4406900"/>
            <a:ext cx="3611563" cy="1381125"/>
            <a:chOff x="504" y="2776"/>
            <a:chExt cx="2275" cy="870"/>
          </a:xfrm>
        </p:grpSpPr>
        <p:sp>
          <p:nvSpPr>
            <p:cNvPr id="43023" name="Text Box 7"/>
            <p:cNvSpPr txBox="1">
              <a:spLocks noChangeArrowheads="1"/>
            </p:cNvSpPr>
            <p:nvPr/>
          </p:nvSpPr>
          <p:spPr bwMode="auto">
            <a:xfrm>
              <a:off x="504" y="2776"/>
              <a:ext cx="2275"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400">
                  <a:latin typeface="Times New Roman" pitchFamily="18" charset="0"/>
                  <a:cs typeface="Times New Roman" pitchFamily="18" charset="0"/>
                </a:rPr>
                <a:t>Radial Diffusivity (</a:t>
              </a:r>
              <a:r>
                <a:rPr lang="el-GR" sz="2400">
                  <a:latin typeface="Times New Roman" pitchFamily="18" charset="0"/>
                  <a:cs typeface="Times New Roman" pitchFamily="18" charset="0"/>
                </a:rPr>
                <a:t>μ</a:t>
              </a:r>
              <a:r>
                <a:rPr lang="en-US" sz="2400">
                  <a:latin typeface="Times New Roman" pitchFamily="18" charset="0"/>
                  <a:cs typeface="Times New Roman" pitchFamily="18" charset="0"/>
                </a:rPr>
                <a:t>m</a:t>
              </a:r>
              <a:r>
                <a:rPr lang="en-US" sz="2400" baseline="30000">
                  <a:latin typeface="Times New Roman" pitchFamily="18" charset="0"/>
                  <a:cs typeface="Times New Roman" pitchFamily="18" charset="0"/>
                </a:rPr>
                <a:t>2</a:t>
              </a:r>
              <a:r>
                <a:rPr lang="en-US" sz="2400">
                  <a:latin typeface="Times New Roman" pitchFamily="18" charset="0"/>
                  <a:cs typeface="Times New Roman" pitchFamily="18" charset="0"/>
                </a:rPr>
                <a:t>/ms)</a:t>
              </a:r>
              <a:endParaRPr lang="el-GR" sz="2400">
                <a:latin typeface="Times New Roman" pitchFamily="18" charset="0"/>
                <a:cs typeface="Times New Roman" pitchFamily="18" charset="0"/>
              </a:endParaRPr>
            </a:p>
            <a:p>
              <a:pPr eaLnBrk="1" hangingPunct="1"/>
              <a:endParaRPr lang="en-US" sz="2400">
                <a:latin typeface="Times New Roman" pitchFamily="18" charset="0"/>
                <a:cs typeface="Times New Roman" pitchFamily="18" charset="0"/>
              </a:endParaRPr>
            </a:p>
          </p:txBody>
        </p:sp>
        <p:sp>
          <p:nvSpPr>
            <p:cNvPr id="43024" name="AutoShape 8"/>
            <p:cNvSpPr>
              <a:spLocks noChangeArrowheads="1"/>
            </p:cNvSpPr>
            <p:nvPr/>
          </p:nvSpPr>
          <p:spPr bwMode="auto">
            <a:xfrm>
              <a:off x="1005" y="3427"/>
              <a:ext cx="398" cy="219"/>
            </a:xfrm>
            <a:prstGeom prst="leftRightArrow">
              <a:avLst>
                <a:gd name="adj1" fmla="val 50000"/>
                <a:gd name="adj2" fmla="val 36347"/>
              </a:avLst>
            </a:prstGeom>
            <a:solidFill>
              <a:srgbClr val="33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3015" name="AutoShape 9"/>
          <p:cNvSpPr>
            <a:spLocks noChangeArrowheads="1"/>
          </p:cNvSpPr>
          <p:nvPr/>
        </p:nvSpPr>
        <p:spPr bwMode="auto">
          <a:xfrm>
            <a:off x="5926138" y="5464175"/>
            <a:ext cx="631825" cy="347663"/>
          </a:xfrm>
          <a:prstGeom prst="leftRightArrow">
            <a:avLst>
              <a:gd name="adj1" fmla="val 50000"/>
              <a:gd name="adj2" fmla="val 36347"/>
            </a:avLst>
          </a:prstGeom>
          <a:solidFill>
            <a:srgbClr val="33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6" name="AutoShape 10"/>
          <p:cNvSpPr>
            <a:spLocks noChangeArrowheads="1"/>
          </p:cNvSpPr>
          <p:nvPr/>
        </p:nvSpPr>
        <p:spPr bwMode="auto">
          <a:xfrm>
            <a:off x="4949825" y="2319338"/>
            <a:ext cx="631825" cy="347662"/>
          </a:xfrm>
          <a:prstGeom prst="leftRightArrow">
            <a:avLst>
              <a:gd name="adj1" fmla="val 50000"/>
              <a:gd name="adj2" fmla="val 36347"/>
            </a:avLst>
          </a:prstGeom>
          <a:solidFill>
            <a:srgbClr val="33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3017" name="Group 11"/>
          <p:cNvGrpSpPr>
            <a:grpSpLocks/>
          </p:cNvGrpSpPr>
          <p:nvPr/>
        </p:nvGrpSpPr>
        <p:grpSpPr bwMode="auto">
          <a:xfrm>
            <a:off x="6380163" y="1181100"/>
            <a:ext cx="2627312" cy="1787525"/>
            <a:chOff x="34" y="1031"/>
            <a:chExt cx="4764" cy="3239"/>
          </a:xfrm>
        </p:grpSpPr>
        <p:pic>
          <p:nvPicPr>
            <p:cNvPr id="43021" name="Picture 12" descr="ture_cuto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00000">
              <a:off x="879" y="1031"/>
              <a:ext cx="3919" cy="2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4381" name="Text Box 13"/>
            <p:cNvSpPr txBox="1">
              <a:spLocks noChangeArrowheads="1"/>
            </p:cNvSpPr>
            <p:nvPr/>
          </p:nvSpPr>
          <p:spPr bwMode="auto">
            <a:xfrm>
              <a:off x="34" y="3562"/>
              <a:ext cx="328" cy="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1pPr>
              <a:lvl2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2pPr>
              <a:lvl3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3pPr>
              <a:lvl4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4pPr>
              <a:lvl5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5pPr>
              <a:lvl6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6pPr>
              <a:lvl7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7pPr>
              <a:lvl8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8pPr>
              <a:lvl9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9pPr>
            </a:lstStyle>
            <a:p>
              <a:pPr>
                <a:lnSpc>
                  <a:spcPct val="98000"/>
                </a:lnSpc>
                <a:buClr>
                  <a:srgbClr val="000000"/>
                </a:buClr>
                <a:buSzPct val="100000"/>
                <a:buFont typeface="Times New Roman" pitchFamily="18" charset="0"/>
                <a:buNone/>
                <a:defRPr/>
              </a:pPr>
              <a:endParaRPr lang="en-GB" sz="2000" i="1" smtClean="0">
                <a:solidFill>
                  <a:srgbClr val="C0C0C0"/>
                </a:solidFill>
                <a:effectLst>
                  <a:outerShdw blurRad="38100" dist="38100" dir="2700000" algn="tl">
                    <a:srgbClr val="C0C0C0"/>
                  </a:outerShdw>
                </a:effectLst>
                <a:latin typeface="Calibri" pitchFamily="34" charset="0"/>
                <a:cs typeface="Arial" pitchFamily="34" charset="0"/>
              </a:endParaRPr>
            </a:p>
          </p:txBody>
        </p:sp>
      </p:grpSp>
      <p:sp>
        <p:nvSpPr>
          <p:cNvPr id="43018" name="Text Box 14"/>
          <p:cNvSpPr txBox="1">
            <a:spLocks noChangeArrowheads="1"/>
          </p:cNvSpPr>
          <p:nvPr/>
        </p:nvSpPr>
        <p:spPr bwMode="auto">
          <a:xfrm>
            <a:off x="3844925" y="3506788"/>
            <a:ext cx="2733675" cy="603250"/>
          </a:xfrm>
          <a:prstGeom prst="rect">
            <a:avLst/>
          </a:prstGeom>
          <a:noFill/>
          <a:ln>
            <a:noFill/>
          </a:ln>
          <a:effectLst>
            <a:outerShdw dist="35921"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9pPr>
          </a:lstStyle>
          <a:p>
            <a:pPr algn="ctr" eaLnBrk="1" hangingPunct="1">
              <a:lnSpc>
                <a:spcPts val="2013"/>
              </a:lnSpc>
              <a:buClr>
                <a:srgbClr val="000000"/>
              </a:buClr>
              <a:buSzPct val="100000"/>
              <a:buFont typeface="Times New Roman" pitchFamily="18" charset="0"/>
              <a:buNone/>
            </a:pPr>
            <a:r>
              <a:rPr lang="en-GB" sz="1800" b="1">
                <a:solidFill>
                  <a:schemeClr val="bg1"/>
                </a:solidFill>
                <a:latin typeface="Times New Roman" pitchFamily="18" charset="0"/>
              </a:rPr>
              <a:t>Optic nerve fibres</a:t>
            </a:r>
          </a:p>
          <a:p>
            <a:pPr algn="ctr" eaLnBrk="1" hangingPunct="1">
              <a:lnSpc>
                <a:spcPts val="2013"/>
              </a:lnSpc>
              <a:buClr>
                <a:srgbClr val="000000"/>
              </a:buClr>
              <a:buSzPct val="100000"/>
              <a:buFont typeface="Times New Roman" pitchFamily="18" charset="0"/>
              <a:buNone/>
            </a:pPr>
            <a:r>
              <a:rPr lang="en-US" sz="1800" b="1" i="1">
                <a:solidFill>
                  <a:schemeClr val="bg1"/>
                </a:solidFill>
                <a:latin typeface="Times New Roman" pitchFamily="18" charset="0"/>
              </a:rPr>
              <a:t>George Bartzokis</a:t>
            </a:r>
            <a:endParaRPr lang="en-GB" sz="1800" b="1" i="1">
              <a:solidFill>
                <a:schemeClr val="bg1"/>
              </a:solidFill>
              <a:latin typeface="Times New Roman" pitchFamily="18" charset="0"/>
            </a:endParaRPr>
          </a:p>
        </p:txBody>
      </p:sp>
      <p:sp>
        <p:nvSpPr>
          <p:cNvPr id="43019" name="Rectangle 15"/>
          <p:cNvSpPr>
            <a:spLocks noChangeArrowheads="1"/>
          </p:cNvSpPr>
          <p:nvPr/>
        </p:nvSpPr>
        <p:spPr bwMode="auto">
          <a:xfrm>
            <a:off x="7524750" y="1476375"/>
            <a:ext cx="88900" cy="889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20" name="Line 16"/>
          <p:cNvSpPr>
            <a:spLocks noChangeShapeType="1"/>
          </p:cNvSpPr>
          <p:nvPr/>
        </p:nvSpPr>
        <p:spPr bwMode="auto">
          <a:xfrm flipH="1">
            <a:off x="6734175" y="1619250"/>
            <a:ext cx="781050" cy="91440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43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AutoShape 2"/>
          <p:cNvSpPr>
            <a:spLocks noChangeArrowheads="1"/>
          </p:cNvSpPr>
          <p:nvPr/>
        </p:nvSpPr>
        <p:spPr bwMode="auto">
          <a:xfrm rot="-5400000">
            <a:off x="6184106" y="3582194"/>
            <a:ext cx="2147888" cy="330200"/>
          </a:xfrm>
          <a:prstGeom prst="leftRightArrow">
            <a:avLst>
              <a:gd name="adj1" fmla="val 50000"/>
              <a:gd name="adj2" fmla="val 130096"/>
            </a:avLst>
          </a:prstGeom>
          <a:solidFill>
            <a:srgbClr val="0000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35" name="Rectangle 3"/>
          <p:cNvSpPr>
            <a:spLocks noGrp="1" noChangeArrowheads="1"/>
          </p:cNvSpPr>
          <p:nvPr>
            <p:ph type="title"/>
          </p:nvPr>
        </p:nvSpPr>
        <p:spPr/>
        <p:txBody>
          <a:bodyPr/>
          <a:lstStyle/>
          <a:p>
            <a:pPr eaLnBrk="1" hangingPunct="1"/>
            <a:r>
              <a:rPr lang="en-US" sz="3200" dirty="0" smtClean="0"/>
              <a:t>DTI summarizes data</a:t>
            </a:r>
          </a:p>
        </p:txBody>
      </p:sp>
      <p:pic>
        <p:nvPicPr>
          <p:cNvPr id="440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6063" y="2187575"/>
            <a:ext cx="2946400" cy="312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16421" name="Group 5"/>
          <p:cNvGrpSpPr>
            <a:grpSpLocks/>
          </p:cNvGrpSpPr>
          <p:nvPr/>
        </p:nvGrpSpPr>
        <p:grpSpPr bwMode="auto">
          <a:xfrm>
            <a:off x="2849563" y="1874838"/>
            <a:ext cx="234950" cy="3798887"/>
            <a:chOff x="1567" y="899"/>
            <a:chExt cx="148" cy="2393"/>
          </a:xfrm>
        </p:grpSpPr>
        <p:sp>
          <p:nvSpPr>
            <p:cNvPr id="44052" name="AutoShape 6"/>
            <p:cNvSpPr>
              <a:spLocks noChangeArrowheads="1"/>
            </p:cNvSpPr>
            <p:nvPr/>
          </p:nvSpPr>
          <p:spPr bwMode="auto">
            <a:xfrm>
              <a:off x="1567" y="899"/>
              <a:ext cx="144" cy="178"/>
            </a:xfrm>
            <a:prstGeom prst="downArrow">
              <a:avLst>
                <a:gd name="adj1" fmla="val 50000"/>
                <a:gd name="adj2" fmla="val 30903"/>
              </a:avLst>
            </a:prstGeom>
            <a:solidFill>
              <a:srgbClr val="0000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3" name="AutoShape 7"/>
            <p:cNvSpPr>
              <a:spLocks noChangeArrowheads="1"/>
            </p:cNvSpPr>
            <p:nvPr/>
          </p:nvSpPr>
          <p:spPr bwMode="auto">
            <a:xfrm rot="10800000">
              <a:off x="1571" y="3114"/>
              <a:ext cx="144" cy="178"/>
            </a:xfrm>
            <a:prstGeom prst="downArrow">
              <a:avLst>
                <a:gd name="adj1" fmla="val 50000"/>
                <a:gd name="adj2" fmla="val 30903"/>
              </a:avLst>
            </a:prstGeom>
            <a:solidFill>
              <a:srgbClr val="0000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16424" name="Group 8"/>
          <p:cNvGrpSpPr>
            <a:grpSpLocks/>
          </p:cNvGrpSpPr>
          <p:nvPr/>
        </p:nvGrpSpPr>
        <p:grpSpPr bwMode="auto">
          <a:xfrm>
            <a:off x="1103313" y="3640138"/>
            <a:ext cx="3690937" cy="228600"/>
            <a:chOff x="467" y="2011"/>
            <a:chExt cx="2325" cy="144"/>
          </a:xfrm>
        </p:grpSpPr>
        <p:sp>
          <p:nvSpPr>
            <p:cNvPr id="44050" name="AutoShape 9"/>
            <p:cNvSpPr>
              <a:spLocks noChangeArrowheads="1"/>
            </p:cNvSpPr>
            <p:nvPr/>
          </p:nvSpPr>
          <p:spPr bwMode="auto">
            <a:xfrm rot="5400000">
              <a:off x="2631" y="1994"/>
              <a:ext cx="144" cy="178"/>
            </a:xfrm>
            <a:prstGeom prst="downArrow">
              <a:avLst>
                <a:gd name="adj1" fmla="val 50000"/>
                <a:gd name="adj2" fmla="val 30903"/>
              </a:avLst>
            </a:prstGeom>
            <a:solidFill>
              <a:srgbClr val="66FF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1" name="AutoShape 10"/>
            <p:cNvSpPr>
              <a:spLocks noChangeArrowheads="1"/>
            </p:cNvSpPr>
            <p:nvPr/>
          </p:nvSpPr>
          <p:spPr bwMode="auto">
            <a:xfrm rot="-5400000">
              <a:off x="484" y="1994"/>
              <a:ext cx="144" cy="178"/>
            </a:xfrm>
            <a:prstGeom prst="downArrow">
              <a:avLst>
                <a:gd name="adj1" fmla="val 50000"/>
                <a:gd name="adj2" fmla="val 30903"/>
              </a:avLst>
            </a:prstGeom>
            <a:solidFill>
              <a:srgbClr val="66FF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16427" name="Group 11"/>
          <p:cNvGrpSpPr>
            <a:grpSpLocks/>
          </p:cNvGrpSpPr>
          <p:nvPr/>
        </p:nvGrpSpPr>
        <p:grpSpPr bwMode="auto">
          <a:xfrm>
            <a:off x="1227138" y="1952625"/>
            <a:ext cx="3498850" cy="3581400"/>
            <a:chOff x="545" y="948"/>
            <a:chExt cx="2204" cy="2256"/>
          </a:xfrm>
        </p:grpSpPr>
        <p:sp>
          <p:nvSpPr>
            <p:cNvPr id="44048" name="AutoShape 12"/>
            <p:cNvSpPr>
              <a:spLocks noChangeArrowheads="1"/>
            </p:cNvSpPr>
            <p:nvPr/>
          </p:nvSpPr>
          <p:spPr bwMode="auto">
            <a:xfrm rot="-2700000">
              <a:off x="545" y="948"/>
              <a:ext cx="144" cy="178"/>
            </a:xfrm>
            <a:prstGeom prst="downArrow">
              <a:avLst>
                <a:gd name="adj1" fmla="val 50000"/>
                <a:gd name="adj2" fmla="val 30903"/>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49" name="AutoShape 13"/>
            <p:cNvSpPr>
              <a:spLocks noChangeArrowheads="1"/>
            </p:cNvSpPr>
            <p:nvPr/>
          </p:nvSpPr>
          <p:spPr bwMode="auto">
            <a:xfrm rot="7713504">
              <a:off x="2588" y="3043"/>
              <a:ext cx="144" cy="178"/>
            </a:xfrm>
            <a:prstGeom prst="downArrow">
              <a:avLst>
                <a:gd name="adj1" fmla="val 50000"/>
                <a:gd name="adj2" fmla="val 30903"/>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16430" name="Group 14"/>
          <p:cNvGrpSpPr>
            <a:grpSpLocks/>
          </p:cNvGrpSpPr>
          <p:nvPr/>
        </p:nvGrpSpPr>
        <p:grpSpPr bwMode="auto">
          <a:xfrm>
            <a:off x="1249363" y="1935163"/>
            <a:ext cx="3479800" cy="3624262"/>
            <a:chOff x="559" y="937"/>
            <a:chExt cx="2192" cy="2283"/>
          </a:xfrm>
        </p:grpSpPr>
        <p:sp>
          <p:nvSpPr>
            <p:cNvPr id="44046" name="AutoShape 15"/>
            <p:cNvSpPr>
              <a:spLocks noChangeArrowheads="1"/>
            </p:cNvSpPr>
            <p:nvPr/>
          </p:nvSpPr>
          <p:spPr bwMode="auto">
            <a:xfrm rot="-8100000">
              <a:off x="576" y="3059"/>
              <a:ext cx="144" cy="178"/>
            </a:xfrm>
            <a:prstGeom prst="downArrow">
              <a:avLst>
                <a:gd name="adj1" fmla="val 50000"/>
                <a:gd name="adj2" fmla="val 30903"/>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47" name="AutoShape 16"/>
            <p:cNvSpPr>
              <a:spLocks noChangeArrowheads="1"/>
            </p:cNvSpPr>
            <p:nvPr/>
          </p:nvSpPr>
          <p:spPr bwMode="auto">
            <a:xfrm rot="2700000">
              <a:off x="2590" y="920"/>
              <a:ext cx="144" cy="178"/>
            </a:xfrm>
            <a:prstGeom prst="downArrow">
              <a:avLst>
                <a:gd name="adj1" fmla="val 50000"/>
                <a:gd name="adj2" fmla="val 30903"/>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16433" name="AutoShape 17"/>
          <p:cNvSpPr>
            <a:spLocks noChangeArrowheads="1"/>
          </p:cNvSpPr>
          <p:nvPr/>
        </p:nvSpPr>
        <p:spPr bwMode="auto">
          <a:xfrm>
            <a:off x="6772275" y="3589338"/>
            <a:ext cx="958850" cy="330200"/>
          </a:xfrm>
          <a:prstGeom prst="leftRightArrow">
            <a:avLst>
              <a:gd name="adj1" fmla="val 50000"/>
              <a:gd name="adj2" fmla="val 58077"/>
            </a:avLst>
          </a:prstGeom>
          <a:solidFill>
            <a:srgbClr val="66FF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6434" name="AutoShape 18"/>
          <p:cNvSpPr>
            <a:spLocks noChangeArrowheads="1"/>
          </p:cNvSpPr>
          <p:nvPr/>
        </p:nvSpPr>
        <p:spPr bwMode="auto">
          <a:xfrm rot="-3721667">
            <a:off x="6496050" y="3589338"/>
            <a:ext cx="1546225" cy="330200"/>
          </a:xfrm>
          <a:prstGeom prst="leftRightArrow">
            <a:avLst>
              <a:gd name="adj1" fmla="val 50000"/>
              <a:gd name="adj2" fmla="val 93654"/>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6435" name="AutoShape 19"/>
          <p:cNvSpPr>
            <a:spLocks noChangeArrowheads="1"/>
          </p:cNvSpPr>
          <p:nvPr/>
        </p:nvSpPr>
        <p:spPr bwMode="auto">
          <a:xfrm rot="-7200000">
            <a:off x="6496050" y="3589338"/>
            <a:ext cx="1546225" cy="330200"/>
          </a:xfrm>
          <a:prstGeom prst="leftRightArrow">
            <a:avLst>
              <a:gd name="adj1" fmla="val 50000"/>
              <a:gd name="adj2" fmla="val 93654"/>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316436"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2275" y="2671763"/>
            <a:ext cx="973138" cy="2163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6437" name="Text Box 21"/>
          <p:cNvSpPr txBox="1">
            <a:spLocks noChangeArrowheads="1"/>
          </p:cNvSpPr>
          <p:nvPr/>
        </p:nvSpPr>
        <p:spPr bwMode="auto">
          <a:xfrm>
            <a:off x="5505450" y="5006975"/>
            <a:ext cx="363855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400">
                <a:latin typeface="Times New Roman" pitchFamily="18" charset="0"/>
                <a:cs typeface="Times New Roman" pitchFamily="18" charset="0"/>
              </a:rPr>
              <a:t>The mean distance that a typical water molecule will diffuse in a unit of time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64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6418"/>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164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643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164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16434"/>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1642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1643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316436"/>
                                        </p:tgtEl>
                                        <p:attrNameLst>
                                          <p:attrName>style.visibility</p:attrName>
                                        </p:attrNameLst>
                                      </p:cBhvr>
                                      <p:to>
                                        <p:strVal val="visible"/>
                                      </p:to>
                                    </p:set>
                                    <p:animEffect transition="in" filter="fade">
                                      <p:cBhvr>
                                        <p:cTn id="31" dur="1000"/>
                                        <p:tgtEl>
                                          <p:spTgt spid="316436"/>
                                        </p:tgtEl>
                                      </p:cBhvr>
                                    </p:animEffect>
                                  </p:childTnLst>
                                </p:cTn>
                              </p:par>
                              <p:par>
                                <p:cTn id="32" presetID="10" presetClass="exit" presetSubtype="0" fill="hold" grpId="1" nodeType="withEffect">
                                  <p:stCondLst>
                                    <p:cond delay="0"/>
                                  </p:stCondLst>
                                  <p:childTnLst>
                                    <p:animEffect transition="out" filter="fade">
                                      <p:cBhvr>
                                        <p:cTn id="33" dur="1000"/>
                                        <p:tgtEl>
                                          <p:spTgt spid="316418"/>
                                        </p:tgtEl>
                                      </p:cBhvr>
                                    </p:animEffect>
                                    <p:set>
                                      <p:cBhvr>
                                        <p:cTn id="34" dur="1" fill="hold">
                                          <p:stCondLst>
                                            <p:cond delay="999"/>
                                          </p:stCondLst>
                                        </p:cTn>
                                        <p:tgtEl>
                                          <p:spTgt spid="316418"/>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1000"/>
                                        <p:tgtEl>
                                          <p:spTgt spid="316433"/>
                                        </p:tgtEl>
                                      </p:cBhvr>
                                    </p:animEffect>
                                    <p:set>
                                      <p:cBhvr>
                                        <p:cTn id="37" dur="1" fill="hold">
                                          <p:stCondLst>
                                            <p:cond delay="999"/>
                                          </p:stCondLst>
                                        </p:cTn>
                                        <p:tgtEl>
                                          <p:spTgt spid="31643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1000"/>
                                        <p:tgtEl>
                                          <p:spTgt spid="316434"/>
                                        </p:tgtEl>
                                      </p:cBhvr>
                                    </p:animEffect>
                                    <p:set>
                                      <p:cBhvr>
                                        <p:cTn id="40" dur="1" fill="hold">
                                          <p:stCondLst>
                                            <p:cond delay="999"/>
                                          </p:stCondLst>
                                        </p:cTn>
                                        <p:tgtEl>
                                          <p:spTgt spid="316434"/>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1000"/>
                                        <p:tgtEl>
                                          <p:spTgt spid="316435"/>
                                        </p:tgtEl>
                                      </p:cBhvr>
                                    </p:animEffect>
                                    <p:set>
                                      <p:cBhvr>
                                        <p:cTn id="43" dur="1" fill="hold">
                                          <p:stCondLst>
                                            <p:cond delay="999"/>
                                          </p:stCondLst>
                                        </p:cTn>
                                        <p:tgtEl>
                                          <p:spTgt spid="316435"/>
                                        </p:tgtEl>
                                        <p:attrNameLst>
                                          <p:attrName>style.visibility</p:attrName>
                                        </p:attrNameLst>
                                      </p:cBhvr>
                                      <p:to>
                                        <p:strVal val="hidden"/>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3164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418" grpId="0" animBg="1"/>
      <p:bldP spid="316418" grpId="1" animBg="1"/>
      <p:bldP spid="316433" grpId="0" animBg="1"/>
      <p:bldP spid="316433" grpId="1" animBg="1"/>
      <p:bldP spid="316434" grpId="0" animBg="1"/>
      <p:bldP spid="316434" grpId="1" animBg="1"/>
      <p:bldP spid="316435" grpId="0" animBg="1"/>
      <p:bldP spid="316435" grpId="1" animBg="1"/>
      <p:bldP spid="31643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mtClean="0"/>
              <a:t>Potential Applications: Monitoring Cognitive Development</a:t>
            </a:r>
          </a:p>
        </p:txBody>
      </p:sp>
      <p:sp>
        <p:nvSpPr>
          <p:cNvPr id="45059" name="Text Box 3"/>
          <p:cNvSpPr txBox="1">
            <a:spLocks noChangeArrowheads="1"/>
          </p:cNvSpPr>
          <p:nvPr/>
        </p:nvSpPr>
        <p:spPr bwMode="auto">
          <a:xfrm>
            <a:off x="533400" y="3640138"/>
            <a:ext cx="7162800" cy="151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lnSpc>
                <a:spcPct val="130000"/>
              </a:lnSpc>
              <a:buFontTx/>
              <a:buChar char="•"/>
            </a:pPr>
            <a:r>
              <a:rPr lang="en-US" sz="2400">
                <a:latin typeface="Times New Roman" pitchFamily="18" charset="0"/>
              </a:rPr>
              <a:t> Dyslexia is a neuro-developmental learning disability</a:t>
            </a:r>
          </a:p>
          <a:p>
            <a:pPr eaLnBrk="1" hangingPunct="1">
              <a:lnSpc>
                <a:spcPct val="130000"/>
              </a:lnSpc>
              <a:buFontTx/>
              <a:buChar char="•"/>
            </a:pPr>
            <a:r>
              <a:rPr lang="en-US" sz="2400">
                <a:latin typeface="Times New Roman" pitchFamily="18" charset="0"/>
              </a:rPr>
              <a:t> One hypothesis is that this disability involves disruption of the white matter (disconnection syndrome)</a:t>
            </a:r>
          </a:p>
        </p:txBody>
      </p:sp>
      <p:sp>
        <p:nvSpPr>
          <p:cNvPr id="45060" name="Text Box 4"/>
          <p:cNvSpPr txBox="1">
            <a:spLocks noChangeArrowheads="1"/>
          </p:cNvSpPr>
          <p:nvPr/>
        </p:nvSpPr>
        <p:spPr bwMode="auto">
          <a:xfrm>
            <a:off x="538163" y="2717800"/>
            <a:ext cx="75390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400">
                <a:latin typeface="Times New Roman" pitchFamily="18" charset="0"/>
              </a:rPr>
              <a:t>Potential applications:  Autism, Multiple Sclerosis, Epilepsy</a:t>
            </a:r>
          </a:p>
        </p:txBody>
      </p:sp>
      <p:sp>
        <p:nvSpPr>
          <p:cNvPr id="45061" name="Rectangle 6"/>
          <p:cNvSpPr>
            <a:spLocks noChangeArrowheads="1"/>
          </p:cNvSpPr>
          <p:nvPr/>
        </p:nvSpPr>
        <p:spPr bwMode="auto">
          <a:xfrm>
            <a:off x="457200" y="1295400"/>
            <a:ext cx="8599488" cy="104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en-US" sz="2400" b="1" dirty="0">
                <a:latin typeface="Times New Roman" pitchFamily="18" charset="0"/>
              </a:rPr>
              <a:t>Diffusion tensor imaging</a:t>
            </a:r>
            <a:r>
              <a:rPr lang="en-US" sz="2400" dirty="0">
                <a:latin typeface="Times New Roman" pitchFamily="18" charset="0"/>
              </a:rPr>
              <a:t> is one of the few ways to characterize human white matter; it is the only </a:t>
            </a:r>
            <a:r>
              <a:rPr lang="en-US" sz="2400" i="1" dirty="0">
                <a:latin typeface="Times New Roman" pitchFamily="18" charset="0"/>
              </a:rPr>
              <a:t>in vivo </a:t>
            </a:r>
            <a:r>
              <a:rPr lang="en-US" sz="2400" dirty="0">
                <a:latin typeface="Times New Roman" pitchFamily="18" charset="0"/>
              </a:rPr>
              <a:t>method.</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685800" y="1905000"/>
            <a:ext cx="7924800" cy="2362200"/>
          </a:xfrm>
          <a:prstGeom prst="roundRect">
            <a:avLst/>
          </a:prstGeom>
          <a:solidFill>
            <a:schemeClr val="bg2">
              <a:lumMod val="20000"/>
              <a:lumOff val="80000"/>
            </a:schemeClr>
          </a:solidFill>
          <a:ln>
            <a:solidFill>
              <a:schemeClr val="accent3">
                <a:lumMod val="95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0" name="Text Box 2"/>
          <p:cNvSpPr txBox="1">
            <a:spLocks noChangeArrowheads="1"/>
          </p:cNvSpPr>
          <p:nvPr/>
        </p:nvSpPr>
        <p:spPr bwMode="auto">
          <a:xfrm>
            <a:off x="2209800" y="2514600"/>
            <a:ext cx="520059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eaLnBrk="1" hangingPunct="1"/>
            <a:r>
              <a:rPr lang="en-US" sz="4800" dirty="0" smtClean="0"/>
              <a:t>MR: The instrument</a:t>
            </a:r>
            <a:endParaRPr lang="en-US" sz="4800" dirty="0"/>
          </a:p>
        </p:txBody>
      </p:sp>
    </p:spTree>
    <p:extLst>
      <p:ext uri="{BB962C8B-B14F-4D97-AF65-F5344CB8AC3E}">
        <p14:creationId xmlns:p14="http://schemas.microsoft.com/office/powerpoint/2010/main" val="1685648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082" name="Rectangle 17"/>
          <p:cNvSpPr>
            <a:spLocks noGrp="1" noChangeArrowheads="1"/>
          </p:cNvSpPr>
          <p:nvPr>
            <p:ph type="title"/>
          </p:nvPr>
        </p:nvSpPr>
        <p:spPr/>
        <p:txBody>
          <a:bodyPr/>
          <a:lstStyle/>
          <a:p>
            <a:pPr eaLnBrk="1" hangingPunct="1"/>
            <a:r>
              <a:rPr lang="en-GB" smtClean="0"/>
              <a:t>DTI Fiber Tracking (DTI-FT)</a:t>
            </a:r>
          </a:p>
        </p:txBody>
      </p:sp>
      <p:graphicFrame>
        <p:nvGraphicFramePr>
          <p:cNvPr id="46083" name="Object 3"/>
          <p:cNvGraphicFramePr>
            <a:graphicFrameLocks noChangeAspect="1"/>
          </p:cNvGraphicFramePr>
          <p:nvPr/>
        </p:nvGraphicFramePr>
        <p:xfrm>
          <a:off x="5553075" y="2959100"/>
          <a:ext cx="2439988" cy="2816225"/>
        </p:xfrm>
        <a:graphic>
          <a:graphicData uri="http://schemas.openxmlformats.org/presentationml/2006/ole">
            <mc:AlternateContent xmlns:mc="http://schemas.openxmlformats.org/markup-compatibility/2006">
              <mc:Choice xmlns:v="urn:schemas-microsoft-com:vml" Requires="v">
                <p:oleObj spid="_x0000_s46129" name="Image" r:id="rId4" imgW="6590476" imgH="7606349" progId="Photoshop.Image.7">
                  <p:embed/>
                </p:oleObj>
              </mc:Choice>
              <mc:Fallback>
                <p:oleObj name="Image" r:id="rId4" imgW="6590476" imgH="7606349" progId="Photoshop.Image.7">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3075" y="2959100"/>
                        <a:ext cx="2439988" cy="281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084" name="Text Box 4"/>
          <p:cNvSpPr txBox="1">
            <a:spLocks noChangeArrowheads="1"/>
          </p:cNvSpPr>
          <p:nvPr/>
        </p:nvSpPr>
        <p:spPr bwMode="auto">
          <a:xfrm>
            <a:off x="5334000" y="1905000"/>
            <a:ext cx="349091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ctr" eaLnBrk="1" hangingPunct="1"/>
            <a:r>
              <a:rPr lang="en-US" sz="2400" i="1">
                <a:latin typeface="Times New Roman" pitchFamily="18" charset="0"/>
              </a:rPr>
              <a:t>Conventional MR volumes </a:t>
            </a:r>
            <a:br>
              <a:rPr lang="en-US" sz="2400" i="1">
                <a:latin typeface="Times New Roman" pitchFamily="18" charset="0"/>
              </a:rPr>
            </a:br>
            <a:r>
              <a:rPr lang="en-US" sz="2400" i="1">
                <a:latin typeface="Times New Roman" pitchFamily="18" charset="0"/>
              </a:rPr>
              <a:t>are real-valued</a:t>
            </a:r>
          </a:p>
        </p:txBody>
      </p:sp>
      <p:grpSp>
        <p:nvGrpSpPr>
          <p:cNvPr id="46085" name="Group 5"/>
          <p:cNvGrpSpPr>
            <a:grpSpLocks/>
          </p:cNvGrpSpPr>
          <p:nvPr/>
        </p:nvGrpSpPr>
        <p:grpSpPr bwMode="auto">
          <a:xfrm>
            <a:off x="685800" y="2027238"/>
            <a:ext cx="3810000" cy="4146550"/>
            <a:chOff x="2832" y="1277"/>
            <a:chExt cx="2400" cy="2612"/>
          </a:xfrm>
        </p:grpSpPr>
        <p:graphicFrame>
          <p:nvGraphicFramePr>
            <p:cNvPr id="46095" name="Object 6"/>
            <p:cNvGraphicFramePr>
              <a:graphicFrameLocks noChangeAspect="1"/>
            </p:cNvGraphicFramePr>
            <p:nvPr/>
          </p:nvGraphicFramePr>
          <p:xfrm>
            <a:off x="2832" y="1536"/>
            <a:ext cx="2400" cy="2353"/>
          </p:xfrm>
          <a:graphic>
            <a:graphicData uri="http://schemas.openxmlformats.org/presentationml/2006/ole">
              <mc:AlternateContent xmlns:mc="http://schemas.openxmlformats.org/markup-compatibility/2006">
                <mc:Choice xmlns:v="urn:schemas-microsoft-com:vml" Requires="v">
                  <p:oleObj spid="_x0000_s46130" name="Image" r:id="rId6" imgW="3885714" imgH="3809524" progId="Photoshop.Image.7">
                    <p:embed/>
                  </p:oleObj>
                </mc:Choice>
                <mc:Fallback>
                  <p:oleObj name="Image" r:id="rId6" imgW="3885714" imgH="3809524" progId="Photoshop.Image.7">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32" y="1536"/>
                          <a:ext cx="2400" cy="2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096" name="Text Box 7"/>
            <p:cNvSpPr txBox="1">
              <a:spLocks noChangeArrowheads="1"/>
            </p:cNvSpPr>
            <p:nvPr/>
          </p:nvSpPr>
          <p:spPr bwMode="auto">
            <a:xfrm>
              <a:off x="3216" y="1277"/>
              <a:ext cx="180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400" i="1">
                  <a:latin typeface="Times New Roman" pitchFamily="18" charset="0"/>
                </a:rPr>
                <a:t>DTI data are surfaces</a:t>
              </a:r>
            </a:p>
          </p:txBody>
        </p:sp>
      </p:grpSp>
      <p:sp>
        <p:nvSpPr>
          <p:cNvPr id="318472" name="Oval 8"/>
          <p:cNvSpPr>
            <a:spLocks noChangeArrowheads="1"/>
          </p:cNvSpPr>
          <p:nvPr/>
        </p:nvSpPr>
        <p:spPr bwMode="auto">
          <a:xfrm>
            <a:off x="2135188" y="3335338"/>
            <a:ext cx="381000" cy="2438400"/>
          </a:xfrm>
          <a:prstGeom prst="ellipse">
            <a:avLst/>
          </a:prstGeom>
          <a:solidFill>
            <a:srgbClr val="DDDDDD">
              <a:alpha val="50195"/>
            </a:srgbClr>
          </a:solidFill>
          <a:ln w="19050">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87" name="Freeform 9"/>
          <p:cNvSpPr>
            <a:spLocks/>
          </p:cNvSpPr>
          <p:nvPr/>
        </p:nvSpPr>
        <p:spPr bwMode="auto">
          <a:xfrm>
            <a:off x="5924550" y="2946400"/>
            <a:ext cx="1987550" cy="1346200"/>
          </a:xfrm>
          <a:custGeom>
            <a:avLst/>
            <a:gdLst>
              <a:gd name="T0" fmla="*/ 781050 w 1252"/>
              <a:gd name="T1" fmla="*/ 12700 h 848"/>
              <a:gd name="T2" fmla="*/ 685800 w 1252"/>
              <a:gd name="T3" fmla="*/ 57150 h 848"/>
              <a:gd name="T4" fmla="*/ 558800 w 1252"/>
              <a:gd name="T5" fmla="*/ 133350 h 848"/>
              <a:gd name="T6" fmla="*/ 450850 w 1252"/>
              <a:gd name="T7" fmla="*/ 209550 h 848"/>
              <a:gd name="T8" fmla="*/ 374650 w 1252"/>
              <a:gd name="T9" fmla="*/ 285750 h 848"/>
              <a:gd name="T10" fmla="*/ 323850 w 1252"/>
              <a:gd name="T11" fmla="*/ 330200 h 848"/>
              <a:gd name="T12" fmla="*/ 254000 w 1252"/>
              <a:gd name="T13" fmla="*/ 400050 h 848"/>
              <a:gd name="T14" fmla="*/ 171450 w 1252"/>
              <a:gd name="T15" fmla="*/ 495300 h 848"/>
              <a:gd name="T16" fmla="*/ 95250 w 1252"/>
              <a:gd name="T17" fmla="*/ 609600 h 848"/>
              <a:gd name="T18" fmla="*/ 38100 w 1252"/>
              <a:gd name="T19" fmla="*/ 692150 h 848"/>
              <a:gd name="T20" fmla="*/ 12700 w 1252"/>
              <a:gd name="T21" fmla="*/ 781050 h 848"/>
              <a:gd name="T22" fmla="*/ 0 w 1252"/>
              <a:gd name="T23" fmla="*/ 914400 h 848"/>
              <a:gd name="T24" fmla="*/ 12700 w 1252"/>
              <a:gd name="T25" fmla="*/ 1003300 h 848"/>
              <a:gd name="T26" fmla="*/ 69850 w 1252"/>
              <a:gd name="T27" fmla="*/ 1079500 h 848"/>
              <a:gd name="T28" fmla="*/ 177800 w 1252"/>
              <a:gd name="T29" fmla="*/ 1181100 h 848"/>
              <a:gd name="T30" fmla="*/ 349250 w 1252"/>
              <a:gd name="T31" fmla="*/ 1276350 h 848"/>
              <a:gd name="T32" fmla="*/ 704850 w 1252"/>
              <a:gd name="T33" fmla="*/ 1339850 h 848"/>
              <a:gd name="T34" fmla="*/ 984250 w 1252"/>
              <a:gd name="T35" fmla="*/ 1346200 h 848"/>
              <a:gd name="T36" fmla="*/ 1136650 w 1252"/>
              <a:gd name="T37" fmla="*/ 1327150 h 848"/>
              <a:gd name="T38" fmla="*/ 1295400 w 1252"/>
              <a:gd name="T39" fmla="*/ 1295400 h 848"/>
              <a:gd name="T40" fmla="*/ 1530350 w 1252"/>
              <a:gd name="T41" fmla="*/ 1212850 h 848"/>
              <a:gd name="T42" fmla="*/ 1644650 w 1252"/>
              <a:gd name="T43" fmla="*/ 1111250 h 848"/>
              <a:gd name="T44" fmla="*/ 1765300 w 1252"/>
              <a:gd name="T45" fmla="*/ 996950 h 848"/>
              <a:gd name="T46" fmla="*/ 1885950 w 1252"/>
              <a:gd name="T47" fmla="*/ 781050 h 848"/>
              <a:gd name="T48" fmla="*/ 1955800 w 1252"/>
              <a:gd name="T49" fmla="*/ 596900 h 848"/>
              <a:gd name="T50" fmla="*/ 1981200 w 1252"/>
              <a:gd name="T51" fmla="*/ 476250 h 848"/>
              <a:gd name="T52" fmla="*/ 1987550 w 1252"/>
              <a:gd name="T53" fmla="*/ 349250 h 848"/>
              <a:gd name="T54" fmla="*/ 1936750 w 1252"/>
              <a:gd name="T55" fmla="*/ 228600 h 848"/>
              <a:gd name="T56" fmla="*/ 1860550 w 1252"/>
              <a:gd name="T57" fmla="*/ 114300 h 848"/>
              <a:gd name="T58" fmla="*/ 1778000 w 1252"/>
              <a:gd name="T59" fmla="*/ 38100 h 848"/>
              <a:gd name="T60" fmla="*/ 1682750 w 1252"/>
              <a:gd name="T61" fmla="*/ 0 h 848"/>
              <a:gd name="T62" fmla="*/ 850900 w 1252"/>
              <a:gd name="T63" fmla="*/ 0 h 848"/>
              <a:gd name="T64" fmla="*/ 781050 w 1252"/>
              <a:gd name="T65" fmla="*/ 12700 h 8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52" h="848">
                <a:moveTo>
                  <a:pt x="492" y="8"/>
                </a:moveTo>
                <a:lnTo>
                  <a:pt x="432" y="36"/>
                </a:lnTo>
                <a:lnTo>
                  <a:pt x="352" y="84"/>
                </a:lnTo>
                <a:lnTo>
                  <a:pt x="284" y="132"/>
                </a:lnTo>
                <a:lnTo>
                  <a:pt x="236" y="180"/>
                </a:lnTo>
                <a:lnTo>
                  <a:pt x="204" y="208"/>
                </a:lnTo>
                <a:lnTo>
                  <a:pt x="160" y="252"/>
                </a:lnTo>
                <a:lnTo>
                  <a:pt x="108" y="312"/>
                </a:lnTo>
                <a:lnTo>
                  <a:pt x="60" y="384"/>
                </a:lnTo>
                <a:lnTo>
                  <a:pt x="24" y="436"/>
                </a:lnTo>
                <a:lnTo>
                  <a:pt x="8" y="492"/>
                </a:lnTo>
                <a:lnTo>
                  <a:pt x="0" y="576"/>
                </a:lnTo>
                <a:lnTo>
                  <a:pt x="8" y="632"/>
                </a:lnTo>
                <a:lnTo>
                  <a:pt x="44" y="680"/>
                </a:lnTo>
                <a:lnTo>
                  <a:pt x="112" y="744"/>
                </a:lnTo>
                <a:lnTo>
                  <a:pt x="220" y="804"/>
                </a:lnTo>
                <a:lnTo>
                  <a:pt x="444" y="844"/>
                </a:lnTo>
                <a:lnTo>
                  <a:pt x="620" y="848"/>
                </a:lnTo>
                <a:lnTo>
                  <a:pt x="716" y="836"/>
                </a:lnTo>
                <a:lnTo>
                  <a:pt x="816" y="816"/>
                </a:lnTo>
                <a:lnTo>
                  <a:pt x="964" y="764"/>
                </a:lnTo>
                <a:lnTo>
                  <a:pt x="1036" y="700"/>
                </a:lnTo>
                <a:lnTo>
                  <a:pt x="1112" y="628"/>
                </a:lnTo>
                <a:lnTo>
                  <a:pt x="1188" y="492"/>
                </a:lnTo>
                <a:lnTo>
                  <a:pt x="1232" y="376"/>
                </a:lnTo>
                <a:lnTo>
                  <a:pt x="1248" y="300"/>
                </a:lnTo>
                <a:lnTo>
                  <a:pt x="1252" y="220"/>
                </a:lnTo>
                <a:lnTo>
                  <a:pt x="1220" y="144"/>
                </a:lnTo>
                <a:lnTo>
                  <a:pt x="1172" y="72"/>
                </a:lnTo>
                <a:lnTo>
                  <a:pt x="1120" y="24"/>
                </a:lnTo>
                <a:lnTo>
                  <a:pt x="1060" y="0"/>
                </a:lnTo>
                <a:lnTo>
                  <a:pt x="536" y="0"/>
                </a:lnTo>
                <a:lnTo>
                  <a:pt x="492" y="8"/>
                </a:lnTo>
                <a:close/>
              </a:path>
            </a:pathLst>
          </a:custGeom>
          <a:noFill/>
          <a:ln w="508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88" name="Freeform 10"/>
          <p:cNvSpPr>
            <a:spLocks/>
          </p:cNvSpPr>
          <p:nvPr/>
        </p:nvSpPr>
        <p:spPr bwMode="auto">
          <a:xfrm>
            <a:off x="5746750" y="3930650"/>
            <a:ext cx="1981200" cy="869950"/>
          </a:xfrm>
          <a:custGeom>
            <a:avLst/>
            <a:gdLst>
              <a:gd name="T0" fmla="*/ 95250 w 1248"/>
              <a:gd name="T1" fmla="*/ 133350 h 548"/>
              <a:gd name="T2" fmla="*/ 38100 w 1248"/>
              <a:gd name="T3" fmla="*/ 215900 h 548"/>
              <a:gd name="T4" fmla="*/ 12700 w 1248"/>
              <a:gd name="T5" fmla="*/ 304800 h 548"/>
              <a:gd name="T6" fmla="*/ 0 w 1248"/>
              <a:gd name="T7" fmla="*/ 438150 h 548"/>
              <a:gd name="T8" fmla="*/ 12700 w 1248"/>
              <a:gd name="T9" fmla="*/ 527050 h 548"/>
              <a:gd name="T10" fmla="*/ 69850 w 1248"/>
              <a:gd name="T11" fmla="*/ 603250 h 548"/>
              <a:gd name="T12" fmla="*/ 177800 w 1248"/>
              <a:gd name="T13" fmla="*/ 704850 h 548"/>
              <a:gd name="T14" fmla="*/ 349250 w 1248"/>
              <a:gd name="T15" fmla="*/ 800100 h 548"/>
              <a:gd name="T16" fmla="*/ 704850 w 1248"/>
              <a:gd name="T17" fmla="*/ 863600 h 548"/>
              <a:gd name="T18" fmla="*/ 984250 w 1248"/>
              <a:gd name="T19" fmla="*/ 869950 h 548"/>
              <a:gd name="T20" fmla="*/ 1136650 w 1248"/>
              <a:gd name="T21" fmla="*/ 850900 h 548"/>
              <a:gd name="T22" fmla="*/ 1295400 w 1248"/>
              <a:gd name="T23" fmla="*/ 819150 h 548"/>
              <a:gd name="T24" fmla="*/ 1530350 w 1248"/>
              <a:gd name="T25" fmla="*/ 736600 h 548"/>
              <a:gd name="T26" fmla="*/ 1644650 w 1248"/>
              <a:gd name="T27" fmla="*/ 635000 h 548"/>
              <a:gd name="T28" fmla="*/ 1765300 w 1248"/>
              <a:gd name="T29" fmla="*/ 520700 h 548"/>
              <a:gd name="T30" fmla="*/ 1885950 w 1248"/>
              <a:gd name="T31" fmla="*/ 304800 h 548"/>
              <a:gd name="T32" fmla="*/ 1955800 w 1248"/>
              <a:gd name="T33" fmla="*/ 120650 h 548"/>
              <a:gd name="T34" fmla="*/ 1981200 w 1248"/>
              <a:gd name="T35" fmla="*/ 0 h 54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48" h="548">
                <a:moveTo>
                  <a:pt x="60" y="84"/>
                </a:moveTo>
                <a:lnTo>
                  <a:pt x="24" y="136"/>
                </a:lnTo>
                <a:lnTo>
                  <a:pt x="8" y="192"/>
                </a:lnTo>
                <a:lnTo>
                  <a:pt x="0" y="276"/>
                </a:lnTo>
                <a:lnTo>
                  <a:pt x="8" y="332"/>
                </a:lnTo>
                <a:lnTo>
                  <a:pt x="44" y="380"/>
                </a:lnTo>
                <a:lnTo>
                  <a:pt x="112" y="444"/>
                </a:lnTo>
                <a:lnTo>
                  <a:pt x="220" y="504"/>
                </a:lnTo>
                <a:lnTo>
                  <a:pt x="444" y="544"/>
                </a:lnTo>
                <a:lnTo>
                  <a:pt x="620" y="548"/>
                </a:lnTo>
                <a:lnTo>
                  <a:pt x="716" y="536"/>
                </a:lnTo>
                <a:lnTo>
                  <a:pt x="816" y="516"/>
                </a:lnTo>
                <a:lnTo>
                  <a:pt x="964" y="464"/>
                </a:lnTo>
                <a:lnTo>
                  <a:pt x="1036" y="400"/>
                </a:lnTo>
                <a:lnTo>
                  <a:pt x="1112" y="328"/>
                </a:lnTo>
                <a:lnTo>
                  <a:pt x="1188" y="192"/>
                </a:lnTo>
                <a:lnTo>
                  <a:pt x="1232" y="76"/>
                </a:lnTo>
                <a:lnTo>
                  <a:pt x="1248" y="0"/>
                </a:lnTo>
              </a:path>
            </a:pathLst>
          </a:custGeom>
          <a:noFill/>
          <a:ln w="50800">
            <a:solidFill>
              <a:srgbClr val="FF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89" name="Freeform 11"/>
          <p:cNvSpPr>
            <a:spLocks/>
          </p:cNvSpPr>
          <p:nvPr/>
        </p:nvSpPr>
        <p:spPr bwMode="auto">
          <a:xfrm>
            <a:off x="5835650" y="4127500"/>
            <a:ext cx="2030413" cy="1130300"/>
          </a:xfrm>
          <a:custGeom>
            <a:avLst/>
            <a:gdLst>
              <a:gd name="T0" fmla="*/ 12700 w 1279"/>
              <a:gd name="T1" fmla="*/ 565150 h 712"/>
              <a:gd name="T2" fmla="*/ 0 w 1279"/>
              <a:gd name="T3" fmla="*/ 698500 h 712"/>
              <a:gd name="T4" fmla="*/ 12700 w 1279"/>
              <a:gd name="T5" fmla="*/ 787400 h 712"/>
              <a:gd name="T6" fmla="*/ 69850 w 1279"/>
              <a:gd name="T7" fmla="*/ 863600 h 712"/>
              <a:gd name="T8" fmla="*/ 177800 w 1279"/>
              <a:gd name="T9" fmla="*/ 965200 h 712"/>
              <a:gd name="T10" fmla="*/ 349250 w 1279"/>
              <a:gd name="T11" fmla="*/ 1060450 h 712"/>
              <a:gd name="T12" fmla="*/ 704850 w 1279"/>
              <a:gd name="T13" fmla="*/ 1123950 h 712"/>
              <a:gd name="T14" fmla="*/ 984250 w 1279"/>
              <a:gd name="T15" fmla="*/ 1130300 h 712"/>
              <a:gd name="T16" fmla="*/ 1136650 w 1279"/>
              <a:gd name="T17" fmla="*/ 1111250 h 712"/>
              <a:gd name="T18" fmla="*/ 1295400 w 1279"/>
              <a:gd name="T19" fmla="*/ 1079500 h 712"/>
              <a:gd name="T20" fmla="*/ 1530350 w 1279"/>
              <a:gd name="T21" fmla="*/ 996950 h 712"/>
              <a:gd name="T22" fmla="*/ 1644650 w 1279"/>
              <a:gd name="T23" fmla="*/ 895350 h 712"/>
              <a:gd name="T24" fmla="*/ 1784350 w 1279"/>
              <a:gd name="T25" fmla="*/ 787400 h 712"/>
              <a:gd name="T26" fmla="*/ 1936750 w 1279"/>
              <a:gd name="T27" fmla="*/ 520700 h 712"/>
              <a:gd name="T28" fmla="*/ 2000250 w 1279"/>
              <a:gd name="T29" fmla="*/ 355600 h 712"/>
              <a:gd name="T30" fmla="*/ 2025650 w 1279"/>
              <a:gd name="T31" fmla="*/ 177800 h 712"/>
              <a:gd name="T32" fmla="*/ 1974850 w 1279"/>
              <a:gd name="T33" fmla="*/ 0 h 7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279" h="712">
                <a:moveTo>
                  <a:pt x="8" y="356"/>
                </a:moveTo>
                <a:lnTo>
                  <a:pt x="0" y="440"/>
                </a:lnTo>
                <a:lnTo>
                  <a:pt x="8" y="496"/>
                </a:lnTo>
                <a:lnTo>
                  <a:pt x="44" y="544"/>
                </a:lnTo>
                <a:lnTo>
                  <a:pt x="112" y="608"/>
                </a:lnTo>
                <a:lnTo>
                  <a:pt x="220" y="668"/>
                </a:lnTo>
                <a:lnTo>
                  <a:pt x="444" y="708"/>
                </a:lnTo>
                <a:lnTo>
                  <a:pt x="620" y="712"/>
                </a:lnTo>
                <a:lnTo>
                  <a:pt x="716" y="700"/>
                </a:lnTo>
                <a:lnTo>
                  <a:pt x="816" y="680"/>
                </a:lnTo>
                <a:lnTo>
                  <a:pt x="964" y="628"/>
                </a:lnTo>
                <a:lnTo>
                  <a:pt x="1036" y="564"/>
                </a:lnTo>
                <a:lnTo>
                  <a:pt x="1124" y="496"/>
                </a:lnTo>
                <a:cubicBezTo>
                  <a:pt x="1155" y="457"/>
                  <a:pt x="1197" y="373"/>
                  <a:pt x="1220" y="328"/>
                </a:cubicBezTo>
                <a:cubicBezTo>
                  <a:pt x="1243" y="283"/>
                  <a:pt x="1251" y="260"/>
                  <a:pt x="1260" y="224"/>
                </a:cubicBezTo>
                <a:cubicBezTo>
                  <a:pt x="1269" y="188"/>
                  <a:pt x="1279" y="149"/>
                  <a:pt x="1276" y="112"/>
                </a:cubicBezTo>
                <a:cubicBezTo>
                  <a:pt x="1273" y="75"/>
                  <a:pt x="1251" y="23"/>
                  <a:pt x="1244" y="0"/>
                </a:cubicBezTo>
              </a:path>
            </a:pathLst>
          </a:custGeom>
          <a:noFill/>
          <a:ln w="50800">
            <a:solidFill>
              <a:srgbClr val="3399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0" name="Freeform 12"/>
          <p:cNvSpPr>
            <a:spLocks/>
          </p:cNvSpPr>
          <p:nvPr/>
        </p:nvSpPr>
        <p:spPr bwMode="auto">
          <a:xfrm>
            <a:off x="5759450" y="4826000"/>
            <a:ext cx="2000250" cy="939800"/>
          </a:xfrm>
          <a:custGeom>
            <a:avLst/>
            <a:gdLst>
              <a:gd name="T0" fmla="*/ 95250 w 1260"/>
              <a:gd name="T1" fmla="*/ 203200 h 592"/>
              <a:gd name="T2" fmla="*/ 38100 w 1260"/>
              <a:gd name="T3" fmla="*/ 285750 h 592"/>
              <a:gd name="T4" fmla="*/ 12700 w 1260"/>
              <a:gd name="T5" fmla="*/ 374650 h 592"/>
              <a:gd name="T6" fmla="*/ 0 w 1260"/>
              <a:gd name="T7" fmla="*/ 508000 h 592"/>
              <a:gd name="T8" fmla="*/ 12700 w 1260"/>
              <a:gd name="T9" fmla="*/ 596900 h 592"/>
              <a:gd name="T10" fmla="*/ 69850 w 1260"/>
              <a:gd name="T11" fmla="*/ 673100 h 592"/>
              <a:gd name="T12" fmla="*/ 177800 w 1260"/>
              <a:gd name="T13" fmla="*/ 774700 h 592"/>
              <a:gd name="T14" fmla="*/ 349250 w 1260"/>
              <a:gd name="T15" fmla="*/ 869950 h 592"/>
              <a:gd name="T16" fmla="*/ 704850 w 1260"/>
              <a:gd name="T17" fmla="*/ 933450 h 592"/>
              <a:gd name="T18" fmla="*/ 984250 w 1260"/>
              <a:gd name="T19" fmla="*/ 939800 h 592"/>
              <a:gd name="T20" fmla="*/ 1136650 w 1260"/>
              <a:gd name="T21" fmla="*/ 920750 h 592"/>
              <a:gd name="T22" fmla="*/ 1295400 w 1260"/>
              <a:gd name="T23" fmla="*/ 889000 h 592"/>
              <a:gd name="T24" fmla="*/ 1530350 w 1260"/>
              <a:gd name="T25" fmla="*/ 806450 h 592"/>
              <a:gd name="T26" fmla="*/ 1644650 w 1260"/>
              <a:gd name="T27" fmla="*/ 704850 h 592"/>
              <a:gd name="T28" fmla="*/ 1765300 w 1260"/>
              <a:gd name="T29" fmla="*/ 590550 h 592"/>
              <a:gd name="T30" fmla="*/ 1885950 w 1260"/>
              <a:gd name="T31" fmla="*/ 374650 h 592"/>
              <a:gd name="T32" fmla="*/ 1955800 w 1260"/>
              <a:gd name="T33" fmla="*/ 190500 h 592"/>
              <a:gd name="T34" fmla="*/ 2000250 w 1260"/>
              <a:gd name="T35" fmla="*/ 0 h 5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0" h="592">
                <a:moveTo>
                  <a:pt x="60" y="128"/>
                </a:moveTo>
                <a:lnTo>
                  <a:pt x="24" y="180"/>
                </a:lnTo>
                <a:lnTo>
                  <a:pt x="8" y="236"/>
                </a:lnTo>
                <a:lnTo>
                  <a:pt x="0" y="320"/>
                </a:lnTo>
                <a:lnTo>
                  <a:pt x="8" y="376"/>
                </a:lnTo>
                <a:lnTo>
                  <a:pt x="44" y="424"/>
                </a:lnTo>
                <a:lnTo>
                  <a:pt x="112" y="488"/>
                </a:lnTo>
                <a:lnTo>
                  <a:pt x="220" y="548"/>
                </a:lnTo>
                <a:lnTo>
                  <a:pt x="444" y="588"/>
                </a:lnTo>
                <a:lnTo>
                  <a:pt x="620" y="592"/>
                </a:lnTo>
                <a:lnTo>
                  <a:pt x="716" y="580"/>
                </a:lnTo>
                <a:lnTo>
                  <a:pt x="816" y="560"/>
                </a:lnTo>
                <a:lnTo>
                  <a:pt x="964" y="508"/>
                </a:lnTo>
                <a:lnTo>
                  <a:pt x="1036" y="444"/>
                </a:lnTo>
                <a:lnTo>
                  <a:pt x="1112" y="372"/>
                </a:lnTo>
                <a:lnTo>
                  <a:pt x="1188" y="236"/>
                </a:lnTo>
                <a:lnTo>
                  <a:pt x="1232" y="120"/>
                </a:lnTo>
                <a:lnTo>
                  <a:pt x="1260" y="0"/>
                </a:lnTo>
              </a:path>
            </a:pathLst>
          </a:custGeom>
          <a:noFill/>
          <a:ln w="50800">
            <a:solidFill>
              <a:srgbClr val="3366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1" name="Line 13"/>
          <p:cNvSpPr>
            <a:spLocks noChangeShapeType="1"/>
          </p:cNvSpPr>
          <p:nvPr/>
        </p:nvSpPr>
        <p:spPr bwMode="auto">
          <a:xfrm>
            <a:off x="4292600" y="3505200"/>
            <a:ext cx="1536700" cy="342900"/>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2" name="Line 14"/>
          <p:cNvSpPr>
            <a:spLocks noChangeShapeType="1"/>
          </p:cNvSpPr>
          <p:nvPr/>
        </p:nvSpPr>
        <p:spPr bwMode="auto">
          <a:xfrm>
            <a:off x="4241800" y="4064000"/>
            <a:ext cx="1460500" cy="342900"/>
          </a:xfrm>
          <a:prstGeom prst="line">
            <a:avLst/>
          </a:prstGeom>
          <a:noFill/>
          <a:ln w="38100">
            <a:solidFill>
              <a:srgbClr val="FFCC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3" name="Line 15"/>
          <p:cNvSpPr>
            <a:spLocks noChangeShapeType="1"/>
          </p:cNvSpPr>
          <p:nvPr/>
        </p:nvSpPr>
        <p:spPr bwMode="auto">
          <a:xfrm>
            <a:off x="4254500" y="4521200"/>
            <a:ext cx="1460500" cy="342900"/>
          </a:xfrm>
          <a:prstGeom prst="line">
            <a:avLst/>
          </a:prstGeom>
          <a:noFill/>
          <a:ln w="38100">
            <a:solidFill>
              <a:srgbClr val="3399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94" name="Line 16"/>
          <p:cNvSpPr>
            <a:spLocks noChangeShapeType="1"/>
          </p:cNvSpPr>
          <p:nvPr/>
        </p:nvSpPr>
        <p:spPr bwMode="auto">
          <a:xfrm>
            <a:off x="4229100" y="4991100"/>
            <a:ext cx="1460500" cy="342900"/>
          </a:xfrm>
          <a:prstGeom prst="line">
            <a:avLst/>
          </a:prstGeom>
          <a:noFill/>
          <a:ln w="38100">
            <a:solidFill>
              <a:srgbClr val="3366FF"/>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84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472" grpId="0" animBg="1"/>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7106" name="Group 2"/>
          <p:cNvGrpSpPr>
            <a:grpSpLocks/>
          </p:cNvGrpSpPr>
          <p:nvPr/>
        </p:nvGrpSpPr>
        <p:grpSpPr bwMode="auto">
          <a:xfrm>
            <a:off x="0" y="838200"/>
            <a:ext cx="7086600" cy="5137150"/>
            <a:chOff x="816" y="960"/>
            <a:chExt cx="4181" cy="3030"/>
          </a:xfrm>
        </p:grpSpPr>
        <p:pic>
          <p:nvPicPr>
            <p:cNvPr id="47110" name="Picture 3"/>
            <p:cNvPicPr>
              <a:picLocks noChangeAspect="1" noChangeArrowheads="1"/>
            </p:cNvPicPr>
            <p:nvPr/>
          </p:nvPicPr>
          <p:blipFill>
            <a:blip r:embed="rId3">
              <a:extLst>
                <a:ext uri="{28A0092B-C50C-407E-A947-70E740481C1C}">
                  <a14:useLocalDpi xmlns:a14="http://schemas.microsoft.com/office/drawing/2010/main" val="0"/>
                </a:ext>
              </a:extLst>
            </a:blip>
            <a:srcRect l="594" t="4764" r="67157" b="3889"/>
            <a:stretch>
              <a:fillRect/>
            </a:stretch>
          </p:blipFill>
          <p:spPr bwMode="auto">
            <a:xfrm>
              <a:off x="816" y="960"/>
              <a:ext cx="4181" cy="3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111" name="Text Box 4"/>
            <p:cNvSpPr txBox="1">
              <a:spLocks noChangeArrowheads="1"/>
            </p:cNvSpPr>
            <p:nvPr/>
          </p:nvSpPr>
          <p:spPr bwMode="auto">
            <a:xfrm>
              <a:off x="2976" y="1008"/>
              <a:ext cx="1882"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r>
                <a:rPr lang="en-US" sz="2000" i="1">
                  <a:solidFill>
                    <a:schemeClr val="bg1"/>
                  </a:solidFill>
                  <a:latin typeface="Calibri" pitchFamily="34" charset="0"/>
                </a:rPr>
                <a:t>Courtesy Professor Ugur Ture</a:t>
              </a:r>
            </a:p>
          </p:txBody>
        </p:sp>
      </p:grpSp>
      <p:sp>
        <p:nvSpPr>
          <p:cNvPr id="275461" name="Rectangle 5"/>
          <p:cNvSpPr>
            <a:spLocks noChangeArrowheads="1"/>
          </p:cNvSpPr>
          <p:nvPr/>
        </p:nvSpPr>
        <p:spPr bwMode="auto">
          <a:xfrm>
            <a:off x="7086600" y="914400"/>
            <a:ext cx="2057400" cy="5045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defRPr/>
            </a:pPr>
            <a:r>
              <a:rPr lang="en-US" sz="1800"/>
              <a:t> </a:t>
            </a:r>
            <a:r>
              <a:rPr lang="en-US" sz="1800" i="1"/>
              <a:t>Signals between widely separated gray matter regions are carried by long fibers called white matter</a:t>
            </a:r>
          </a:p>
          <a:p>
            <a:pPr>
              <a:lnSpc>
                <a:spcPct val="120000"/>
              </a:lnSpc>
              <a:buFontTx/>
              <a:buChar char="•"/>
              <a:defRPr/>
            </a:pPr>
            <a:r>
              <a:rPr lang="en-US" sz="1800" i="1"/>
              <a:t> Scientists have learned how to measure these fibers in the living human brain using </a:t>
            </a:r>
            <a:r>
              <a:rPr lang="en-US" sz="1800" b="1" i="1">
                <a:effectLst>
                  <a:outerShdw blurRad="38100" dist="38100" dir="2700000" algn="tl">
                    <a:srgbClr val="C0C0C0"/>
                  </a:outerShdw>
                </a:effectLst>
              </a:rPr>
              <a:t>Diffusion tensor imaging</a:t>
            </a:r>
          </a:p>
          <a:p>
            <a:pPr>
              <a:lnSpc>
                <a:spcPct val="120000"/>
              </a:lnSpc>
              <a:buFontTx/>
              <a:buChar char="•"/>
              <a:defRPr/>
            </a:pPr>
            <a:endParaRPr lang="en-US" sz="1800" i="1"/>
          </a:p>
        </p:txBody>
      </p:sp>
      <p:pic>
        <p:nvPicPr>
          <p:cNvPr id="275462" name="Picture 6"/>
          <p:cNvPicPr>
            <a:picLocks noChangeAspect="1" noChangeArrowheads="1"/>
          </p:cNvPicPr>
          <p:nvPr/>
        </p:nvPicPr>
        <p:blipFill>
          <a:blip r:embed="rId3">
            <a:extLst>
              <a:ext uri="{28A0092B-C50C-407E-A947-70E740481C1C}">
                <a14:useLocalDpi xmlns:a14="http://schemas.microsoft.com/office/drawing/2010/main" val="0"/>
              </a:ext>
            </a:extLst>
          </a:blip>
          <a:srcRect l="32950" r="32472"/>
          <a:stretch>
            <a:fillRect/>
          </a:stretch>
        </p:blipFill>
        <p:spPr bwMode="auto">
          <a:xfrm>
            <a:off x="0" y="762000"/>
            <a:ext cx="7162800" cy="530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109" name="Rectangle 7"/>
          <p:cNvSpPr>
            <a:spLocks noGrp="1" noChangeArrowheads="1"/>
          </p:cNvSpPr>
          <p:nvPr>
            <p:ph type="title"/>
          </p:nvPr>
        </p:nvSpPr>
        <p:spPr>
          <a:xfrm>
            <a:off x="457200" y="0"/>
            <a:ext cx="8229600" cy="838200"/>
          </a:xfrm>
        </p:spPr>
        <p:txBody>
          <a:bodyPr/>
          <a:lstStyle/>
          <a:p>
            <a:pPr eaLnBrk="1" hangingPunct="1"/>
            <a:r>
              <a:rPr lang="en-US" sz="2400" dirty="0" smtClean="0"/>
              <a:t>MRI: the only noninvasive white matter measurement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75462"/>
                                        </p:tgtEl>
                                        <p:attrNameLst>
                                          <p:attrName>style.visibility</p:attrName>
                                        </p:attrNameLst>
                                      </p:cBhvr>
                                      <p:to>
                                        <p:strVal val="visible"/>
                                      </p:to>
                                    </p:set>
                                    <p:animEffect transition="in" filter="fade">
                                      <p:cBhvr>
                                        <p:cTn id="7" dur="2000"/>
                                        <p:tgtEl>
                                          <p:spTgt spid="275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6096000" y="1519238"/>
            <a:ext cx="2590800" cy="4383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lnSpc>
                <a:spcPct val="120000"/>
              </a:lnSpc>
              <a:buFontTx/>
              <a:buChar char="•"/>
            </a:pPr>
            <a:r>
              <a:rPr lang="en-US" sz="1800">
                <a:latin typeface="Georgia" pitchFamily="18" charset="0"/>
              </a:rPr>
              <a:t> Some fibers are important for specific tasks, such as reading, language, or math. Damage to the fibers shown produces specific reading deficits.</a:t>
            </a:r>
          </a:p>
          <a:p>
            <a:pPr eaLnBrk="1" hangingPunct="1">
              <a:lnSpc>
                <a:spcPct val="120000"/>
              </a:lnSpc>
              <a:buFontTx/>
              <a:buChar char="•"/>
            </a:pPr>
            <a:endParaRPr lang="en-US" sz="1800">
              <a:latin typeface="Georgia" pitchFamily="18" charset="0"/>
            </a:endParaRPr>
          </a:p>
          <a:p>
            <a:pPr eaLnBrk="1" hangingPunct="1">
              <a:lnSpc>
                <a:spcPct val="120000"/>
              </a:lnSpc>
              <a:buFontTx/>
              <a:buChar char="•"/>
            </a:pPr>
            <a:r>
              <a:rPr lang="en-US" sz="1800">
                <a:latin typeface="Georgia" pitchFamily="18" charset="0"/>
              </a:rPr>
              <a:t> Proper fiber development is essential for good cognitive functioning.  </a:t>
            </a:r>
          </a:p>
        </p:txBody>
      </p:sp>
      <p:grpSp>
        <p:nvGrpSpPr>
          <p:cNvPr id="48131" name="Group 3"/>
          <p:cNvGrpSpPr>
            <a:grpSpLocks/>
          </p:cNvGrpSpPr>
          <p:nvPr/>
        </p:nvGrpSpPr>
        <p:grpSpPr bwMode="auto">
          <a:xfrm>
            <a:off x="152400" y="1174750"/>
            <a:ext cx="5524500" cy="4845050"/>
            <a:chOff x="96" y="288"/>
            <a:chExt cx="3480" cy="3052"/>
          </a:xfrm>
        </p:grpSpPr>
        <p:grpSp>
          <p:nvGrpSpPr>
            <p:cNvPr id="48135" name="Group 4"/>
            <p:cNvGrpSpPr>
              <a:grpSpLocks/>
            </p:cNvGrpSpPr>
            <p:nvPr/>
          </p:nvGrpSpPr>
          <p:grpSpPr bwMode="auto">
            <a:xfrm>
              <a:off x="96" y="288"/>
              <a:ext cx="3480" cy="3052"/>
              <a:chOff x="96" y="288"/>
              <a:chExt cx="3480" cy="3052"/>
            </a:xfrm>
          </p:grpSpPr>
          <p:pic>
            <p:nvPicPr>
              <p:cNvPr id="48137" name="Picture 5"/>
              <p:cNvPicPr>
                <a:picLocks noChangeAspect="1" noChangeArrowheads="1"/>
              </p:cNvPicPr>
              <p:nvPr/>
            </p:nvPicPr>
            <p:blipFill>
              <a:blip r:embed="rId3">
                <a:extLst>
                  <a:ext uri="{28A0092B-C50C-407E-A947-70E740481C1C}">
                    <a14:useLocalDpi xmlns:a14="http://schemas.microsoft.com/office/drawing/2010/main" val="0"/>
                  </a:ext>
                </a:extLst>
              </a:blip>
              <a:srcRect r="52769"/>
              <a:stretch>
                <a:fillRect/>
              </a:stretch>
            </p:blipFill>
            <p:spPr bwMode="auto">
              <a:xfrm>
                <a:off x="96" y="288"/>
                <a:ext cx="3456" cy="3052"/>
              </a:xfrm>
              <a:prstGeom prst="rect">
                <a:avLst/>
              </a:prstGeom>
              <a:noFill/>
              <a:ln>
                <a:noFill/>
              </a:ln>
              <a:effectLst/>
              <a:extLst>
                <a:ext uri="{909E8E84-426E-40DD-AFC4-6F175D3DCCD1}">
                  <a14:hiddenFill xmlns:a14="http://schemas.microsoft.com/office/drawing/2010/main">
                    <a:blipFill dpi="0" rotWithShape="0">
                      <a:blip/>
                      <a:srcRect r="5276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8138" name="Text Box 6"/>
              <p:cNvSpPr txBox="1">
                <a:spLocks noChangeArrowheads="1"/>
              </p:cNvSpPr>
              <p:nvPr/>
            </p:nvSpPr>
            <p:spPr bwMode="auto">
              <a:xfrm>
                <a:off x="1992" y="1834"/>
                <a:ext cx="600" cy="326"/>
              </a:xfrm>
              <a:prstGeom prst="rect">
                <a:avLst/>
              </a:prstGeom>
              <a:noFill/>
              <a:ln>
                <a:noFill/>
              </a:ln>
              <a:effectLst>
                <a:outerShdw dist="17961" dir="2700000" algn="ctr" rotWithShape="0">
                  <a:srgbClr val="C0C0C0">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400" b="1">
                    <a:solidFill>
                      <a:schemeClr val="hlink"/>
                    </a:solidFill>
                  </a:rPr>
                  <a:t>Corpus</a:t>
                </a:r>
              </a:p>
              <a:p>
                <a:pPr eaLnBrk="1" hangingPunct="1"/>
                <a:r>
                  <a:rPr lang="en-US" sz="1400" b="1">
                    <a:solidFill>
                      <a:schemeClr val="hlink"/>
                    </a:solidFill>
                  </a:rPr>
                  <a:t>callosum</a:t>
                </a:r>
              </a:p>
            </p:txBody>
          </p:sp>
          <p:sp>
            <p:nvSpPr>
              <p:cNvPr id="48139" name="Text Box 7"/>
              <p:cNvSpPr txBox="1">
                <a:spLocks noChangeArrowheads="1"/>
              </p:cNvSpPr>
              <p:nvPr/>
            </p:nvSpPr>
            <p:spPr bwMode="auto">
              <a:xfrm>
                <a:off x="1680" y="1248"/>
                <a:ext cx="588" cy="192"/>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400" b="1">
                    <a:solidFill>
                      <a:srgbClr val="A50021"/>
                    </a:solidFill>
                  </a:rPr>
                  <a:t>Ventricle</a:t>
                </a:r>
              </a:p>
            </p:txBody>
          </p:sp>
          <p:sp>
            <p:nvSpPr>
              <p:cNvPr id="48140" name="Text Box 8"/>
              <p:cNvSpPr txBox="1">
                <a:spLocks noChangeArrowheads="1"/>
              </p:cNvSpPr>
              <p:nvPr/>
            </p:nvSpPr>
            <p:spPr bwMode="auto">
              <a:xfrm>
                <a:off x="1104" y="1776"/>
                <a:ext cx="451"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400" b="1"/>
                  <a:t>Fibers</a:t>
                </a:r>
              </a:p>
            </p:txBody>
          </p:sp>
          <p:sp>
            <p:nvSpPr>
              <p:cNvPr id="48141" name="Text Box 9"/>
              <p:cNvSpPr txBox="1">
                <a:spLocks noChangeArrowheads="1"/>
              </p:cNvSpPr>
              <p:nvPr/>
            </p:nvSpPr>
            <p:spPr bwMode="auto">
              <a:xfrm>
                <a:off x="2832" y="384"/>
                <a:ext cx="74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5400" algn="ctr" rotWithShape="0">
                        <a:srgbClr val="FFFFFF"/>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400" b="1">
                    <a:solidFill>
                      <a:srgbClr val="C0C0C0"/>
                    </a:solidFill>
                  </a:rPr>
                  <a:t>Gray matter</a:t>
                </a:r>
              </a:p>
            </p:txBody>
          </p:sp>
          <p:sp>
            <p:nvSpPr>
              <p:cNvPr id="48142" name="Text Box 10"/>
              <p:cNvSpPr txBox="1">
                <a:spLocks noChangeArrowheads="1"/>
              </p:cNvSpPr>
              <p:nvPr/>
            </p:nvSpPr>
            <p:spPr bwMode="auto">
              <a:xfrm>
                <a:off x="1367" y="288"/>
                <a:ext cx="793" cy="192"/>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1400" b="1">
                    <a:solidFill>
                      <a:srgbClr val="FFFFFF"/>
                    </a:solidFill>
                  </a:rPr>
                  <a:t>White matter</a:t>
                </a:r>
              </a:p>
            </p:txBody>
          </p:sp>
          <p:sp>
            <p:nvSpPr>
              <p:cNvPr id="48143" name="Line 11"/>
              <p:cNvSpPr>
                <a:spLocks noChangeShapeType="1"/>
              </p:cNvSpPr>
              <p:nvPr/>
            </p:nvSpPr>
            <p:spPr bwMode="auto">
              <a:xfrm flipH="1">
                <a:off x="2544" y="576"/>
                <a:ext cx="528" cy="240"/>
              </a:xfrm>
              <a:prstGeom prst="line">
                <a:avLst/>
              </a:prstGeom>
              <a:noFill/>
              <a:ln w="38100">
                <a:solidFill>
                  <a:schemeClr val="tx1"/>
                </a:solidFill>
                <a:round/>
                <a:headEnd/>
                <a:tailEnd type="triangle" w="med" len="med"/>
              </a:ln>
              <a:effectLst>
                <a:outerShdw dist="40161" dir="6506097" algn="ctr" rotWithShape="0">
                  <a:srgbClr val="FFFFFF">
                    <a:alpha val="50000"/>
                  </a:srgbClr>
                </a:outerShdw>
              </a:effectLst>
              <a:extLst>
                <a:ext uri="{909E8E84-426E-40DD-AFC4-6F175D3DCCD1}">
                  <a14:hiddenFill xmlns:a14="http://schemas.microsoft.com/office/drawing/2010/main">
                    <a:noFill/>
                  </a14:hiddenFill>
                </a:ext>
              </a:extLst>
            </p:spPr>
            <p:txBody>
              <a:bodyPr/>
              <a:lstStyle/>
              <a:p>
                <a:endParaRPr lang="en-US"/>
              </a:p>
            </p:txBody>
          </p:sp>
          <p:sp>
            <p:nvSpPr>
              <p:cNvPr id="48144" name="Line 12"/>
              <p:cNvSpPr>
                <a:spLocks noChangeShapeType="1"/>
              </p:cNvSpPr>
              <p:nvPr/>
            </p:nvSpPr>
            <p:spPr bwMode="auto">
              <a:xfrm flipH="1">
                <a:off x="1584" y="480"/>
                <a:ext cx="192" cy="864"/>
              </a:xfrm>
              <a:prstGeom prst="line">
                <a:avLst/>
              </a:prstGeom>
              <a:noFill/>
              <a:ln w="38100">
                <a:solidFill>
                  <a:schemeClr val="tx1"/>
                </a:solidFill>
                <a:round/>
                <a:headEnd/>
                <a:tailEnd type="triangle" w="med" len="med"/>
              </a:ln>
              <a:effectLst>
                <a:outerShdw dist="40161" dir="6506097" algn="ctr" rotWithShape="0">
                  <a:srgbClr val="FFFFFF">
                    <a:alpha val="50000"/>
                  </a:srgbClr>
                </a:outerShdw>
              </a:effectLst>
              <a:extLst>
                <a:ext uri="{909E8E84-426E-40DD-AFC4-6F175D3DCCD1}">
                  <a14:hiddenFill xmlns:a14="http://schemas.microsoft.com/office/drawing/2010/main">
                    <a:noFill/>
                  </a14:hiddenFill>
                </a:ext>
              </a:extLst>
            </p:spPr>
            <p:txBody>
              <a:bodyPr/>
              <a:lstStyle/>
              <a:p>
                <a:endParaRPr lang="en-US"/>
              </a:p>
            </p:txBody>
          </p:sp>
          <p:sp>
            <p:nvSpPr>
              <p:cNvPr id="48145" name="Line 13"/>
              <p:cNvSpPr>
                <a:spLocks noChangeShapeType="1"/>
              </p:cNvSpPr>
              <p:nvPr/>
            </p:nvSpPr>
            <p:spPr bwMode="auto">
              <a:xfrm flipH="1">
                <a:off x="2928" y="624"/>
                <a:ext cx="144" cy="528"/>
              </a:xfrm>
              <a:prstGeom prst="line">
                <a:avLst/>
              </a:prstGeom>
              <a:noFill/>
              <a:ln w="38100">
                <a:solidFill>
                  <a:schemeClr val="tx1"/>
                </a:solidFill>
                <a:round/>
                <a:headEnd/>
                <a:tailEnd type="triangle" w="med" len="med"/>
              </a:ln>
              <a:effectLst>
                <a:outerShdw dist="40161" dir="6506097" algn="ctr" rotWithShape="0">
                  <a:srgbClr val="FFFFFF">
                    <a:alpha val="50000"/>
                  </a:srgbClr>
                </a:outerShdw>
              </a:effectLst>
              <a:extLst>
                <a:ext uri="{909E8E84-426E-40DD-AFC4-6F175D3DCCD1}">
                  <a14:hiddenFill xmlns:a14="http://schemas.microsoft.com/office/drawing/2010/main">
                    <a:noFill/>
                  </a14:hiddenFill>
                </a:ext>
              </a:extLst>
            </p:spPr>
            <p:txBody>
              <a:bodyPr/>
              <a:lstStyle/>
              <a:p>
                <a:endParaRPr lang="en-US"/>
              </a:p>
            </p:txBody>
          </p:sp>
        </p:grpSp>
        <p:sp>
          <p:nvSpPr>
            <p:cNvPr id="48136" name="Rectangle 14"/>
            <p:cNvSpPr>
              <a:spLocks noChangeArrowheads="1"/>
            </p:cNvSpPr>
            <p:nvPr/>
          </p:nvSpPr>
          <p:spPr bwMode="auto">
            <a:xfrm>
              <a:off x="192" y="528"/>
              <a:ext cx="432" cy="336"/>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8132" name="Text Box 15"/>
          <p:cNvSpPr txBox="1">
            <a:spLocks noChangeArrowheads="1"/>
          </p:cNvSpPr>
          <p:nvPr/>
        </p:nvSpPr>
        <p:spPr bwMode="auto">
          <a:xfrm>
            <a:off x="76200" y="6296025"/>
            <a:ext cx="6629400" cy="485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9pPr>
          </a:lstStyle>
          <a:p>
            <a:pPr algn="ctr" eaLnBrk="1" hangingPunct="1">
              <a:lnSpc>
                <a:spcPct val="93000"/>
              </a:lnSpc>
              <a:buClr>
                <a:srgbClr val="000000"/>
              </a:buClr>
              <a:buSzPct val="100000"/>
              <a:buFont typeface="Times New Roman" pitchFamily="18" charset="0"/>
              <a:buNone/>
            </a:pPr>
            <a:r>
              <a:rPr lang="en-GB" sz="1400">
                <a:solidFill>
                  <a:srgbClr val="000000"/>
                </a:solidFill>
                <a:latin typeface="Times New Roman" pitchFamily="18" charset="0"/>
                <a:cs typeface="Arial" pitchFamily="34" charset="0"/>
              </a:rPr>
              <a:t>Dougherty, Ben-Shachar, Bammer, Brewer &amp; Wandell (2005)</a:t>
            </a:r>
            <a:r>
              <a:rPr lang="en-GB" sz="1400" i="1">
                <a:solidFill>
                  <a:srgbClr val="000000"/>
                </a:solidFill>
                <a:latin typeface="Times New Roman" pitchFamily="18" charset="0"/>
                <a:cs typeface="Arial" pitchFamily="34" charset="0"/>
              </a:rPr>
              <a:t> </a:t>
            </a:r>
          </a:p>
          <a:p>
            <a:pPr algn="ctr" eaLnBrk="1" hangingPunct="1">
              <a:lnSpc>
                <a:spcPct val="93000"/>
              </a:lnSpc>
              <a:buClr>
                <a:srgbClr val="000000"/>
              </a:buClr>
              <a:buSzPct val="100000"/>
              <a:buFont typeface="Times New Roman" pitchFamily="18" charset="0"/>
              <a:buNone/>
            </a:pPr>
            <a:r>
              <a:rPr lang="en-GB" sz="1400" i="1">
                <a:solidFill>
                  <a:srgbClr val="000000"/>
                </a:solidFill>
                <a:latin typeface="Times New Roman" pitchFamily="18" charset="0"/>
                <a:cs typeface="Arial" pitchFamily="34" charset="0"/>
              </a:rPr>
              <a:t>Proceedings of the National Academy of Sciences USA</a:t>
            </a:r>
          </a:p>
        </p:txBody>
      </p:sp>
      <p:sp>
        <p:nvSpPr>
          <p:cNvPr id="48133" name="Rectangle 16"/>
          <p:cNvSpPr>
            <a:spLocks noChangeArrowheads="1"/>
          </p:cNvSpPr>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lang="en-US" sz="1800">
              <a:solidFill>
                <a:schemeClr val="tx2"/>
              </a:solidFill>
            </a:endParaRPr>
          </a:p>
        </p:txBody>
      </p:sp>
      <p:sp>
        <p:nvSpPr>
          <p:cNvPr id="48134" name="Rectangle 18"/>
          <p:cNvSpPr>
            <a:spLocks noGrp="1" noChangeArrowheads="1"/>
          </p:cNvSpPr>
          <p:nvPr>
            <p:ph type="title"/>
          </p:nvPr>
        </p:nvSpPr>
        <p:spPr/>
        <p:txBody>
          <a:bodyPr/>
          <a:lstStyle/>
          <a:p>
            <a:pPr eaLnBrk="1" hangingPunct="1"/>
            <a:r>
              <a:rPr lang="en-US" sz="2400" dirty="0" smtClean="0"/>
              <a:t>Learning and reading disabilities</a:t>
            </a:r>
          </a:p>
        </p:txBody>
      </p:sp>
    </p:spTree>
  </p:cSld>
  <p:clrMapOvr>
    <a:masterClrMapping/>
  </p:clrMapOvr>
  <p:transition>
    <p:fade/>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76200" y="381000"/>
            <a:ext cx="3048000" cy="5486400"/>
          </a:xfrm>
        </p:spPr>
        <p:txBody>
          <a:bodyPr/>
          <a:lstStyle/>
          <a:p>
            <a:pPr eaLnBrk="1" hangingPunct="1"/>
            <a:r>
              <a:rPr lang="en-US" sz="1800" smtClean="0"/>
              <a:t>Radial diffusivity in callosum that projects to temporal lobes correlates with sounding out words</a:t>
            </a:r>
            <a:br>
              <a:rPr lang="en-US" sz="1800" smtClean="0"/>
            </a:br>
            <a:r>
              <a:rPr lang="en-US" sz="900" smtClean="0"/>
              <a:t>(Dougherty et al., PNAS, 2007)</a:t>
            </a:r>
          </a:p>
        </p:txBody>
      </p:sp>
      <p:grpSp>
        <p:nvGrpSpPr>
          <p:cNvPr id="49155" name="Group 3"/>
          <p:cNvGrpSpPr>
            <a:grpSpLocks/>
          </p:cNvGrpSpPr>
          <p:nvPr/>
        </p:nvGrpSpPr>
        <p:grpSpPr bwMode="auto">
          <a:xfrm>
            <a:off x="3124200" y="1371600"/>
            <a:ext cx="5943600" cy="5143500"/>
            <a:chOff x="1968" y="864"/>
            <a:chExt cx="3744" cy="3240"/>
          </a:xfrm>
        </p:grpSpPr>
        <p:grpSp>
          <p:nvGrpSpPr>
            <p:cNvPr id="49166" name="Group 4"/>
            <p:cNvGrpSpPr>
              <a:grpSpLocks/>
            </p:cNvGrpSpPr>
            <p:nvPr/>
          </p:nvGrpSpPr>
          <p:grpSpPr bwMode="auto">
            <a:xfrm>
              <a:off x="1968" y="864"/>
              <a:ext cx="3744" cy="3229"/>
              <a:chOff x="1200" y="864"/>
              <a:chExt cx="2671" cy="2304"/>
            </a:xfrm>
          </p:grpSpPr>
          <p:pic>
            <p:nvPicPr>
              <p:cNvPr id="4916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0" y="864"/>
                <a:ext cx="2671" cy="23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9169"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51316">
                <a:off x="1840" y="2538"/>
                <a:ext cx="159" cy="24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917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4" y="1008"/>
                <a:ext cx="195" cy="24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49167" name="Text Box 8"/>
            <p:cNvSpPr txBox="1">
              <a:spLocks noChangeArrowheads="1"/>
            </p:cNvSpPr>
            <p:nvPr/>
          </p:nvSpPr>
          <p:spPr bwMode="auto">
            <a:xfrm>
              <a:off x="3108" y="3854"/>
              <a:ext cx="2400" cy="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000"/>
                <a:t>Reading-related scores</a:t>
              </a:r>
            </a:p>
          </p:txBody>
        </p:sp>
      </p:grpSp>
      <p:grpSp>
        <p:nvGrpSpPr>
          <p:cNvPr id="49156" name="Group 9"/>
          <p:cNvGrpSpPr>
            <a:grpSpLocks/>
          </p:cNvGrpSpPr>
          <p:nvPr/>
        </p:nvGrpSpPr>
        <p:grpSpPr bwMode="auto">
          <a:xfrm>
            <a:off x="5105400" y="533400"/>
            <a:ext cx="1828800" cy="1306513"/>
            <a:chOff x="3216" y="336"/>
            <a:chExt cx="1152" cy="823"/>
          </a:xfrm>
        </p:grpSpPr>
        <p:grpSp>
          <p:nvGrpSpPr>
            <p:cNvPr id="49157" name="Group 10"/>
            <p:cNvGrpSpPr>
              <a:grpSpLocks/>
            </p:cNvGrpSpPr>
            <p:nvPr/>
          </p:nvGrpSpPr>
          <p:grpSpPr bwMode="auto">
            <a:xfrm>
              <a:off x="3216" y="336"/>
              <a:ext cx="1152" cy="823"/>
              <a:chOff x="3216" y="336"/>
              <a:chExt cx="1152" cy="823"/>
            </a:xfrm>
          </p:grpSpPr>
          <p:grpSp>
            <p:nvGrpSpPr>
              <p:cNvPr id="49159" name="Group 11"/>
              <p:cNvGrpSpPr>
                <a:grpSpLocks/>
              </p:cNvGrpSpPr>
              <p:nvPr/>
            </p:nvGrpSpPr>
            <p:grpSpPr bwMode="auto">
              <a:xfrm>
                <a:off x="3216" y="336"/>
                <a:ext cx="1152" cy="823"/>
                <a:chOff x="4378" y="1341"/>
                <a:chExt cx="806" cy="576"/>
              </a:xfrm>
            </p:grpSpPr>
            <p:pic>
              <p:nvPicPr>
                <p:cNvPr id="49161" name="Picture 12"/>
                <p:cNvPicPr>
                  <a:picLocks noChangeAspect="1" noChangeArrowheads="1"/>
                </p:cNvPicPr>
                <p:nvPr/>
              </p:nvPicPr>
              <p:blipFill>
                <a:blip r:embed="rId6">
                  <a:extLst>
                    <a:ext uri="{28A0092B-C50C-407E-A947-70E740481C1C}">
                      <a14:useLocalDpi xmlns:a14="http://schemas.microsoft.com/office/drawing/2010/main" val="0"/>
                    </a:ext>
                  </a:extLst>
                </a:blip>
                <a:srcRect l="46936" t="39812" r="34489" b="41621"/>
                <a:stretch>
                  <a:fillRect/>
                </a:stretch>
              </p:blipFill>
              <p:spPr bwMode="auto">
                <a:xfrm>
                  <a:off x="4378" y="1341"/>
                  <a:ext cx="806" cy="576"/>
                </a:xfrm>
                <a:prstGeom prst="rect">
                  <a:avLst/>
                </a:prstGeom>
                <a:noFill/>
                <a:ln w="27360">
                  <a:solidFill>
                    <a:srgbClr val="E6E6E6"/>
                  </a:solidFill>
                  <a:round/>
                  <a:headEnd/>
                  <a:tailEnd/>
                </a:ln>
                <a:effectLst/>
                <a:extLst>
                  <a:ext uri="{909E8E84-426E-40DD-AFC4-6F175D3DCCD1}">
                    <a14:hiddenFill xmlns:a14="http://schemas.microsoft.com/office/drawing/2010/main">
                      <a:blipFill dpi="0" rotWithShape="0">
                        <a:blip/>
                        <a:srcRect l="46936" t="39812" r="34489" b="41621"/>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9162" name="Text Box 13"/>
                <p:cNvSpPr txBox="1">
                  <a:spLocks noChangeArrowheads="1"/>
                </p:cNvSpPr>
                <p:nvPr/>
              </p:nvSpPr>
              <p:spPr bwMode="auto">
                <a:xfrm>
                  <a:off x="4905" y="1653"/>
                  <a:ext cx="227" cy="1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9pPr>
                </a:lstStyle>
                <a:p>
                  <a:pPr>
                    <a:lnSpc>
                      <a:spcPct val="93000"/>
                    </a:lnSpc>
                    <a:buClr>
                      <a:srgbClr val="000000"/>
                    </a:buClr>
                    <a:buSzPct val="100000"/>
                    <a:buFont typeface="Times New Roman" pitchFamily="18" charset="0"/>
                    <a:buNone/>
                  </a:pPr>
                  <a:r>
                    <a:rPr lang="en-GB" sz="1400">
                      <a:solidFill>
                        <a:srgbClr val="000000"/>
                      </a:solidFill>
                      <a:latin typeface="Times New Roman" pitchFamily="18" charset="0"/>
                    </a:rPr>
                    <a:t>O</a:t>
                  </a:r>
                </a:p>
              </p:txBody>
            </p:sp>
            <p:sp>
              <p:nvSpPr>
                <p:cNvPr id="49163" name="Text Box 14"/>
                <p:cNvSpPr txBox="1">
                  <a:spLocks noChangeArrowheads="1"/>
                </p:cNvSpPr>
                <p:nvPr/>
              </p:nvSpPr>
              <p:spPr bwMode="auto">
                <a:xfrm>
                  <a:off x="4905" y="1511"/>
                  <a:ext cx="227" cy="1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9pPr>
                </a:lstStyle>
                <a:p>
                  <a:pPr>
                    <a:lnSpc>
                      <a:spcPct val="93000"/>
                    </a:lnSpc>
                    <a:buClr>
                      <a:srgbClr val="000000"/>
                    </a:buClr>
                    <a:buSzPct val="100000"/>
                    <a:buFont typeface="Times New Roman" pitchFamily="18" charset="0"/>
                    <a:buNone/>
                  </a:pPr>
                  <a:r>
                    <a:rPr lang="en-GB" sz="1400">
                      <a:solidFill>
                        <a:srgbClr val="000000"/>
                      </a:solidFill>
                      <a:latin typeface="Times New Roman" pitchFamily="18" charset="0"/>
                    </a:rPr>
                    <a:t>P</a:t>
                  </a:r>
                </a:p>
              </p:txBody>
            </p:sp>
            <p:sp>
              <p:nvSpPr>
                <p:cNvPr id="49164" name="Text Box 15"/>
                <p:cNvSpPr txBox="1">
                  <a:spLocks noChangeArrowheads="1"/>
                </p:cNvSpPr>
                <p:nvPr/>
              </p:nvSpPr>
              <p:spPr bwMode="auto">
                <a:xfrm>
                  <a:off x="4780" y="1421"/>
                  <a:ext cx="227" cy="1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9pPr>
                </a:lstStyle>
                <a:p>
                  <a:pPr>
                    <a:lnSpc>
                      <a:spcPct val="93000"/>
                    </a:lnSpc>
                    <a:buClr>
                      <a:srgbClr val="000000"/>
                    </a:buClr>
                    <a:buSzPct val="100000"/>
                    <a:buFont typeface="Times New Roman" pitchFamily="18" charset="0"/>
                    <a:buNone/>
                  </a:pPr>
                  <a:r>
                    <a:rPr lang="en-GB" sz="1400">
                      <a:solidFill>
                        <a:srgbClr val="000000"/>
                      </a:solidFill>
                      <a:latin typeface="Times New Roman" pitchFamily="18" charset="0"/>
                    </a:rPr>
                    <a:t>S</a:t>
                  </a:r>
                </a:p>
              </p:txBody>
            </p:sp>
            <p:sp>
              <p:nvSpPr>
                <p:cNvPr id="49165" name="Text Box 16"/>
                <p:cNvSpPr txBox="1">
                  <a:spLocks noChangeArrowheads="1"/>
                </p:cNvSpPr>
                <p:nvPr/>
              </p:nvSpPr>
              <p:spPr bwMode="auto">
                <a:xfrm>
                  <a:off x="4798" y="1582"/>
                  <a:ext cx="227" cy="1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9pPr>
                </a:lstStyle>
                <a:p>
                  <a:pPr>
                    <a:lnSpc>
                      <a:spcPct val="93000"/>
                    </a:lnSpc>
                    <a:buClr>
                      <a:srgbClr val="000000"/>
                    </a:buClr>
                    <a:buSzPct val="100000"/>
                    <a:buFont typeface="Times New Roman" pitchFamily="18" charset="0"/>
                    <a:buNone/>
                  </a:pPr>
                  <a:r>
                    <a:rPr lang="en-GB" sz="1400">
                      <a:solidFill>
                        <a:srgbClr val="000000"/>
                      </a:solidFill>
                      <a:latin typeface="Times New Roman" pitchFamily="18" charset="0"/>
                    </a:rPr>
                    <a:t>T</a:t>
                  </a:r>
                </a:p>
              </p:txBody>
            </p:sp>
          </p:grpSp>
          <p:sp>
            <p:nvSpPr>
              <p:cNvPr id="49160" name="Oval 17"/>
              <p:cNvSpPr>
                <a:spLocks noChangeArrowheads="1"/>
              </p:cNvSpPr>
              <p:nvPr/>
            </p:nvSpPr>
            <p:spPr bwMode="auto">
              <a:xfrm>
                <a:off x="3785" y="652"/>
                <a:ext cx="240" cy="240"/>
              </a:xfrm>
              <a:prstGeom prst="ellipse">
                <a:avLst/>
              </a:prstGeom>
              <a:solidFill>
                <a:srgbClr val="FF0000">
                  <a:alpha val="30196"/>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9158" name="Oval 18"/>
            <p:cNvSpPr>
              <a:spLocks noChangeArrowheads="1"/>
            </p:cNvSpPr>
            <p:nvPr/>
          </p:nvSpPr>
          <p:spPr bwMode="auto">
            <a:xfrm>
              <a:off x="3786" y="648"/>
              <a:ext cx="240" cy="240"/>
            </a:xfrm>
            <a:prstGeom prst="ellipse">
              <a:avLst/>
            </a:prstGeom>
            <a:solidFill>
              <a:srgbClr val="99CC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1800"/>
                <a:t>T</a:t>
              </a:r>
            </a:p>
          </p:txBody>
        </p:sp>
      </p:grpSp>
    </p:spTree>
  </p:cSld>
  <p:clrMapOvr>
    <a:masterClrMapping/>
  </p:clrMapOvr>
  <p:transition>
    <p:fade/>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0178" name="Rectangle 7"/>
          <p:cNvSpPr>
            <a:spLocks noGrp="1" noChangeArrowheads="1"/>
          </p:cNvSpPr>
          <p:nvPr>
            <p:ph type="title"/>
          </p:nvPr>
        </p:nvSpPr>
        <p:spPr/>
        <p:txBody>
          <a:bodyPr/>
          <a:lstStyle/>
          <a:p>
            <a:pPr eaLnBrk="1" hangingPunct="1"/>
            <a:r>
              <a:rPr lang="en-GB" smtClean="0"/>
              <a:t>Acquired alexia: Callosal Lesion</a:t>
            </a:r>
          </a:p>
        </p:txBody>
      </p:sp>
      <p:grpSp>
        <p:nvGrpSpPr>
          <p:cNvPr id="50179" name="Group 9"/>
          <p:cNvGrpSpPr>
            <a:grpSpLocks/>
          </p:cNvGrpSpPr>
          <p:nvPr/>
        </p:nvGrpSpPr>
        <p:grpSpPr bwMode="auto">
          <a:xfrm>
            <a:off x="0" y="1295400"/>
            <a:ext cx="9144000" cy="3700463"/>
            <a:chOff x="0" y="1248"/>
            <a:chExt cx="5760" cy="2331"/>
          </a:xfrm>
        </p:grpSpPr>
        <p:pic>
          <p:nvPicPr>
            <p:cNvPr id="5018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51"/>
              <a:ext cx="5760" cy="222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186" name="Text Box 5"/>
            <p:cNvSpPr txBox="1">
              <a:spLocks noChangeArrowheads="1"/>
            </p:cNvSpPr>
            <p:nvPr/>
          </p:nvSpPr>
          <p:spPr bwMode="auto">
            <a:xfrm>
              <a:off x="5479" y="1248"/>
              <a:ext cx="233" cy="40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lnSpc>
                  <a:spcPct val="150000"/>
                </a:lnSpc>
                <a:buClr>
                  <a:srgbClr val="000000"/>
                </a:buClr>
                <a:buSzPct val="100000"/>
                <a:buFont typeface="Times New Roman" pitchFamily="18" charset="0"/>
                <a:buNone/>
              </a:pPr>
              <a:r>
                <a:rPr lang="en-US" sz="2400">
                  <a:solidFill>
                    <a:srgbClr val="FF0000"/>
                  </a:solidFill>
                  <a:latin typeface="Times New Roman" pitchFamily="18" charset="0"/>
                </a:rPr>
                <a:t>L</a:t>
              </a:r>
            </a:p>
          </p:txBody>
        </p:sp>
        <p:sp>
          <p:nvSpPr>
            <p:cNvPr id="50187" name="Text Box 6"/>
            <p:cNvSpPr txBox="1">
              <a:spLocks noChangeArrowheads="1"/>
            </p:cNvSpPr>
            <p:nvPr/>
          </p:nvSpPr>
          <p:spPr bwMode="auto">
            <a:xfrm>
              <a:off x="3888" y="1248"/>
              <a:ext cx="244" cy="40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lnSpc>
                  <a:spcPct val="150000"/>
                </a:lnSpc>
                <a:buClr>
                  <a:srgbClr val="000000"/>
                </a:buClr>
                <a:buSzPct val="100000"/>
                <a:buFont typeface="Times New Roman" pitchFamily="18" charset="0"/>
                <a:buNone/>
              </a:pPr>
              <a:r>
                <a:rPr lang="en-US" sz="2400">
                  <a:solidFill>
                    <a:srgbClr val="FF0000"/>
                  </a:solidFill>
                  <a:latin typeface="Times New Roman" pitchFamily="18" charset="0"/>
                </a:rPr>
                <a:t>R</a:t>
              </a:r>
            </a:p>
          </p:txBody>
        </p:sp>
      </p:grpSp>
      <p:sp>
        <p:nvSpPr>
          <p:cNvPr id="50180" name="Text Box 8"/>
          <p:cNvSpPr txBox="1">
            <a:spLocks noChangeArrowheads="1"/>
          </p:cNvSpPr>
          <p:nvPr/>
        </p:nvSpPr>
        <p:spPr bwMode="auto">
          <a:xfrm>
            <a:off x="1143000" y="866775"/>
            <a:ext cx="723900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9pPr>
          </a:lstStyle>
          <a:p>
            <a:pPr eaLnBrk="1" hangingPunct="1">
              <a:lnSpc>
                <a:spcPct val="113000"/>
              </a:lnSpc>
              <a:buClr>
                <a:srgbClr val="000000"/>
              </a:buClr>
              <a:buSzPct val="100000"/>
              <a:buFont typeface="Times New Roman" pitchFamily="18" charset="0"/>
              <a:buNone/>
            </a:pPr>
            <a:r>
              <a:rPr lang="en-GB" i="1">
                <a:solidFill>
                  <a:srgbClr val="000000"/>
                </a:solidFill>
                <a:latin typeface="Times New Roman" pitchFamily="18" charset="0"/>
              </a:rPr>
              <a:t>Mao-Draayer &amp; Panitch (2004), Alexia without agraphia in multiple sclerosis...</a:t>
            </a:r>
          </a:p>
        </p:txBody>
      </p:sp>
      <p:sp>
        <p:nvSpPr>
          <p:cNvPr id="50181" name="Text Box 10"/>
          <p:cNvSpPr txBox="1">
            <a:spLocks noChangeArrowheads="1"/>
          </p:cNvSpPr>
          <p:nvPr/>
        </p:nvSpPr>
        <p:spPr bwMode="auto">
          <a:xfrm>
            <a:off x="2286000" y="5334000"/>
            <a:ext cx="4876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spcBef>
                <a:spcPct val="50000"/>
              </a:spcBef>
            </a:pPr>
            <a:r>
              <a:rPr lang="en-US" i="1"/>
              <a:t>Notice the series of places with a lesion.  Are these multiple white matter locations, or does this reflect degeneration within a single fiber tract?</a:t>
            </a:r>
          </a:p>
        </p:txBody>
      </p:sp>
      <p:sp>
        <p:nvSpPr>
          <p:cNvPr id="50182" name="AutoShape 11"/>
          <p:cNvSpPr>
            <a:spLocks noChangeArrowheads="1"/>
          </p:cNvSpPr>
          <p:nvPr/>
        </p:nvSpPr>
        <p:spPr bwMode="auto">
          <a:xfrm rot="-2364040">
            <a:off x="4514850" y="3100388"/>
            <a:ext cx="457200" cy="195262"/>
          </a:xfrm>
          <a:prstGeom prst="rightArrow">
            <a:avLst>
              <a:gd name="adj1" fmla="val 50000"/>
              <a:gd name="adj2" fmla="val 58537"/>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3" name="AutoShape 12"/>
          <p:cNvSpPr>
            <a:spLocks noChangeArrowheads="1"/>
          </p:cNvSpPr>
          <p:nvPr/>
        </p:nvSpPr>
        <p:spPr bwMode="auto">
          <a:xfrm rot="-2364040">
            <a:off x="7620000" y="4343400"/>
            <a:ext cx="457200" cy="195263"/>
          </a:xfrm>
          <a:prstGeom prst="rightArrow">
            <a:avLst>
              <a:gd name="adj1" fmla="val 50000"/>
              <a:gd name="adj2" fmla="val 58536"/>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84" name="AutoShape 13"/>
          <p:cNvSpPr>
            <a:spLocks noChangeArrowheads="1"/>
          </p:cNvSpPr>
          <p:nvPr/>
        </p:nvSpPr>
        <p:spPr bwMode="auto">
          <a:xfrm rot="-2364040">
            <a:off x="914400" y="4038600"/>
            <a:ext cx="457200" cy="195263"/>
          </a:xfrm>
          <a:prstGeom prst="rightArrow">
            <a:avLst>
              <a:gd name="adj1" fmla="val 50000"/>
              <a:gd name="adj2" fmla="val 58536"/>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02" name="Rectangle 6"/>
          <p:cNvSpPr>
            <a:spLocks noGrp="1" noChangeArrowheads="1"/>
          </p:cNvSpPr>
          <p:nvPr>
            <p:ph type="title"/>
          </p:nvPr>
        </p:nvSpPr>
        <p:spPr/>
        <p:txBody>
          <a:bodyPr/>
          <a:lstStyle/>
          <a:p>
            <a:pPr eaLnBrk="1" hangingPunct="1"/>
            <a:r>
              <a:rPr lang="en-GB" smtClean="0"/>
              <a:t>Forceps lesion location (average brain)</a:t>
            </a:r>
          </a:p>
        </p:txBody>
      </p:sp>
      <p:sp>
        <p:nvSpPr>
          <p:cNvPr id="51203" name="Text Box 7"/>
          <p:cNvSpPr txBox="1">
            <a:spLocks noChangeArrowheads="1"/>
          </p:cNvSpPr>
          <p:nvPr/>
        </p:nvSpPr>
        <p:spPr bwMode="auto">
          <a:xfrm>
            <a:off x="685800" y="914400"/>
            <a:ext cx="8001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spcBef>
                <a:spcPct val="50000"/>
              </a:spcBef>
            </a:pPr>
            <a:r>
              <a:rPr lang="en-US" i="1"/>
              <a:t>Locate positions of the lesion in the forceps within a template of 20 brains.</a:t>
            </a:r>
          </a:p>
        </p:txBody>
      </p:sp>
      <p:grpSp>
        <p:nvGrpSpPr>
          <p:cNvPr id="51204" name="Group 19"/>
          <p:cNvGrpSpPr>
            <a:grpSpLocks/>
          </p:cNvGrpSpPr>
          <p:nvPr/>
        </p:nvGrpSpPr>
        <p:grpSpPr bwMode="auto">
          <a:xfrm>
            <a:off x="1143000" y="2000250"/>
            <a:ext cx="3071813" cy="4019550"/>
            <a:chOff x="0" y="864"/>
            <a:chExt cx="1935" cy="2532"/>
          </a:xfrm>
        </p:grpSpPr>
        <p:pic>
          <p:nvPicPr>
            <p:cNvPr id="5121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0" y="864"/>
              <a:ext cx="1935" cy="25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212" name="Rectangle 8"/>
            <p:cNvSpPr>
              <a:spLocks noChangeArrowheads="1"/>
            </p:cNvSpPr>
            <p:nvPr/>
          </p:nvSpPr>
          <p:spPr bwMode="auto">
            <a:xfrm flipH="1">
              <a:off x="63" y="912"/>
              <a:ext cx="20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solidFill>
                    <a:srgbClr val="FF0000"/>
                  </a:solidFill>
                </a:rPr>
                <a:t>R</a:t>
              </a:r>
            </a:p>
          </p:txBody>
        </p:sp>
        <p:sp>
          <p:nvSpPr>
            <p:cNvPr id="51213" name="Rectangle 9"/>
            <p:cNvSpPr>
              <a:spLocks noChangeArrowheads="1"/>
            </p:cNvSpPr>
            <p:nvPr/>
          </p:nvSpPr>
          <p:spPr bwMode="auto">
            <a:xfrm flipH="1">
              <a:off x="1718" y="912"/>
              <a:ext cx="187"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solidFill>
                    <a:srgbClr val="FF0000"/>
                  </a:solidFill>
                </a:rPr>
                <a:t>L</a:t>
              </a:r>
            </a:p>
          </p:txBody>
        </p:sp>
      </p:grpSp>
      <p:grpSp>
        <p:nvGrpSpPr>
          <p:cNvPr id="51205" name="Group 18"/>
          <p:cNvGrpSpPr>
            <a:grpSpLocks/>
          </p:cNvGrpSpPr>
          <p:nvPr/>
        </p:nvGrpSpPr>
        <p:grpSpPr bwMode="auto">
          <a:xfrm>
            <a:off x="4305300" y="2209800"/>
            <a:ext cx="3086100" cy="3581400"/>
            <a:chOff x="3840" y="919"/>
            <a:chExt cx="1920" cy="2228"/>
          </a:xfrm>
        </p:grpSpPr>
        <p:pic>
          <p:nvPicPr>
            <p:cNvPr id="51208" name="Picture 13"/>
            <p:cNvPicPr>
              <a:picLocks noChangeAspect="1" noChangeArrowheads="1"/>
            </p:cNvPicPr>
            <p:nvPr/>
          </p:nvPicPr>
          <p:blipFill>
            <a:blip r:embed="rId4">
              <a:extLst>
                <a:ext uri="{28A0092B-C50C-407E-A947-70E740481C1C}">
                  <a14:useLocalDpi xmlns:a14="http://schemas.microsoft.com/office/drawing/2010/main" val="0"/>
                </a:ext>
              </a:extLst>
            </a:blip>
            <a:srcRect l="66667"/>
            <a:stretch>
              <a:fillRect/>
            </a:stretch>
          </p:blipFill>
          <p:spPr bwMode="auto">
            <a:xfrm>
              <a:off x="3840" y="919"/>
              <a:ext cx="1920" cy="2228"/>
            </a:xfrm>
            <a:prstGeom prst="rect">
              <a:avLst/>
            </a:prstGeom>
            <a:noFill/>
            <a:ln>
              <a:noFill/>
            </a:ln>
            <a:effectLst/>
            <a:extLst>
              <a:ext uri="{909E8E84-426E-40DD-AFC4-6F175D3DCCD1}">
                <a14:hiddenFill xmlns:a14="http://schemas.microsoft.com/office/drawing/2010/main">
                  <a:blipFill dpi="0" rotWithShape="0">
                    <a:blip/>
                    <a:srcRect l="66667"/>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209" name="Rectangle 16"/>
            <p:cNvSpPr>
              <a:spLocks noChangeArrowheads="1"/>
            </p:cNvSpPr>
            <p:nvPr/>
          </p:nvSpPr>
          <p:spPr bwMode="auto">
            <a:xfrm flipH="1">
              <a:off x="3889" y="960"/>
              <a:ext cx="206"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solidFill>
                    <a:srgbClr val="FF0000"/>
                  </a:solidFill>
                </a:rPr>
                <a:t>R</a:t>
              </a:r>
            </a:p>
          </p:txBody>
        </p:sp>
        <p:sp>
          <p:nvSpPr>
            <p:cNvPr id="51210" name="Rectangle 17"/>
            <p:cNvSpPr>
              <a:spLocks noChangeArrowheads="1"/>
            </p:cNvSpPr>
            <p:nvPr/>
          </p:nvSpPr>
          <p:spPr bwMode="auto">
            <a:xfrm flipH="1">
              <a:off x="5543" y="960"/>
              <a:ext cx="184"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solidFill>
                    <a:srgbClr val="FF0000"/>
                  </a:solidFill>
                </a:rPr>
                <a:t>L</a:t>
              </a:r>
            </a:p>
          </p:txBody>
        </p:sp>
      </p:grpSp>
      <p:sp>
        <p:nvSpPr>
          <p:cNvPr id="51206" name="Text Box 20"/>
          <p:cNvSpPr txBox="1">
            <a:spLocks noChangeArrowheads="1"/>
          </p:cNvSpPr>
          <p:nvPr/>
        </p:nvSpPr>
        <p:spPr bwMode="auto">
          <a:xfrm>
            <a:off x="5470525" y="1889125"/>
            <a:ext cx="8604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a:t>Subject</a:t>
            </a:r>
          </a:p>
        </p:txBody>
      </p:sp>
      <p:sp>
        <p:nvSpPr>
          <p:cNvPr id="51207" name="Text Box 21"/>
          <p:cNvSpPr txBox="1">
            <a:spLocks noChangeArrowheads="1"/>
          </p:cNvSpPr>
          <p:nvPr/>
        </p:nvSpPr>
        <p:spPr bwMode="auto">
          <a:xfrm>
            <a:off x="1524000" y="1676400"/>
            <a:ext cx="23415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a:t>Template of 20 subjects</a:t>
            </a: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smtClean="0"/>
              <a:t>Application of DTI</a:t>
            </a:r>
          </a:p>
        </p:txBody>
      </p:sp>
      <p:pic>
        <p:nvPicPr>
          <p:cNvPr id="52227" name="Picture 3" descr="figure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667000"/>
            <a:ext cx="8305800" cy="259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Rectangle 4"/>
          <p:cNvSpPr>
            <a:spLocks noChangeArrowheads="1"/>
          </p:cNvSpPr>
          <p:nvPr/>
        </p:nvSpPr>
        <p:spPr bwMode="auto">
          <a:xfrm>
            <a:off x="1600200" y="1219200"/>
            <a:ext cx="5868988" cy="70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i="1"/>
              <a:t>Find the fiber paths in the template that pass through the lesion</a:t>
            </a:r>
          </a:p>
          <a:p>
            <a:pPr>
              <a:spcBef>
                <a:spcPct val="50000"/>
              </a:spcBef>
            </a:pPr>
            <a:r>
              <a:rPr lang="en-US" i="1"/>
              <a:t>Locate where these paths pass through the corpus callosum.</a:t>
            </a: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3250" name="Rectangle 5"/>
          <p:cNvSpPr>
            <a:spLocks noGrp="1" noChangeArrowheads="1"/>
          </p:cNvSpPr>
          <p:nvPr>
            <p:ph type="title"/>
          </p:nvPr>
        </p:nvSpPr>
        <p:spPr/>
        <p:txBody>
          <a:bodyPr/>
          <a:lstStyle/>
          <a:p>
            <a:pPr eaLnBrk="1" hangingPunct="1"/>
            <a:r>
              <a:rPr lang="en-GB" smtClean="0"/>
              <a:t>Fiber tracts predict lesion location in callosum</a:t>
            </a:r>
          </a:p>
        </p:txBody>
      </p:sp>
      <p:grpSp>
        <p:nvGrpSpPr>
          <p:cNvPr id="53251" name="Group 11"/>
          <p:cNvGrpSpPr>
            <a:grpSpLocks/>
          </p:cNvGrpSpPr>
          <p:nvPr/>
        </p:nvGrpSpPr>
        <p:grpSpPr bwMode="auto">
          <a:xfrm>
            <a:off x="382588" y="1219200"/>
            <a:ext cx="6550025" cy="4687888"/>
            <a:chOff x="241" y="768"/>
            <a:chExt cx="4126" cy="2953"/>
          </a:xfrm>
        </p:grpSpPr>
        <p:pic>
          <p:nvPicPr>
            <p:cNvPr id="5325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 y="768"/>
              <a:ext cx="4126" cy="295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3258" name="Text Box 6"/>
            <p:cNvSpPr txBox="1">
              <a:spLocks noChangeArrowheads="1"/>
            </p:cNvSpPr>
            <p:nvPr/>
          </p:nvSpPr>
          <p:spPr bwMode="auto">
            <a:xfrm>
              <a:off x="1056" y="1564"/>
              <a:ext cx="276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a:solidFill>
                    <a:schemeClr val="bg1"/>
                  </a:solidFill>
                </a:rPr>
                <a:t>Predicted location of lesioned fiber in template </a:t>
              </a:r>
            </a:p>
          </p:txBody>
        </p:sp>
      </p:grpSp>
      <p:grpSp>
        <p:nvGrpSpPr>
          <p:cNvPr id="53252" name="Group 10"/>
          <p:cNvGrpSpPr>
            <a:grpSpLocks/>
          </p:cNvGrpSpPr>
          <p:nvPr/>
        </p:nvGrpSpPr>
        <p:grpSpPr bwMode="auto">
          <a:xfrm>
            <a:off x="4968875" y="3854450"/>
            <a:ext cx="4022725" cy="2300288"/>
            <a:chOff x="3130" y="2428"/>
            <a:chExt cx="2534" cy="1449"/>
          </a:xfrm>
        </p:grpSpPr>
        <p:grpSp>
          <p:nvGrpSpPr>
            <p:cNvPr id="53253" name="Group 8"/>
            <p:cNvGrpSpPr>
              <a:grpSpLocks/>
            </p:cNvGrpSpPr>
            <p:nvPr/>
          </p:nvGrpSpPr>
          <p:grpSpPr bwMode="auto">
            <a:xfrm>
              <a:off x="3130" y="2443"/>
              <a:ext cx="2534" cy="1434"/>
              <a:chOff x="3130" y="2443"/>
              <a:chExt cx="2534" cy="1434"/>
            </a:xfrm>
          </p:grpSpPr>
          <p:pic>
            <p:nvPicPr>
              <p:cNvPr id="53255" name="Picture 4"/>
              <p:cNvPicPr>
                <a:picLocks noChangeAspect="1" noChangeArrowheads="1"/>
              </p:cNvPicPr>
              <p:nvPr/>
            </p:nvPicPr>
            <p:blipFill>
              <a:blip r:embed="rId4">
                <a:extLst>
                  <a:ext uri="{28A0092B-C50C-407E-A947-70E740481C1C}">
                    <a14:useLocalDpi xmlns:a14="http://schemas.microsoft.com/office/drawing/2010/main" val="0"/>
                  </a:ext>
                </a:extLst>
              </a:blip>
              <a:srcRect l="2222" t="19785" b="34628"/>
              <a:stretch>
                <a:fillRect/>
              </a:stretch>
            </p:blipFill>
            <p:spPr bwMode="auto">
              <a:xfrm>
                <a:off x="3130" y="2443"/>
                <a:ext cx="2534" cy="1434"/>
              </a:xfrm>
              <a:prstGeom prst="rect">
                <a:avLst/>
              </a:prstGeom>
              <a:noFill/>
              <a:ln>
                <a:noFill/>
              </a:ln>
              <a:effectLst/>
              <a:extLst>
                <a:ext uri="{909E8E84-426E-40DD-AFC4-6F175D3DCCD1}">
                  <a14:hiddenFill xmlns:a14="http://schemas.microsoft.com/office/drawing/2010/main">
                    <a:blipFill dpi="0" rotWithShape="0">
                      <a:blip/>
                      <a:srcRect l="2222" t="19785" b="34628"/>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3256" name="Oval 7"/>
              <p:cNvSpPr>
                <a:spLocks noChangeArrowheads="1"/>
              </p:cNvSpPr>
              <p:nvPr/>
            </p:nvSpPr>
            <p:spPr bwMode="auto">
              <a:xfrm>
                <a:off x="4560" y="2880"/>
                <a:ext cx="480" cy="576"/>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3254" name="Text Box 9"/>
            <p:cNvSpPr txBox="1">
              <a:spLocks noChangeArrowheads="1"/>
            </p:cNvSpPr>
            <p:nvPr/>
          </p:nvSpPr>
          <p:spPr bwMode="auto">
            <a:xfrm>
              <a:off x="3493" y="2428"/>
              <a:ext cx="1595"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a:t>Observed lesion in patient</a:t>
              </a:r>
            </a:p>
          </p:txBody>
        </p:sp>
      </p:gr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smtClean="0"/>
              <a:t>Summary</a:t>
            </a:r>
          </a:p>
        </p:txBody>
      </p:sp>
      <p:sp>
        <p:nvSpPr>
          <p:cNvPr id="54275" name="Rectangle 4"/>
          <p:cNvSpPr>
            <a:spLocks noGrp="1" noChangeArrowheads="1"/>
          </p:cNvSpPr>
          <p:nvPr>
            <p:ph type="body" idx="4294967295"/>
          </p:nvPr>
        </p:nvSpPr>
        <p:spPr>
          <a:xfrm>
            <a:off x="0" y="1341438"/>
            <a:ext cx="6553200" cy="4525962"/>
          </a:xfrm>
        </p:spPr>
        <p:txBody>
          <a:bodyPr/>
          <a:lstStyle/>
          <a:p>
            <a:pPr eaLnBrk="1" hangingPunct="1">
              <a:lnSpc>
                <a:spcPct val="110000"/>
              </a:lnSpc>
            </a:pPr>
            <a:r>
              <a:rPr lang="en-US" sz="2400" dirty="0" smtClean="0">
                <a:latin typeface="Georgia" pitchFamily="18" charset="0"/>
              </a:rPr>
              <a:t>MR contrast mechanisms</a:t>
            </a:r>
          </a:p>
          <a:p>
            <a:pPr lvl="1" eaLnBrk="1" hangingPunct="1">
              <a:lnSpc>
                <a:spcPct val="110000"/>
              </a:lnSpc>
            </a:pPr>
            <a:r>
              <a:rPr lang="en-US" sz="2000" dirty="0" smtClean="0">
                <a:latin typeface="Georgia" pitchFamily="18" charset="0"/>
              </a:rPr>
              <a:t>T1 anatomical contrast</a:t>
            </a:r>
          </a:p>
          <a:p>
            <a:pPr lvl="1" eaLnBrk="1" hangingPunct="1">
              <a:lnSpc>
                <a:spcPct val="110000"/>
              </a:lnSpc>
            </a:pPr>
            <a:r>
              <a:rPr lang="en-US" sz="2000" dirty="0" smtClean="0">
                <a:latin typeface="Georgia" pitchFamily="18" charset="0"/>
              </a:rPr>
              <a:t>T2 edema, AVM</a:t>
            </a:r>
          </a:p>
          <a:p>
            <a:pPr eaLnBrk="1" hangingPunct="1">
              <a:lnSpc>
                <a:spcPct val="110000"/>
              </a:lnSpc>
            </a:pPr>
            <a:r>
              <a:rPr lang="en-US" sz="2400" dirty="0" smtClean="0">
                <a:latin typeface="Georgia" pitchFamily="18" charset="0"/>
              </a:rPr>
              <a:t>Functional MRI (fMRI, BOLD) </a:t>
            </a:r>
          </a:p>
          <a:p>
            <a:pPr lvl="1" eaLnBrk="1" hangingPunct="1">
              <a:lnSpc>
                <a:spcPct val="110000"/>
              </a:lnSpc>
            </a:pPr>
            <a:r>
              <a:rPr lang="en-US" sz="2000" dirty="0" smtClean="0">
                <a:latin typeface="Georgia" pitchFamily="18" charset="0"/>
              </a:rPr>
              <a:t>Blood oxygen, synaptic signaling</a:t>
            </a:r>
          </a:p>
          <a:p>
            <a:pPr lvl="1" eaLnBrk="1" hangingPunct="1">
              <a:lnSpc>
                <a:spcPct val="110000"/>
              </a:lnSpc>
            </a:pPr>
            <a:r>
              <a:rPr lang="en-US" sz="2000" dirty="0" smtClean="0">
                <a:latin typeface="Georgia" pitchFamily="18" charset="0"/>
              </a:rPr>
              <a:t>Predictive cognitive surgical outcomes</a:t>
            </a:r>
          </a:p>
          <a:p>
            <a:pPr eaLnBrk="1" hangingPunct="1">
              <a:lnSpc>
                <a:spcPct val="110000"/>
              </a:lnSpc>
            </a:pPr>
            <a:r>
              <a:rPr lang="en-US" sz="2400" dirty="0" smtClean="0">
                <a:latin typeface="Georgia" pitchFamily="18" charset="0"/>
              </a:rPr>
              <a:t>Diffusion tensor imaging</a:t>
            </a:r>
          </a:p>
          <a:p>
            <a:pPr lvl="1" eaLnBrk="1" hangingPunct="1">
              <a:lnSpc>
                <a:spcPct val="110000"/>
              </a:lnSpc>
            </a:pPr>
            <a:r>
              <a:rPr lang="en-US" sz="2000" dirty="0" smtClean="0">
                <a:latin typeface="Georgia" pitchFamily="18" charset="0"/>
              </a:rPr>
              <a:t>White matter tracts</a:t>
            </a:r>
          </a:p>
          <a:p>
            <a:pPr lvl="1" eaLnBrk="1" hangingPunct="1">
              <a:lnSpc>
                <a:spcPct val="110000"/>
              </a:lnSpc>
            </a:pPr>
            <a:r>
              <a:rPr lang="en-US" sz="2000" dirty="0" smtClean="0">
                <a:latin typeface="Georgia" pitchFamily="18" charset="0"/>
              </a:rPr>
              <a:t>Analyze brain development and connectivity</a:t>
            </a:r>
          </a:p>
          <a:p>
            <a:pPr lvl="1" eaLnBrk="1" hangingPunct="1">
              <a:lnSpc>
                <a:spcPct val="110000"/>
              </a:lnSpc>
            </a:pPr>
            <a:r>
              <a:rPr lang="en-US" sz="2000" dirty="0" smtClean="0">
                <a:latin typeface="Georgia" pitchFamily="18" charset="0"/>
              </a:rPr>
              <a:t>Predict cognitive performance</a:t>
            </a:r>
          </a:p>
        </p:txBody>
      </p:sp>
      <p:sp>
        <p:nvSpPr>
          <p:cNvPr id="54276" name="Text Box 3"/>
          <p:cNvSpPr txBox="1">
            <a:spLocks noChangeArrowheads="1"/>
          </p:cNvSpPr>
          <p:nvPr/>
        </p:nvSpPr>
        <p:spPr bwMode="auto">
          <a:xfrm>
            <a:off x="1965325" y="1355725"/>
            <a:ext cx="5197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endParaRPr lang="en-US"/>
          </a:p>
        </p:txBody>
      </p:sp>
      <p:pic>
        <p:nvPicPr>
          <p:cNvPr id="54277" name="Picture 5"/>
          <p:cNvPicPr>
            <a:picLocks noChangeAspect="1" noChangeArrowheads="1"/>
          </p:cNvPicPr>
          <p:nvPr/>
        </p:nvPicPr>
        <p:blipFill>
          <a:blip r:embed="rId3">
            <a:extLst>
              <a:ext uri="{28A0092B-C50C-407E-A947-70E740481C1C}">
                <a14:useLocalDpi xmlns:a14="http://schemas.microsoft.com/office/drawing/2010/main" val="0"/>
              </a:ext>
            </a:extLst>
          </a:blip>
          <a:srcRect r="50000"/>
          <a:stretch>
            <a:fillRect/>
          </a:stretch>
        </p:blipFill>
        <p:spPr bwMode="auto">
          <a:xfrm>
            <a:off x="7162800" y="4572000"/>
            <a:ext cx="1557338" cy="1868488"/>
          </a:xfrm>
          <a:prstGeom prst="rect">
            <a:avLst/>
          </a:prstGeom>
          <a:noFill/>
          <a:ln>
            <a:noFill/>
          </a:ln>
          <a:effectLst/>
          <a:extLst>
            <a:ext uri="{909E8E84-426E-40DD-AFC4-6F175D3DCCD1}">
              <a14:hiddenFill xmlns:a14="http://schemas.microsoft.com/office/drawing/2010/main">
                <a:blipFill dpi="0" rotWithShape="0">
                  <a:blip/>
                  <a:srcRect r="50000"/>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4278" name="Picture 7" descr="WalterK"/>
          <p:cNvPicPr>
            <a:picLocks noChangeAspect="1" noChangeArrowheads="1"/>
          </p:cNvPicPr>
          <p:nvPr/>
        </p:nvPicPr>
        <p:blipFill>
          <a:blip r:embed="rId4">
            <a:extLst>
              <a:ext uri="{28A0092B-C50C-407E-A947-70E740481C1C}">
                <a14:useLocalDpi xmlns:a14="http://schemas.microsoft.com/office/drawing/2010/main" val="0"/>
              </a:ext>
            </a:extLst>
          </a:blip>
          <a:srcRect l="14330" t="10236" r="10207" b="22534"/>
          <a:stretch>
            <a:fillRect/>
          </a:stretch>
        </p:blipFill>
        <p:spPr bwMode="auto">
          <a:xfrm>
            <a:off x="6858000" y="2746375"/>
            <a:ext cx="2133600" cy="1749425"/>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4279"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9400" y="1295400"/>
            <a:ext cx="1109663" cy="1371600"/>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pic>
        <p:nvPicPr>
          <p:cNvPr id="54280" name="Picture 1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15250" y="1295400"/>
            <a:ext cx="1371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endParaRPr lang="en-US" smtClean="0"/>
          </a:p>
        </p:txBody>
      </p:sp>
      <p:sp>
        <p:nvSpPr>
          <p:cNvPr id="55299" name="Rectangle 3"/>
          <p:cNvSpPr>
            <a:spLocks noGrp="1" noChangeArrowheads="1"/>
          </p:cNvSpPr>
          <p:nvPr>
            <p:ph type="body" idx="1"/>
          </p:nvPr>
        </p:nvSpPr>
        <p:spPr/>
        <p:txBody>
          <a:bodyPr/>
          <a:lstStyle/>
          <a:p>
            <a:pPr eaLnBrk="1" hangingPunct="1"/>
            <a:r>
              <a:rPr lang="en-US" smtClean="0"/>
              <a:t>Extra</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title"/>
          </p:nvPr>
        </p:nvSpPr>
        <p:spPr/>
        <p:txBody>
          <a:bodyPr/>
          <a:lstStyle/>
          <a:p>
            <a:pPr eaLnBrk="1" hangingPunct="1"/>
            <a:r>
              <a:rPr lang="en-US" smtClean="0"/>
              <a:t>A modern MRI scanner. </a:t>
            </a:r>
          </a:p>
        </p:txBody>
      </p:sp>
      <p:grpSp>
        <p:nvGrpSpPr>
          <p:cNvPr id="4099" name="Group 7"/>
          <p:cNvGrpSpPr>
            <a:grpSpLocks/>
          </p:cNvGrpSpPr>
          <p:nvPr/>
        </p:nvGrpSpPr>
        <p:grpSpPr bwMode="auto">
          <a:xfrm>
            <a:off x="460299" y="839787"/>
            <a:ext cx="7921701" cy="5942013"/>
            <a:chOff x="176" y="288"/>
            <a:chExt cx="5374" cy="4031"/>
          </a:xfrm>
        </p:grpSpPr>
        <p:pic>
          <p:nvPicPr>
            <p:cNvPr id="4100" name="Picture 2" descr="fmri-fig-01-0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 y="288"/>
              <a:ext cx="5374" cy="4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01" name="Text Box 5"/>
            <p:cNvSpPr txBox="1">
              <a:spLocks noChangeArrowheads="1"/>
            </p:cNvSpPr>
            <p:nvPr/>
          </p:nvSpPr>
          <p:spPr bwMode="auto">
            <a:xfrm>
              <a:off x="902" y="1910"/>
              <a:ext cx="27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a:t>B0</a:t>
              </a:r>
            </a:p>
          </p:txBody>
        </p:sp>
        <p:sp>
          <p:nvSpPr>
            <p:cNvPr id="4102" name="Text Box 6"/>
            <p:cNvSpPr txBox="1">
              <a:spLocks noChangeArrowheads="1"/>
            </p:cNvSpPr>
            <p:nvPr/>
          </p:nvSpPr>
          <p:spPr bwMode="auto">
            <a:xfrm>
              <a:off x="2400" y="1920"/>
              <a:ext cx="286"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a:t>RF</a:t>
              </a:r>
            </a:p>
          </p:txBody>
        </p:sp>
      </p:grpSp>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7738" y="2819400"/>
            <a:ext cx="1508125" cy="27432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6323" name="Rectangle 3"/>
          <p:cNvSpPr>
            <a:spLocks noGrp="1" noChangeArrowheads="1"/>
          </p:cNvSpPr>
          <p:nvPr>
            <p:ph type="title"/>
          </p:nvPr>
        </p:nvSpPr>
        <p:spPr/>
        <p:txBody>
          <a:bodyPr/>
          <a:lstStyle/>
          <a:p>
            <a:pPr eaLnBrk="1" hangingPunct="1"/>
            <a:r>
              <a:rPr lang="en-US" sz="1800" smtClean="0"/>
              <a:t>Understanding the developing child’s brain</a:t>
            </a:r>
          </a:p>
        </p:txBody>
      </p:sp>
      <p:sp>
        <p:nvSpPr>
          <p:cNvPr id="56324" name="Text Box 4"/>
          <p:cNvSpPr txBox="1">
            <a:spLocks noChangeArrowheads="1"/>
          </p:cNvSpPr>
          <p:nvPr/>
        </p:nvSpPr>
        <p:spPr bwMode="auto">
          <a:xfrm>
            <a:off x="7110413" y="2346325"/>
            <a:ext cx="18811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000" i="1" u="sng">
                <a:latin typeface="Times New Roman" pitchFamily="18" charset="0"/>
              </a:rPr>
              <a:t>Projection zones</a:t>
            </a:r>
          </a:p>
        </p:txBody>
      </p:sp>
      <p:pic>
        <p:nvPicPr>
          <p:cNvPr id="56325" name="Picture 5" descr="7 everyBrain_landscape_with_fibers copy copy"/>
          <p:cNvPicPr>
            <a:picLocks noChangeAspect="1" noChangeArrowheads="1"/>
          </p:cNvPicPr>
          <p:nvPr/>
        </p:nvPicPr>
        <p:blipFill>
          <a:blip r:embed="rId4">
            <a:extLst>
              <a:ext uri="{28A0092B-C50C-407E-A947-70E740481C1C}">
                <a14:useLocalDpi xmlns:a14="http://schemas.microsoft.com/office/drawing/2010/main" val="0"/>
              </a:ext>
            </a:extLst>
          </a:blip>
          <a:srcRect l="19972"/>
          <a:stretch>
            <a:fillRect/>
          </a:stretch>
        </p:blipFill>
        <p:spPr bwMode="auto">
          <a:xfrm>
            <a:off x="457200" y="1219200"/>
            <a:ext cx="6705600" cy="488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smtClean="0"/>
              <a:t>Learning and reading disabilities</a:t>
            </a:r>
          </a:p>
        </p:txBody>
      </p:sp>
      <p:pic>
        <p:nvPicPr>
          <p:cNvPr id="573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54513" y="4860925"/>
            <a:ext cx="1055687" cy="19208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48" name="Text Box 4"/>
          <p:cNvSpPr txBox="1">
            <a:spLocks noChangeArrowheads="1"/>
          </p:cNvSpPr>
          <p:nvPr/>
        </p:nvSpPr>
        <p:spPr bwMode="auto">
          <a:xfrm>
            <a:off x="2309813" y="5562600"/>
            <a:ext cx="18811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000" i="1" u="sng">
                <a:latin typeface="Times New Roman" pitchFamily="18" charset="0"/>
              </a:rPr>
              <a:t>Projection zones</a:t>
            </a:r>
          </a:p>
        </p:txBody>
      </p:sp>
      <p:grpSp>
        <p:nvGrpSpPr>
          <p:cNvPr id="57349" name="Group 5"/>
          <p:cNvGrpSpPr>
            <a:grpSpLocks/>
          </p:cNvGrpSpPr>
          <p:nvPr/>
        </p:nvGrpSpPr>
        <p:grpSpPr bwMode="auto">
          <a:xfrm>
            <a:off x="457200" y="1676400"/>
            <a:ext cx="8458200" cy="2987675"/>
            <a:chOff x="528" y="960"/>
            <a:chExt cx="5328" cy="1882"/>
          </a:xfrm>
        </p:grpSpPr>
        <p:graphicFrame>
          <p:nvGraphicFramePr>
            <p:cNvPr id="57350" name="Object 6"/>
            <p:cNvGraphicFramePr>
              <a:graphicFrameLocks noChangeAspect="1"/>
            </p:cNvGraphicFramePr>
            <p:nvPr/>
          </p:nvGraphicFramePr>
          <p:xfrm>
            <a:off x="528" y="960"/>
            <a:ext cx="5328" cy="1523"/>
          </p:xfrm>
          <a:graphic>
            <a:graphicData uri="http://schemas.openxmlformats.org/presentationml/2006/ole">
              <mc:AlternateContent xmlns:mc="http://schemas.openxmlformats.org/markup-compatibility/2006">
                <mc:Choice xmlns:v="urn:schemas-microsoft-com:vml" Requires="v">
                  <p:oleObj spid="_x0000_s57373" name="Image" r:id="rId5" imgW="5907036" imgH="1688452" progId="Photoshop.Image.10">
                    <p:embed/>
                  </p:oleObj>
                </mc:Choice>
                <mc:Fallback>
                  <p:oleObj name="Image" r:id="rId5" imgW="5907036" imgH="1688452" progId="Photoshop.Image.10">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 y="960"/>
                          <a:ext cx="5328" cy="152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57351" name="Group 7"/>
            <p:cNvGrpSpPr>
              <a:grpSpLocks/>
            </p:cNvGrpSpPr>
            <p:nvPr/>
          </p:nvGrpSpPr>
          <p:grpSpPr bwMode="auto">
            <a:xfrm>
              <a:off x="696" y="2592"/>
              <a:ext cx="4992" cy="250"/>
              <a:chOff x="720" y="2592"/>
              <a:chExt cx="4992" cy="250"/>
            </a:xfrm>
          </p:grpSpPr>
          <p:sp>
            <p:nvSpPr>
              <p:cNvPr id="57352" name="Text Box 8"/>
              <p:cNvSpPr txBox="1">
                <a:spLocks noChangeArrowheads="1"/>
              </p:cNvSpPr>
              <p:nvPr/>
            </p:nvSpPr>
            <p:spPr bwMode="auto">
              <a:xfrm>
                <a:off x="720" y="2592"/>
                <a:ext cx="129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000" b="1">
                    <a:latin typeface="Times New Roman" pitchFamily="18" charset="0"/>
                  </a:rPr>
                  <a:t>All callosal fibers</a:t>
                </a:r>
              </a:p>
            </p:txBody>
          </p:sp>
          <p:sp>
            <p:nvSpPr>
              <p:cNvPr id="57353" name="Text Box 9"/>
              <p:cNvSpPr txBox="1">
                <a:spLocks noChangeArrowheads="1"/>
              </p:cNvSpPr>
              <p:nvPr/>
            </p:nvSpPr>
            <p:spPr bwMode="auto">
              <a:xfrm>
                <a:off x="2455" y="2592"/>
                <a:ext cx="138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000" b="1">
                    <a:latin typeface="Times New Roman" pitchFamily="18" charset="0"/>
                  </a:rPr>
                  <a:t>Regions of interest</a:t>
                </a:r>
              </a:p>
            </p:txBody>
          </p:sp>
          <p:sp>
            <p:nvSpPr>
              <p:cNvPr id="57354" name="Text Box 10"/>
              <p:cNvSpPr txBox="1">
                <a:spLocks noChangeArrowheads="1"/>
              </p:cNvSpPr>
              <p:nvPr/>
            </p:nvSpPr>
            <p:spPr bwMode="auto">
              <a:xfrm>
                <a:off x="4420" y="2592"/>
                <a:ext cx="129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000" b="1">
                    <a:latin typeface="Times New Roman" pitchFamily="18" charset="0"/>
                  </a:rPr>
                  <a:t>Segmented fibers</a:t>
                </a:r>
              </a:p>
            </p:txBody>
          </p:sp>
          <p:sp>
            <p:nvSpPr>
              <p:cNvPr id="57355" name="AutoShape 11"/>
              <p:cNvSpPr>
                <a:spLocks noChangeArrowheads="1"/>
              </p:cNvSpPr>
              <p:nvPr/>
            </p:nvSpPr>
            <p:spPr bwMode="auto">
              <a:xfrm>
                <a:off x="2124" y="2650"/>
                <a:ext cx="354" cy="134"/>
              </a:xfrm>
              <a:prstGeom prst="rightArrow">
                <a:avLst>
                  <a:gd name="adj1" fmla="val 50000"/>
                  <a:gd name="adj2" fmla="val 66045"/>
                </a:avLst>
              </a:prstGeom>
              <a:solidFill>
                <a:srgbClr val="A4C7F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56" name="AutoShape 12"/>
              <p:cNvSpPr>
                <a:spLocks noChangeArrowheads="1"/>
              </p:cNvSpPr>
              <p:nvPr/>
            </p:nvSpPr>
            <p:spPr bwMode="auto">
              <a:xfrm>
                <a:off x="3936" y="2650"/>
                <a:ext cx="351" cy="134"/>
              </a:xfrm>
              <a:prstGeom prst="rightArrow">
                <a:avLst>
                  <a:gd name="adj1" fmla="val 50000"/>
                  <a:gd name="adj2" fmla="val 65485"/>
                </a:avLst>
              </a:prstGeom>
              <a:solidFill>
                <a:srgbClr val="A4C7F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Tree>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3">
            <a:extLst>
              <a:ext uri="{28A0092B-C50C-407E-A947-70E740481C1C}">
                <a14:useLocalDpi xmlns:a14="http://schemas.microsoft.com/office/drawing/2010/main" val="0"/>
              </a:ext>
            </a:extLst>
          </a:blip>
          <a:srcRect r="59723" b="79607"/>
          <a:stretch>
            <a:fillRect/>
          </a:stretch>
        </p:blipFill>
        <p:spPr bwMode="auto">
          <a:xfrm>
            <a:off x="457200" y="2514600"/>
            <a:ext cx="5486400" cy="2617788"/>
          </a:xfrm>
          <a:prstGeom prst="rect">
            <a:avLst/>
          </a:prstGeom>
          <a:noFill/>
          <a:ln>
            <a:noFill/>
          </a:ln>
          <a:effectLst/>
          <a:extLst>
            <a:ext uri="{909E8E84-426E-40DD-AFC4-6F175D3DCCD1}">
              <a14:hiddenFill xmlns:a14="http://schemas.microsoft.com/office/drawing/2010/main">
                <a:blipFill dpi="0" rotWithShape="0">
                  <a:blip/>
                  <a:srcRect r="59723" b="79607"/>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837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9400" y="3886200"/>
            <a:ext cx="1508125" cy="27432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83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565275"/>
            <a:ext cx="2286000" cy="16351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8373" name="Rectangle 5"/>
          <p:cNvSpPr>
            <a:spLocks noGrp="1" noChangeArrowheads="1"/>
          </p:cNvSpPr>
          <p:nvPr>
            <p:ph type="title"/>
          </p:nvPr>
        </p:nvSpPr>
        <p:spPr/>
        <p:txBody>
          <a:bodyPr/>
          <a:lstStyle/>
          <a:p>
            <a:pPr eaLnBrk="1" hangingPunct="1"/>
            <a:r>
              <a:rPr lang="en-US" sz="1800" smtClean="0"/>
              <a:t>Learning and reading disabilities</a:t>
            </a:r>
          </a:p>
        </p:txBody>
      </p:sp>
      <p:sp>
        <p:nvSpPr>
          <p:cNvPr id="58374" name="Text Box 6"/>
          <p:cNvSpPr txBox="1">
            <a:spLocks noChangeArrowheads="1"/>
          </p:cNvSpPr>
          <p:nvPr/>
        </p:nvSpPr>
        <p:spPr bwMode="auto">
          <a:xfrm>
            <a:off x="6119813" y="3413125"/>
            <a:ext cx="18811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000" i="1" u="sng">
                <a:latin typeface="Times New Roman" pitchFamily="18" charset="0"/>
              </a:rPr>
              <a:t>Projection zones</a:t>
            </a:r>
          </a:p>
        </p:txBody>
      </p:sp>
      <p:sp>
        <p:nvSpPr>
          <p:cNvPr id="58375" name="Text Box 7"/>
          <p:cNvSpPr txBox="1">
            <a:spLocks noChangeArrowheads="1"/>
          </p:cNvSpPr>
          <p:nvPr/>
        </p:nvSpPr>
        <p:spPr bwMode="auto">
          <a:xfrm>
            <a:off x="1371600" y="5943600"/>
            <a:ext cx="22320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000">
                <a:latin typeface="Times New Roman" pitchFamily="18" charset="0"/>
              </a:rPr>
              <a:t>Anterior commisure</a:t>
            </a:r>
          </a:p>
        </p:txBody>
      </p:sp>
      <p:sp>
        <p:nvSpPr>
          <p:cNvPr id="58376" name="Line 8"/>
          <p:cNvSpPr>
            <a:spLocks noChangeShapeType="1"/>
          </p:cNvSpPr>
          <p:nvPr/>
        </p:nvSpPr>
        <p:spPr bwMode="auto">
          <a:xfrm flipH="1" flipV="1">
            <a:off x="1600200" y="5029200"/>
            <a:ext cx="381000" cy="838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sz="1800" smtClean="0"/>
              <a:t>Understanding the developing child’s brain</a:t>
            </a:r>
          </a:p>
        </p:txBody>
      </p:sp>
      <p:pic>
        <p:nvPicPr>
          <p:cNvPr id="593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205038"/>
            <a:ext cx="5791200" cy="4043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396" name="Text Box 4"/>
          <p:cNvSpPr txBox="1">
            <a:spLocks noChangeArrowheads="1"/>
          </p:cNvSpPr>
          <p:nvPr/>
        </p:nvSpPr>
        <p:spPr bwMode="auto">
          <a:xfrm>
            <a:off x="6172200" y="1724025"/>
            <a:ext cx="2743200" cy="498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i="1"/>
              <a:t>Recurring tumor in the brain (5 years old)</a:t>
            </a:r>
          </a:p>
          <a:p>
            <a:pPr eaLnBrk="1" hangingPunct="1"/>
            <a:endParaRPr lang="en-US" i="1"/>
          </a:p>
          <a:p>
            <a:pPr eaLnBrk="1" hangingPunct="1"/>
            <a:r>
              <a:rPr lang="en-US" i="1"/>
              <a:t>Irradiated entire brain; radiation-induced necrosis</a:t>
            </a:r>
          </a:p>
          <a:p>
            <a:pPr eaLnBrk="1" hangingPunct="1"/>
            <a:endParaRPr lang="en-US" i="1"/>
          </a:p>
          <a:p>
            <a:pPr eaLnBrk="1" hangingPunct="1"/>
            <a:r>
              <a:rPr lang="en-US" i="1"/>
              <a:t>Inventory pathways in controls</a:t>
            </a:r>
          </a:p>
          <a:p>
            <a:pPr eaLnBrk="1" hangingPunct="1"/>
            <a:endParaRPr lang="en-US" i="1"/>
          </a:p>
          <a:p>
            <a:pPr eaLnBrk="1" hangingPunct="1"/>
            <a:r>
              <a:rPr lang="en-US" i="1"/>
              <a:t>Assess missing pathways</a:t>
            </a:r>
          </a:p>
          <a:p>
            <a:pPr eaLnBrk="1" hangingPunct="1"/>
            <a:endParaRPr lang="en-US" i="1"/>
          </a:p>
          <a:p>
            <a:pPr eaLnBrk="1" hangingPunct="1"/>
            <a:r>
              <a:rPr lang="en-US" i="1"/>
              <a:t>Time of radiation implies which pathways are growing</a:t>
            </a:r>
          </a:p>
          <a:p>
            <a:pPr eaLnBrk="1" hangingPunct="1"/>
            <a:endParaRPr lang="en-US" i="1"/>
          </a:p>
          <a:p>
            <a:pPr eaLnBrk="1" hangingPunct="1"/>
            <a:r>
              <a:rPr lang="en-US" i="1"/>
              <a:t>What if a child is missing a pathway?  What can we expect of them</a:t>
            </a:r>
          </a:p>
          <a:p>
            <a:pPr eaLnBrk="1" hangingPunct="1"/>
            <a:endParaRPr lang="en-US" i="1"/>
          </a:p>
          <a:p>
            <a:pPr eaLnBrk="1" hangingPunct="1"/>
            <a:r>
              <a:rPr lang="en-US" i="1"/>
              <a:t>Directed radiation – gamma knife</a:t>
            </a:r>
          </a:p>
        </p:txBody>
      </p:sp>
      <p:sp>
        <p:nvSpPr>
          <p:cNvPr id="59397" name="Text Box 5"/>
          <p:cNvSpPr txBox="1">
            <a:spLocks noChangeArrowheads="1"/>
          </p:cNvSpPr>
          <p:nvPr/>
        </p:nvSpPr>
        <p:spPr bwMode="auto">
          <a:xfrm>
            <a:off x="2771775" y="1295400"/>
            <a:ext cx="2695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400"/>
              <a:t>Radiation necrosis</a:t>
            </a:r>
          </a:p>
        </p:txBody>
      </p:sp>
      <p:pic>
        <p:nvPicPr>
          <p:cNvPr id="279558" name="Picture 6" descr="5 CyberKnife_01"/>
          <p:cNvPicPr>
            <a:picLocks noChangeAspect="1" noChangeArrowheads="1"/>
          </p:cNvPicPr>
          <p:nvPr/>
        </p:nvPicPr>
        <p:blipFill>
          <a:blip r:embed="rId4" cstate="print">
            <a:extLst>
              <a:ext uri="{28A0092B-C50C-407E-A947-70E740481C1C}">
                <a14:useLocalDpi xmlns:a14="http://schemas.microsoft.com/office/drawing/2010/main" val="0"/>
              </a:ext>
            </a:extLst>
          </a:blip>
          <a:srcRect l="821" t="13901" r="13651"/>
          <a:stretch>
            <a:fillRect/>
          </a:stretch>
        </p:blipFill>
        <p:spPr bwMode="auto">
          <a:xfrm>
            <a:off x="304800" y="2038350"/>
            <a:ext cx="57912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79558"/>
                                        </p:tgtEl>
                                        <p:attrNameLst>
                                          <p:attrName>style.visibility</p:attrName>
                                        </p:attrNameLst>
                                      </p:cBhvr>
                                      <p:to>
                                        <p:strVal val="visible"/>
                                      </p:to>
                                    </p:set>
                                    <p:animEffect transition="in" filter="fade">
                                      <p:cBhvr>
                                        <p:cTn id="7" dur="2000"/>
                                        <p:tgtEl>
                                          <p:spTgt spid="279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smtClean="0"/>
              <a:t>Pluses and minuses of fiber tractography</a:t>
            </a:r>
          </a:p>
        </p:txBody>
      </p:sp>
      <p:pic>
        <p:nvPicPr>
          <p:cNvPr id="60419" name="Picture 3" descr="fig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600200"/>
            <a:ext cx="716280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Rectangle 4"/>
          <p:cNvSpPr>
            <a:spLocks noChangeArrowheads="1"/>
          </p:cNvSpPr>
          <p:nvPr/>
        </p:nvSpPr>
        <p:spPr bwMode="auto">
          <a:xfrm>
            <a:off x="803275" y="733425"/>
            <a:ext cx="795972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buFontTx/>
              <a:buChar char="•"/>
            </a:pPr>
            <a:r>
              <a:rPr lang="en-US" sz="1400">
                <a:hlinkClick r:id="rId4"/>
              </a:rPr>
              <a:t>Functional organization of human occipital-callosal fiber tracts </a:t>
            </a:r>
            <a:r>
              <a:rPr lang="en-US" sz="1400"/>
              <a:t/>
            </a:r>
            <a:br>
              <a:rPr lang="en-US" sz="1400"/>
            </a:br>
            <a:r>
              <a:rPr lang="en-US" sz="1400"/>
              <a:t>Robert F. Dougherty, Michal Ben-Shachar, Roland Bammer, Alyssa Brewer, Brian Wandell (2005). </a:t>
            </a:r>
            <a:br>
              <a:rPr lang="en-US" sz="1400"/>
            </a:br>
            <a:r>
              <a:rPr lang="en-US" sz="1400" b="1"/>
              <a:t>PNAS, </a:t>
            </a:r>
            <a:r>
              <a:rPr lang="en-US" sz="1400"/>
              <a:t>v. 102, no. 20, pp. 7350-7355. </a:t>
            </a:r>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81000" y="498475"/>
            <a:ext cx="8377238" cy="719138"/>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spAutoFit/>
          </a:bodyPr>
          <a:lstStyle/>
          <a:p>
            <a:pPr eaLnBrk="1" hangingPunct="1">
              <a:lnSpc>
                <a:spcPct val="118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t>Human fiber tracts and reading</a:t>
            </a:r>
          </a:p>
        </p:txBody>
      </p:sp>
      <p:grpSp>
        <p:nvGrpSpPr>
          <p:cNvPr id="297987" name="Group 3"/>
          <p:cNvGrpSpPr>
            <a:grpSpLocks/>
          </p:cNvGrpSpPr>
          <p:nvPr/>
        </p:nvGrpSpPr>
        <p:grpSpPr bwMode="auto">
          <a:xfrm>
            <a:off x="228600" y="1225550"/>
            <a:ext cx="8686800" cy="5367338"/>
            <a:chOff x="144" y="772"/>
            <a:chExt cx="5472" cy="3381"/>
          </a:xfrm>
        </p:grpSpPr>
        <p:pic>
          <p:nvPicPr>
            <p:cNvPr id="6144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9" y="772"/>
              <a:ext cx="2817" cy="338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44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 y="774"/>
              <a:ext cx="2534" cy="337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61444" name="Text Box 6"/>
          <p:cNvSpPr txBox="1">
            <a:spLocks noChangeArrowheads="1"/>
          </p:cNvSpPr>
          <p:nvPr/>
        </p:nvSpPr>
        <p:spPr bwMode="auto">
          <a:xfrm>
            <a:off x="228600" y="6462713"/>
            <a:ext cx="8686800" cy="398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type="triangl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itchFamily="34" charset="0"/>
              </a:defRPr>
            </a:lvl9pPr>
          </a:lstStyle>
          <a:p>
            <a:pPr algn="ctr" eaLnBrk="1" hangingPunct="1">
              <a:lnSpc>
                <a:spcPct val="113000"/>
              </a:lnSpc>
              <a:buClr>
                <a:srgbClr val="000000"/>
              </a:buClr>
              <a:buSzPct val="100000"/>
              <a:buFont typeface="Times New Roman" pitchFamily="18" charset="0"/>
              <a:buNone/>
            </a:pPr>
            <a:r>
              <a:rPr lang="en-GB" sz="1800">
                <a:solidFill>
                  <a:srgbClr val="000000"/>
                </a:solidFill>
                <a:latin typeface="Times New Roman" pitchFamily="18" charset="0"/>
              </a:rPr>
              <a:t>From: The Virtual Hospital (www.vh.org); TH Williams, N Gluhbegovic, JY Jew</a:t>
            </a:r>
          </a:p>
        </p:txBody>
      </p:sp>
      <p:pic>
        <p:nvPicPr>
          <p:cNvPr id="29799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1752600"/>
            <a:ext cx="4876800" cy="390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xit" presetSubtype="0" fill="hold" nodeType="clickEffect">
                                  <p:stCondLst>
                                    <p:cond delay="0"/>
                                  </p:stCondLst>
                                  <p:childTnLst>
                                    <p:anim calcmode="lin" valueType="num">
                                      <p:cBhvr>
                                        <p:cTn id="6" dur="2000"/>
                                        <p:tgtEl>
                                          <p:spTgt spid="297987"/>
                                        </p:tgtEl>
                                        <p:attrNameLst>
                                          <p:attrName>ppt_w</p:attrName>
                                        </p:attrNameLst>
                                      </p:cBhvr>
                                      <p:tavLst>
                                        <p:tav tm="0">
                                          <p:val>
                                            <p:strVal val="ppt_w"/>
                                          </p:val>
                                        </p:tav>
                                        <p:tav tm="100000">
                                          <p:val>
                                            <p:fltVal val="0"/>
                                          </p:val>
                                        </p:tav>
                                      </p:tavLst>
                                    </p:anim>
                                    <p:anim calcmode="lin" valueType="num">
                                      <p:cBhvr>
                                        <p:cTn id="7" dur="2000"/>
                                        <p:tgtEl>
                                          <p:spTgt spid="297987"/>
                                        </p:tgtEl>
                                        <p:attrNameLst>
                                          <p:attrName>ppt_h</p:attrName>
                                        </p:attrNameLst>
                                      </p:cBhvr>
                                      <p:tavLst>
                                        <p:tav tm="0">
                                          <p:val>
                                            <p:strVal val="ppt_h"/>
                                          </p:val>
                                        </p:tav>
                                        <p:tav tm="100000">
                                          <p:val>
                                            <p:fltVal val="0"/>
                                          </p:val>
                                        </p:tav>
                                      </p:tavLst>
                                    </p:anim>
                                    <p:animEffect transition="out" filter="fade">
                                      <p:cBhvr>
                                        <p:cTn id="8" dur="2000"/>
                                        <p:tgtEl>
                                          <p:spTgt spid="297987"/>
                                        </p:tgtEl>
                                      </p:cBhvr>
                                    </p:animEffect>
                                    <p:set>
                                      <p:cBhvr>
                                        <p:cTn id="9" dur="1" fill="hold">
                                          <p:stCondLst>
                                            <p:cond delay="1999"/>
                                          </p:stCondLst>
                                        </p:cTn>
                                        <p:tgtEl>
                                          <p:spTgt spid="297987"/>
                                        </p:tgtEl>
                                        <p:attrNameLst>
                                          <p:attrName>style.visibility</p:attrName>
                                        </p:attrNameLst>
                                      </p:cBhvr>
                                      <p:to>
                                        <p:strVal val="hidden"/>
                                      </p:to>
                                    </p:set>
                                  </p:childTnLst>
                                </p:cTn>
                              </p:par>
                              <p:par>
                                <p:cTn id="10" presetID="53" presetClass="entr" presetSubtype="0" fill="hold" nodeType="withEffect">
                                  <p:stCondLst>
                                    <p:cond delay="0"/>
                                  </p:stCondLst>
                                  <p:childTnLst>
                                    <p:set>
                                      <p:cBhvr>
                                        <p:cTn id="11" dur="1" fill="hold">
                                          <p:stCondLst>
                                            <p:cond delay="0"/>
                                          </p:stCondLst>
                                        </p:cTn>
                                        <p:tgtEl>
                                          <p:spTgt spid="297991"/>
                                        </p:tgtEl>
                                        <p:attrNameLst>
                                          <p:attrName>style.visibility</p:attrName>
                                        </p:attrNameLst>
                                      </p:cBhvr>
                                      <p:to>
                                        <p:strVal val="visible"/>
                                      </p:to>
                                    </p:set>
                                    <p:anim calcmode="lin" valueType="num">
                                      <p:cBhvr>
                                        <p:cTn id="12" dur="2000" fill="hold"/>
                                        <p:tgtEl>
                                          <p:spTgt spid="297991"/>
                                        </p:tgtEl>
                                        <p:attrNameLst>
                                          <p:attrName>ppt_w</p:attrName>
                                        </p:attrNameLst>
                                      </p:cBhvr>
                                      <p:tavLst>
                                        <p:tav tm="0">
                                          <p:val>
                                            <p:fltVal val="0"/>
                                          </p:val>
                                        </p:tav>
                                        <p:tav tm="100000">
                                          <p:val>
                                            <p:strVal val="#ppt_w"/>
                                          </p:val>
                                        </p:tav>
                                      </p:tavLst>
                                    </p:anim>
                                    <p:anim calcmode="lin" valueType="num">
                                      <p:cBhvr>
                                        <p:cTn id="13" dur="2000" fill="hold"/>
                                        <p:tgtEl>
                                          <p:spTgt spid="297991"/>
                                        </p:tgtEl>
                                        <p:attrNameLst>
                                          <p:attrName>ppt_h</p:attrName>
                                        </p:attrNameLst>
                                      </p:cBhvr>
                                      <p:tavLst>
                                        <p:tav tm="0">
                                          <p:val>
                                            <p:fltVal val="0"/>
                                          </p:val>
                                        </p:tav>
                                        <p:tav tm="100000">
                                          <p:val>
                                            <p:strVal val="#ppt_h"/>
                                          </p:val>
                                        </p:tav>
                                      </p:tavLst>
                                    </p:anim>
                                    <p:animEffect transition="in" filter="fade">
                                      <p:cBhvr>
                                        <p:cTn id="14" dur="2000"/>
                                        <p:tgtEl>
                                          <p:spTgt spid="2979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GB" smtClean="0"/>
              <a:t>Diffusion Probes Microscopic Structures In Brain Tissue</a:t>
            </a:r>
          </a:p>
        </p:txBody>
      </p:sp>
      <p:sp>
        <p:nvSpPr>
          <p:cNvPr id="62467" name="Line 3"/>
          <p:cNvSpPr>
            <a:spLocks noChangeShapeType="1"/>
          </p:cNvSpPr>
          <p:nvPr/>
        </p:nvSpPr>
        <p:spPr bwMode="auto">
          <a:xfrm>
            <a:off x="3587750" y="2979738"/>
            <a:ext cx="1219200" cy="1587"/>
          </a:xfrm>
          <a:prstGeom prst="line">
            <a:avLst/>
          </a:prstGeom>
          <a:noFill/>
          <a:ln w="936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2468" name="Text Box 4"/>
          <p:cNvSpPr txBox="1">
            <a:spLocks noChangeArrowheads="1"/>
          </p:cNvSpPr>
          <p:nvPr/>
        </p:nvSpPr>
        <p:spPr bwMode="auto">
          <a:xfrm>
            <a:off x="2901950" y="2751138"/>
            <a:ext cx="7239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9pPr>
          </a:lstStyle>
          <a:p>
            <a:pPr eaLnBrk="1" hangingPunct="1">
              <a:lnSpc>
                <a:spcPts val="2413"/>
              </a:lnSpc>
              <a:buClr>
                <a:srgbClr val="000000"/>
              </a:buClr>
              <a:buSzPct val="100000"/>
              <a:buFont typeface="Times New Roman" pitchFamily="18" charset="0"/>
              <a:buNone/>
            </a:pPr>
            <a:r>
              <a:rPr lang="en-GB" sz="2400">
                <a:latin typeface="Times New Roman" pitchFamily="18" charset="0"/>
              </a:rPr>
              <a:t>H</a:t>
            </a:r>
            <a:r>
              <a:rPr lang="en-GB" sz="2400" baseline="-25000">
                <a:latin typeface="Times New Roman" pitchFamily="18" charset="0"/>
              </a:rPr>
              <a:t>2</a:t>
            </a:r>
            <a:r>
              <a:rPr lang="en-GB" sz="2400">
                <a:latin typeface="Times New Roman" pitchFamily="18" charset="0"/>
              </a:rPr>
              <a:t>O</a:t>
            </a:r>
          </a:p>
        </p:txBody>
      </p:sp>
      <p:sp>
        <p:nvSpPr>
          <p:cNvPr id="62469" name="Text Box 5"/>
          <p:cNvSpPr txBox="1">
            <a:spLocks noChangeArrowheads="1"/>
          </p:cNvSpPr>
          <p:nvPr/>
        </p:nvSpPr>
        <p:spPr bwMode="auto">
          <a:xfrm>
            <a:off x="692150" y="1828800"/>
            <a:ext cx="4268788"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9pPr>
          </a:lstStyle>
          <a:p>
            <a:pPr eaLnBrk="1" hangingPunct="1">
              <a:lnSpc>
                <a:spcPts val="2413"/>
              </a:lnSpc>
              <a:buClr>
                <a:srgbClr val="000000"/>
              </a:buClr>
              <a:buSzPct val="100000"/>
              <a:buFont typeface="Times New Roman" pitchFamily="18" charset="0"/>
              <a:buNone/>
            </a:pPr>
            <a:r>
              <a:rPr lang="en-GB" sz="2400">
                <a:latin typeface="Times New Roman" pitchFamily="18" charset="0"/>
              </a:rPr>
              <a:t>Unimpeded direction- large ADC</a:t>
            </a:r>
          </a:p>
        </p:txBody>
      </p:sp>
      <p:sp>
        <p:nvSpPr>
          <p:cNvPr id="62470" name="Text Box 6"/>
          <p:cNvSpPr txBox="1">
            <a:spLocks noChangeArrowheads="1"/>
          </p:cNvSpPr>
          <p:nvPr/>
        </p:nvSpPr>
        <p:spPr bwMode="auto">
          <a:xfrm>
            <a:off x="692150" y="4046538"/>
            <a:ext cx="4202113"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9pPr>
          </a:lstStyle>
          <a:p>
            <a:pPr eaLnBrk="1" hangingPunct="1">
              <a:lnSpc>
                <a:spcPts val="2413"/>
              </a:lnSpc>
              <a:buClr>
                <a:srgbClr val="000000"/>
              </a:buClr>
              <a:buSzPct val="100000"/>
              <a:buFont typeface="Times New Roman" pitchFamily="18" charset="0"/>
              <a:buNone/>
            </a:pPr>
            <a:r>
              <a:rPr lang="en-GB" sz="2400">
                <a:latin typeface="Times New Roman" pitchFamily="18" charset="0"/>
              </a:rPr>
              <a:t>Impeded direction- smaller ADC</a:t>
            </a:r>
          </a:p>
        </p:txBody>
      </p:sp>
      <p:sp>
        <p:nvSpPr>
          <p:cNvPr id="62471" name="Text Box 7"/>
          <p:cNvSpPr txBox="1">
            <a:spLocks noChangeArrowheads="1"/>
          </p:cNvSpPr>
          <p:nvPr/>
        </p:nvSpPr>
        <p:spPr bwMode="auto">
          <a:xfrm>
            <a:off x="685800" y="2262188"/>
            <a:ext cx="22098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9pPr>
          </a:lstStyle>
          <a:p>
            <a:pPr eaLnBrk="1" hangingPunct="1">
              <a:lnSpc>
                <a:spcPts val="2013"/>
              </a:lnSpc>
              <a:buClr>
                <a:srgbClr val="000000"/>
              </a:buClr>
              <a:buSzPct val="100000"/>
              <a:buFont typeface="Times New Roman" pitchFamily="18" charset="0"/>
              <a:buNone/>
            </a:pPr>
            <a:r>
              <a:rPr lang="en-GB" sz="2000">
                <a:solidFill>
                  <a:srgbClr val="0099FF"/>
                </a:solidFill>
                <a:latin typeface="Times New Roman" pitchFamily="18" charset="0"/>
              </a:rPr>
              <a:t>White matter fibres</a:t>
            </a:r>
          </a:p>
        </p:txBody>
      </p:sp>
      <p:pic>
        <p:nvPicPr>
          <p:cNvPr id="62472" name="Picture 8"/>
          <p:cNvPicPr>
            <a:picLocks noChangeAspect="1" noChangeArrowheads="1"/>
          </p:cNvPicPr>
          <p:nvPr/>
        </p:nvPicPr>
        <p:blipFill>
          <a:blip r:embed="rId3">
            <a:lum bright="-6000" contrast="12000"/>
            <a:extLst>
              <a:ext uri="{28A0092B-C50C-407E-A947-70E740481C1C}">
                <a14:useLocalDpi xmlns:a14="http://schemas.microsoft.com/office/drawing/2010/main" val="0"/>
              </a:ext>
            </a:extLst>
          </a:blip>
          <a:srcRect l="9361" t="5695" r="9361" b="3426"/>
          <a:stretch>
            <a:fillRect/>
          </a:stretch>
        </p:blipFill>
        <p:spPr bwMode="auto">
          <a:xfrm>
            <a:off x="5791200" y="1981200"/>
            <a:ext cx="2438400" cy="2438400"/>
          </a:xfrm>
          <a:prstGeom prst="rect">
            <a:avLst/>
          </a:prstGeom>
          <a:noFill/>
          <a:ln>
            <a:noFill/>
          </a:ln>
          <a:extLst>
            <a:ext uri="{909E8E84-426E-40DD-AFC4-6F175D3DCCD1}">
              <a14:hiddenFill xmlns:a14="http://schemas.microsoft.com/office/drawing/2010/main">
                <a:blipFill dpi="0" rotWithShape="0">
                  <a:blip>
                    <a:lum bright="-6000" contrast="12000"/>
                  </a:blip>
                  <a:srcRect l="9361" t="5695" r="9361" b="3426"/>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sp>
        <p:nvSpPr>
          <p:cNvPr id="62473" name="Text Box 9"/>
          <p:cNvSpPr txBox="1">
            <a:spLocks noChangeArrowheads="1"/>
          </p:cNvSpPr>
          <p:nvPr/>
        </p:nvSpPr>
        <p:spPr bwMode="auto">
          <a:xfrm>
            <a:off x="3478213" y="5741988"/>
            <a:ext cx="7239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9pPr>
          </a:lstStyle>
          <a:p>
            <a:pPr eaLnBrk="1" hangingPunct="1">
              <a:lnSpc>
                <a:spcPts val="2413"/>
              </a:lnSpc>
              <a:buClr>
                <a:srgbClr val="000000"/>
              </a:buClr>
              <a:buSzPct val="100000"/>
              <a:buFont typeface="Times New Roman" pitchFamily="18" charset="0"/>
              <a:buNone/>
            </a:pPr>
            <a:r>
              <a:rPr lang="en-GB" sz="2400">
                <a:latin typeface="Times New Roman" pitchFamily="18" charset="0"/>
              </a:rPr>
              <a:t>H</a:t>
            </a:r>
            <a:r>
              <a:rPr lang="en-GB" sz="2400" baseline="-25000">
                <a:latin typeface="Times New Roman" pitchFamily="18" charset="0"/>
              </a:rPr>
              <a:t>2</a:t>
            </a:r>
            <a:r>
              <a:rPr lang="en-GB" sz="2400">
                <a:latin typeface="Times New Roman" pitchFamily="18" charset="0"/>
              </a:rPr>
              <a:t>O</a:t>
            </a:r>
          </a:p>
        </p:txBody>
      </p:sp>
      <p:pic>
        <p:nvPicPr>
          <p:cNvPr id="6247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3913" y="4867275"/>
            <a:ext cx="788987" cy="849313"/>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pic>
        <p:nvPicPr>
          <p:cNvPr id="62475"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0950" y="4867275"/>
            <a:ext cx="788988" cy="849313"/>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pic>
        <p:nvPicPr>
          <p:cNvPr id="62476"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94163" y="4867275"/>
            <a:ext cx="788987" cy="849313"/>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2477" name="Group 13"/>
          <p:cNvGrpSpPr>
            <a:grpSpLocks/>
          </p:cNvGrpSpPr>
          <p:nvPr/>
        </p:nvGrpSpPr>
        <p:grpSpPr bwMode="auto">
          <a:xfrm>
            <a:off x="3324225" y="4908550"/>
            <a:ext cx="461963" cy="893763"/>
            <a:chOff x="2094" y="3092"/>
            <a:chExt cx="291" cy="563"/>
          </a:xfrm>
        </p:grpSpPr>
        <p:sp>
          <p:nvSpPr>
            <p:cNvPr id="62483" name="AutoShape 14"/>
            <p:cNvSpPr>
              <a:spLocks noChangeArrowheads="1"/>
            </p:cNvSpPr>
            <p:nvPr/>
          </p:nvSpPr>
          <p:spPr bwMode="auto">
            <a:xfrm rot="10800000">
              <a:off x="2094" y="3095"/>
              <a:ext cx="292" cy="562"/>
            </a:xfrm>
            <a:prstGeom prst="roundRect">
              <a:avLst>
                <a:gd name="adj" fmla="val 33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62484" name="Freeform 15"/>
            <p:cNvSpPr>
              <a:spLocks/>
            </p:cNvSpPr>
            <p:nvPr/>
          </p:nvSpPr>
          <p:spPr bwMode="auto">
            <a:xfrm>
              <a:off x="2094" y="3092"/>
              <a:ext cx="286" cy="562"/>
            </a:xfrm>
            <a:custGeom>
              <a:avLst/>
              <a:gdLst>
                <a:gd name="T0" fmla="*/ 274 w 1263"/>
                <a:gd name="T1" fmla="*/ 3 h 2480"/>
                <a:gd name="T2" fmla="*/ 250 w 1263"/>
                <a:gd name="T3" fmla="*/ 0 h 2480"/>
                <a:gd name="T4" fmla="*/ 226 w 1263"/>
                <a:gd name="T5" fmla="*/ 0 h 2480"/>
                <a:gd name="T6" fmla="*/ 202 w 1263"/>
                <a:gd name="T7" fmla="*/ 4 h 2480"/>
                <a:gd name="T8" fmla="*/ 178 w 1263"/>
                <a:gd name="T9" fmla="*/ 10 h 2480"/>
                <a:gd name="T10" fmla="*/ 155 w 1263"/>
                <a:gd name="T11" fmla="*/ 18 h 2480"/>
                <a:gd name="T12" fmla="*/ 133 w 1263"/>
                <a:gd name="T13" fmla="*/ 29 h 2480"/>
                <a:gd name="T14" fmla="*/ 112 w 1263"/>
                <a:gd name="T15" fmla="*/ 43 h 2480"/>
                <a:gd name="T16" fmla="*/ 92 w 1263"/>
                <a:gd name="T17" fmla="*/ 59 h 2480"/>
                <a:gd name="T18" fmla="*/ 74 w 1263"/>
                <a:gd name="T19" fmla="*/ 78 h 2480"/>
                <a:gd name="T20" fmla="*/ 57 w 1263"/>
                <a:gd name="T21" fmla="*/ 99 h 2480"/>
                <a:gd name="T22" fmla="*/ 42 w 1263"/>
                <a:gd name="T23" fmla="*/ 121 h 2480"/>
                <a:gd name="T24" fmla="*/ 30 w 1263"/>
                <a:gd name="T25" fmla="*/ 145 h 2480"/>
                <a:gd name="T26" fmla="*/ 19 w 1263"/>
                <a:gd name="T27" fmla="*/ 171 h 2480"/>
                <a:gd name="T28" fmla="*/ 11 w 1263"/>
                <a:gd name="T29" fmla="*/ 197 h 2480"/>
                <a:gd name="T30" fmla="*/ 5 w 1263"/>
                <a:gd name="T31" fmla="*/ 224 h 2480"/>
                <a:gd name="T32" fmla="*/ 1 w 1263"/>
                <a:gd name="T33" fmla="*/ 252 h 2480"/>
                <a:gd name="T34" fmla="*/ 0 w 1263"/>
                <a:gd name="T35" fmla="*/ 281 h 2480"/>
                <a:gd name="T36" fmla="*/ 1 w 1263"/>
                <a:gd name="T37" fmla="*/ 309 h 2480"/>
                <a:gd name="T38" fmla="*/ 5 w 1263"/>
                <a:gd name="T39" fmla="*/ 337 h 2480"/>
                <a:gd name="T40" fmla="*/ 11 w 1263"/>
                <a:gd name="T41" fmla="*/ 364 h 2480"/>
                <a:gd name="T42" fmla="*/ 19 w 1263"/>
                <a:gd name="T43" fmla="*/ 391 h 2480"/>
                <a:gd name="T44" fmla="*/ 30 w 1263"/>
                <a:gd name="T45" fmla="*/ 416 h 2480"/>
                <a:gd name="T46" fmla="*/ 42 w 1263"/>
                <a:gd name="T47" fmla="*/ 441 h 2480"/>
                <a:gd name="T48" fmla="*/ 57 w 1263"/>
                <a:gd name="T49" fmla="*/ 463 h 2480"/>
                <a:gd name="T50" fmla="*/ 74 w 1263"/>
                <a:gd name="T51" fmla="*/ 483 h 2480"/>
                <a:gd name="T52" fmla="*/ 92 w 1263"/>
                <a:gd name="T53" fmla="*/ 502 h 2480"/>
                <a:gd name="T54" fmla="*/ 111 w 1263"/>
                <a:gd name="T55" fmla="*/ 518 h 2480"/>
                <a:gd name="T56" fmla="*/ 132 w 1263"/>
                <a:gd name="T57" fmla="*/ 532 h 2480"/>
                <a:gd name="T58" fmla="*/ 155 w 1263"/>
                <a:gd name="T59" fmla="*/ 543 h 2480"/>
                <a:gd name="T60" fmla="*/ 178 w 1263"/>
                <a:gd name="T61" fmla="*/ 552 h 2480"/>
                <a:gd name="T62" fmla="*/ 201 w 1263"/>
                <a:gd name="T63" fmla="*/ 558 h 2480"/>
                <a:gd name="T64" fmla="*/ 225 w 1263"/>
                <a:gd name="T65" fmla="*/ 561 h 2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63" h="2480">
                  <a:moveTo>
                    <a:pt x="1262" y="23"/>
                  </a:moveTo>
                  <a:lnTo>
                    <a:pt x="1209" y="13"/>
                  </a:lnTo>
                  <a:lnTo>
                    <a:pt x="1156" y="5"/>
                  </a:lnTo>
                  <a:lnTo>
                    <a:pt x="1104" y="1"/>
                  </a:lnTo>
                  <a:lnTo>
                    <a:pt x="1050" y="0"/>
                  </a:lnTo>
                  <a:lnTo>
                    <a:pt x="997" y="2"/>
                  </a:lnTo>
                  <a:lnTo>
                    <a:pt x="943" y="7"/>
                  </a:lnTo>
                  <a:lnTo>
                    <a:pt x="890" y="16"/>
                  </a:lnTo>
                  <a:lnTo>
                    <a:pt x="837" y="27"/>
                  </a:lnTo>
                  <a:lnTo>
                    <a:pt x="787" y="42"/>
                  </a:lnTo>
                  <a:lnTo>
                    <a:pt x="736" y="60"/>
                  </a:lnTo>
                  <a:lnTo>
                    <a:pt x="685" y="80"/>
                  </a:lnTo>
                  <a:lnTo>
                    <a:pt x="635" y="104"/>
                  </a:lnTo>
                  <a:lnTo>
                    <a:pt x="587" y="130"/>
                  </a:lnTo>
                  <a:lnTo>
                    <a:pt x="539" y="158"/>
                  </a:lnTo>
                  <a:lnTo>
                    <a:pt x="493" y="190"/>
                  </a:lnTo>
                  <a:lnTo>
                    <a:pt x="451" y="225"/>
                  </a:lnTo>
                  <a:lnTo>
                    <a:pt x="407" y="262"/>
                  </a:lnTo>
                  <a:lnTo>
                    <a:pt x="366" y="302"/>
                  </a:lnTo>
                  <a:lnTo>
                    <a:pt x="326" y="344"/>
                  </a:lnTo>
                  <a:lnTo>
                    <a:pt x="289" y="389"/>
                  </a:lnTo>
                  <a:lnTo>
                    <a:pt x="253" y="436"/>
                  </a:lnTo>
                  <a:lnTo>
                    <a:pt x="219" y="483"/>
                  </a:lnTo>
                  <a:lnTo>
                    <a:pt x="187" y="533"/>
                  </a:lnTo>
                  <a:lnTo>
                    <a:pt x="159" y="586"/>
                  </a:lnTo>
                  <a:lnTo>
                    <a:pt x="133" y="640"/>
                  </a:lnTo>
                  <a:lnTo>
                    <a:pt x="108" y="696"/>
                  </a:lnTo>
                  <a:lnTo>
                    <a:pt x="86" y="753"/>
                  </a:lnTo>
                  <a:lnTo>
                    <a:pt x="66" y="809"/>
                  </a:lnTo>
                  <a:lnTo>
                    <a:pt x="49" y="869"/>
                  </a:lnTo>
                  <a:lnTo>
                    <a:pt x="34" y="929"/>
                  </a:lnTo>
                  <a:lnTo>
                    <a:pt x="22" y="990"/>
                  </a:lnTo>
                  <a:lnTo>
                    <a:pt x="12" y="1052"/>
                  </a:lnTo>
                  <a:lnTo>
                    <a:pt x="6" y="1112"/>
                  </a:lnTo>
                  <a:lnTo>
                    <a:pt x="1" y="1175"/>
                  </a:lnTo>
                  <a:lnTo>
                    <a:pt x="0" y="1238"/>
                  </a:lnTo>
                  <a:lnTo>
                    <a:pt x="1" y="1302"/>
                  </a:lnTo>
                  <a:lnTo>
                    <a:pt x="5" y="1364"/>
                  </a:lnTo>
                  <a:lnTo>
                    <a:pt x="12" y="1425"/>
                  </a:lnTo>
                  <a:lnTo>
                    <a:pt x="21" y="1486"/>
                  </a:lnTo>
                  <a:lnTo>
                    <a:pt x="33" y="1548"/>
                  </a:lnTo>
                  <a:lnTo>
                    <a:pt x="48" y="1608"/>
                  </a:lnTo>
                  <a:lnTo>
                    <a:pt x="65" y="1668"/>
                  </a:lnTo>
                  <a:lnTo>
                    <a:pt x="85" y="1724"/>
                  </a:lnTo>
                  <a:lnTo>
                    <a:pt x="107" y="1781"/>
                  </a:lnTo>
                  <a:lnTo>
                    <a:pt x="132" y="1837"/>
                  </a:lnTo>
                  <a:lnTo>
                    <a:pt x="158" y="1891"/>
                  </a:lnTo>
                  <a:lnTo>
                    <a:pt x="186" y="1944"/>
                  </a:lnTo>
                  <a:lnTo>
                    <a:pt x="218" y="1995"/>
                  </a:lnTo>
                  <a:lnTo>
                    <a:pt x="251" y="2041"/>
                  </a:lnTo>
                  <a:lnTo>
                    <a:pt x="287" y="2088"/>
                  </a:lnTo>
                  <a:lnTo>
                    <a:pt x="325" y="2133"/>
                  </a:lnTo>
                  <a:lnTo>
                    <a:pt x="365" y="2175"/>
                  </a:lnTo>
                  <a:lnTo>
                    <a:pt x="406" y="2215"/>
                  </a:lnTo>
                  <a:lnTo>
                    <a:pt x="449" y="2253"/>
                  </a:lnTo>
                  <a:lnTo>
                    <a:pt x="492" y="2288"/>
                  </a:lnTo>
                  <a:lnTo>
                    <a:pt x="538" y="2320"/>
                  </a:lnTo>
                  <a:lnTo>
                    <a:pt x="585" y="2347"/>
                  </a:lnTo>
                  <a:lnTo>
                    <a:pt x="634" y="2374"/>
                  </a:lnTo>
                  <a:lnTo>
                    <a:pt x="683" y="2398"/>
                  </a:lnTo>
                  <a:lnTo>
                    <a:pt x="734" y="2419"/>
                  </a:lnTo>
                  <a:lnTo>
                    <a:pt x="785" y="2436"/>
                  </a:lnTo>
                  <a:lnTo>
                    <a:pt x="835" y="2451"/>
                  </a:lnTo>
                  <a:lnTo>
                    <a:pt x="888" y="2463"/>
                  </a:lnTo>
                  <a:lnTo>
                    <a:pt x="941" y="2471"/>
                  </a:lnTo>
                  <a:lnTo>
                    <a:pt x="995" y="2477"/>
                  </a:lnTo>
                  <a:lnTo>
                    <a:pt x="1048" y="2479"/>
                  </a:lnTo>
                </a:path>
              </a:pathLst>
            </a:custGeom>
            <a:noFill/>
            <a:ln w="9360">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en-US"/>
            </a:p>
          </p:txBody>
        </p:sp>
      </p:grpSp>
      <p:pic>
        <p:nvPicPr>
          <p:cNvPr id="62478"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1175" y="2168525"/>
            <a:ext cx="1863725" cy="442913"/>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pic>
        <p:nvPicPr>
          <p:cNvPr id="62479" name="Picture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0438" y="2487613"/>
            <a:ext cx="1863725" cy="442912"/>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pic>
        <p:nvPicPr>
          <p:cNvPr id="62480" name="Picture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1650" y="3230563"/>
            <a:ext cx="1863725" cy="442912"/>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pic>
        <p:nvPicPr>
          <p:cNvPr id="62481" name="Picture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95663" y="2913063"/>
            <a:ext cx="1863725" cy="442912"/>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sp>
        <p:nvSpPr>
          <p:cNvPr id="62482" name="Text Box 20"/>
          <p:cNvSpPr txBox="1">
            <a:spLocks noChangeArrowheads="1"/>
          </p:cNvSpPr>
          <p:nvPr/>
        </p:nvSpPr>
        <p:spPr bwMode="auto">
          <a:xfrm>
            <a:off x="5867400" y="4314825"/>
            <a:ext cx="2971800"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chemeClr val="tx1"/>
                </a:solidFill>
                <a:latin typeface="Arial" pitchFamily="34" charset="0"/>
              </a:defRPr>
            </a:lvl9pPr>
          </a:lstStyle>
          <a:p>
            <a:pPr eaLnBrk="1" hangingPunct="1">
              <a:lnSpc>
                <a:spcPts val="2413"/>
              </a:lnSpc>
              <a:buClr>
                <a:srgbClr val="000000"/>
              </a:buClr>
              <a:buSzPct val="100000"/>
              <a:buFont typeface="Times New Roman" pitchFamily="18" charset="0"/>
              <a:buNone/>
            </a:pPr>
            <a:r>
              <a:rPr lang="en-GB" sz="2000" i="1">
                <a:latin typeface="Times New Roman" pitchFamily="18" charset="0"/>
              </a:rPr>
              <a:t>Principal axis is likely to be aligned with a fibre;</a:t>
            </a:r>
            <a:br>
              <a:rPr lang="en-GB" sz="2000" i="1">
                <a:latin typeface="Times New Roman" pitchFamily="18" charset="0"/>
              </a:rPr>
            </a:br>
            <a:r>
              <a:rPr lang="en-GB" sz="2000" i="1">
                <a:latin typeface="Times New Roman" pitchFamily="18" charset="0"/>
              </a:rPr>
              <a:t>Apparent Diffusion Coefficients (ADCs) are measured in 6 directions</a:t>
            </a:r>
          </a:p>
        </p:txBody>
      </p:sp>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9"/>
          <p:cNvSpPr>
            <a:spLocks noGrp="1" noChangeArrowheads="1"/>
          </p:cNvSpPr>
          <p:nvPr>
            <p:ph type="title"/>
          </p:nvPr>
        </p:nvSpPr>
        <p:spPr/>
        <p:txBody>
          <a:bodyPr/>
          <a:lstStyle/>
          <a:p>
            <a:pPr eaLnBrk="1" hangingPunct="1"/>
            <a:r>
              <a:rPr lang="en-GB" smtClean="0"/>
              <a:t>Fractional Anisotropy:  (Basser &amp; Pierpaoli, 1996)</a:t>
            </a:r>
          </a:p>
        </p:txBody>
      </p:sp>
      <p:sp>
        <p:nvSpPr>
          <p:cNvPr id="63491" name="Rectangle 3"/>
          <p:cNvSpPr>
            <a:spLocks noGrp="1" noChangeArrowheads="1"/>
          </p:cNvSpPr>
          <p:nvPr>
            <p:ph type="body" idx="4294967295"/>
          </p:nvPr>
        </p:nvSpPr>
        <p:spPr>
          <a:xfrm>
            <a:off x="0" y="1916113"/>
            <a:ext cx="5386388" cy="2276475"/>
          </a:xfrm>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lstStyle/>
          <a:p>
            <a:pPr marL="341313" indent="-341313" defTabSz="449263" eaLnBrk="1" hangingPunct="1">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mtClean="0"/>
              <a:t>Normalized variance of ellipsoid axis magnitudes</a:t>
            </a:r>
          </a:p>
          <a:p>
            <a:pPr lvl="1" defTabSz="449263" eaLnBrk="1" hangingPunct="1">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mtClean="0"/>
              <a:t>FA=0 for sphere </a:t>
            </a:r>
          </a:p>
          <a:p>
            <a:pPr lvl="1" defTabSz="449263" eaLnBrk="1" hangingPunct="1">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mtClean="0"/>
              <a:t>FA=1 for tube</a:t>
            </a:r>
          </a:p>
        </p:txBody>
      </p:sp>
      <p:graphicFrame>
        <p:nvGraphicFramePr>
          <p:cNvPr id="63492" name="Object 4"/>
          <p:cNvGraphicFramePr>
            <a:graphicFrameLocks noChangeAspect="1"/>
          </p:cNvGraphicFramePr>
          <p:nvPr/>
        </p:nvGraphicFramePr>
        <p:xfrm>
          <a:off x="1447800" y="4953000"/>
          <a:ext cx="6832600" cy="968375"/>
        </p:xfrm>
        <a:graphic>
          <a:graphicData uri="http://schemas.openxmlformats.org/presentationml/2006/ole">
            <mc:AlternateContent xmlns:mc="http://schemas.openxmlformats.org/markup-compatibility/2006">
              <mc:Choice xmlns:v="urn:schemas-microsoft-com:vml" Requires="v">
                <p:oleObj spid="_x0000_s63545" name="Equation" r:id="rId4" imgW="3495600" imgH="495360" progId="Equation.DSMT4">
                  <p:embed/>
                </p:oleObj>
              </mc:Choice>
              <mc:Fallback>
                <p:oleObj name="Equation" r:id="rId4" imgW="3495600" imgH="495360" progId="Equation.DSMT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4953000"/>
                        <a:ext cx="6832600" cy="968375"/>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6349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78538" y="1997075"/>
            <a:ext cx="1282700" cy="1403350"/>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3494" name="Object 6"/>
          <p:cNvGraphicFramePr>
            <a:graphicFrameLocks noChangeAspect="1"/>
          </p:cNvGraphicFramePr>
          <p:nvPr/>
        </p:nvGraphicFramePr>
        <p:xfrm>
          <a:off x="6310313" y="2530475"/>
          <a:ext cx="762000" cy="336550"/>
        </p:xfrm>
        <a:graphic>
          <a:graphicData uri="http://schemas.openxmlformats.org/presentationml/2006/ole">
            <mc:AlternateContent xmlns:mc="http://schemas.openxmlformats.org/markup-compatibility/2006">
              <mc:Choice xmlns:v="urn:schemas-microsoft-com:vml" Requires="v">
                <p:oleObj spid="_x0000_s63546" name="Equation" r:id="rId7" imgW="11796120" imgH="5791320" progId="Equation.DSMT4">
                  <p:embed/>
                </p:oleObj>
              </mc:Choice>
              <mc:Fallback>
                <p:oleObj name="Equation" r:id="rId7" imgW="11796120" imgH="579132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10313" y="2530475"/>
                        <a:ext cx="762000" cy="336550"/>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63495"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97575" y="3343275"/>
            <a:ext cx="2717800" cy="892175"/>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3496" name="Object 8"/>
          <p:cNvGraphicFramePr>
            <a:graphicFrameLocks noChangeAspect="1"/>
          </p:cNvGraphicFramePr>
          <p:nvPr/>
        </p:nvGraphicFramePr>
        <p:xfrm>
          <a:off x="6986588" y="3692525"/>
          <a:ext cx="762000" cy="314325"/>
        </p:xfrm>
        <a:graphic>
          <a:graphicData uri="http://schemas.openxmlformats.org/presentationml/2006/ole">
            <mc:AlternateContent xmlns:mc="http://schemas.openxmlformats.org/markup-compatibility/2006">
              <mc:Choice xmlns:v="urn:schemas-microsoft-com:vml" Requires="v">
                <p:oleObj spid="_x0000_s63547" name="Equation" r:id="rId10" imgW="11796120" imgH="5791320" progId="Equation.DSMT4">
                  <p:embed/>
                </p:oleObj>
              </mc:Choice>
              <mc:Fallback>
                <p:oleObj name="Equation" r:id="rId10" imgW="11796120" imgH="5791320" progId="Equation.DSMT4">
                  <p:embed/>
                  <p:pic>
                    <p:nvPicPr>
                      <p:cNvPr id="0" name="Object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86588" y="3692525"/>
                        <a:ext cx="762000" cy="314325"/>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0"/>
          <p:cNvSpPr>
            <a:spLocks noGrp="1" noChangeArrowheads="1"/>
          </p:cNvSpPr>
          <p:nvPr>
            <p:ph type="title"/>
          </p:nvPr>
        </p:nvSpPr>
        <p:spPr/>
        <p:txBody>
          <a:bodyPr/>
          <a:lstStyle/>
          <a:p>
            <a:pPr eaLnBrk="1" hangingPunct="1"/>
            <a:r>
              <a:rPr lang="en-GB" smtClean="0"/>
              <a:t>DTI Reveals Differences In White Matter Structure</a:t>
            </a:r>
          </a:p>
        </p:txBody>
      </p:sp>
      <p:pic>
        <p:nvPicPr>
          <p:cNvPr id="645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775" y="1760538"/>
            <a:ext cx="4329113" cy="4111625"/>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pic>
        <p:nvPicPr>
          <p:cNvPr id="645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1375" y="1757363"/>
            <a:ext cx="4335463" cy="4114800"/>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sp>
        <p:nvSpPr>
          <p:cNvPr id="64517" name="Text Box 5"/>
          <p:cNvSpPr txBox="1">
            <a:spLocks noChangeArrowheads="1"/>
          </p:cNvSpPr>
          <p:nvPr/>
        </p:nvSpPr>
        <p:spPr bwMode="auto">
          <a:xfrm>
            <a:off x="2139950" y="5989638"/>
            <a:ext cx="3524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9pPr>
          </a:lstStyle>
          <a:p>
            <a:pPr eaLnBrk="1" hangingPunct="1">
              <a:lnSpc>
                <a:spcPct val="102000"/>
              </a:lnSpc>
              <a:buClr>
                <a:srgbClr val="000000"/>
              </a:buClr>
              <a:buSzPct val="100000"/>
              <a:buFont typeface="Times New Roman" pitchFamily="18" charset="0"/>
              <a:buNone/>
            </a:pPr>
            <a:r>
              <a:rPr lang="en-GB" sz="2400">
                <a:latin typeface="Times New Roman" pitchFamily="18" charset="0"/>
              </a:rPr>
              <a:t>T1</a:t>
            </a:r>
          </a:p>
        </p:txBody>
      </p:sp>
      <p:sp>
        <p:nvSpPr>
          <p:cNvPr id="64518" name="Text Box 6"/>
          <p:cNvSpPr txBox="1">
            <a:spLocks noChangeArrowheads="1"/>
          </p:cNvSpPr>
          <p:nvPr/>
        </p:nvSpPr>
        <p:spPr bwMode="auto">
          <a:xfrm>
            <a:off x="5486400" y="6019800"/>
            <a:ext cx="33496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9pPr>
          </a:lstStyle>
          <a:p>
            <a:pPr eaLnBrk="1" hangingPunct="1">
              <a:lnSpc>
                <a:spcPct val="102000"/>
              </a:lnSpc>
              <a:buClr>
                <a:srgbClr val="000000"/>
              </a:buClr>
              <a:buSzPct val="100000"/>
              <a:buFont typeface="Times New Roman" pitchFamily="18" charset="0"/>
              <a:buNone/>
            </a:pPr>
            <a:r>
              <a:rPr lang="en-GB" sz="2400">
                <a:latin typeface="Times New Roman" pitchFamily="18" charset="0"/>
              </a:rPr>
              <a:t>DTI: Fractional Anisotropy</a:t>
            </a:r>
          </a:p>
        </p:txBody>
      </p:sp>
      <p:sp>
        <p:nvSpPr>
          <p:cNvPr id="64519" name="AutoShape 7"/>
          <p:cNvSpPr>
            <a:spLocks noChangeArrowheads="1"/>
          </p:cNvSpPr>
          <p:nvPr/>
        </p:nvSpPr>
        <p:spPr bwMode="auto">
          <a:xfrm>
            <a:off x="5715000" y="1592263"/>
            <a:ext cx="2078038" cy="117475"/>
          </a:xfrm>
          <a:prstGeom prst="roundRect">
            <a:avLst>
              <a:gd name="adj" fmla="val 1347"/>
            </a:avLst>
          </a:prstGeom>
          <a:gradFill rotWithShape="0">
            <a:gsLst>
              <a:gs pos="0">
                <a:srgbClr val="000000"/>
              </a:gs>
              <a:gs pos="100000">
                <a:srgbClr val="FFFFFF"/>
              </a:gs>
            </a:gsLst>
            <a:lin ang="0" scaled="1"/>
          </a:gradFill>
          <a:ln w="9525">
            <a:solidFill>
              <a:srgbClr val="000000"/>
            </a:solidFill>
            <a:round/>
            <a:headEnd/>
            <a:tailEnd/>
          </a:ln>
        </p:spPr>
        <p:txBody>
          <a:bodyPr wrap="none" anchor="ctr"/>
          <a:lstStyle/>
          <a:p>
            <a:endParaRPr lang="en-US"/>
          </a:p>
        </p:txBody>
      </p:sp>
      <p:pic>
        <p:nvPicPr>
          <p:cNvPr id="6452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30850" y="1792288"/>
            <a:ext cx="474663" cy="519112"/>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pic>
        <p:nvPicPr>
          <p:cNvPr id="64521"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93013" y="1766888"/>
            <a:ext cx="271462" cy="823912"/>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0"/>
          <p:cNvSpPr>
            <a:spLocks noGrp="1" noChangeArrowheads="1"/>
          </p:cNvSpPr>
          <p:nvPr>
            <p:ph type="title"/>
          </p:nvPr>
        </p:nvSpPr>
        <p:spPr/>
        <p:txBody>
          <a:bodyPr/>
          <a:lstStyle/>
          <a:p>
            <a:pPr eaLnBrk="1" hangingPunct="1"/>
            <a:r>
              <a:rPr lang="en-GB" smtClean="0"/>
              <a:t>We Confirmed This Correlation In Children and Adults</a:t>
            </a:r>
          </a:p>
        </p:txBody>
      </p:sp>
      <p:grpSp>
        <p:nvGrpSpPr>
          <p:cNvPr id="65539" name="Group 20"/>
          <p:cNvGrpSpPr>
            <a:grpSpLocks/>
          </p:cNvGrpSpPr>
          <p:nvPr/>
        </p:nvGrpSpPr>
        <p:grpSpPr bwMode="auto">
          <a:xfrm>
            <a:off x="4419600" y="2047875"/>
            <a:ext cx="4572000" cy="4352925"/>
            <a:chOff x="2784" y="912"/>
            <a:chExt cx="2880" cy="2742"/>
          </a:xfrm>
        </p:grpSpPr>
        <p:pic>
          <p:nvPicPr>
            <p:cNvPr id="655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4" y="912"/>
              <a:ext cx="2880" cy="2742"/>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sp>
          <p:nvSpPr>
            <p:cNvPr id="65551" name="Text Box 4"/>
            <p:cNvSpPr txBox="1">
              <a:spLocks noChangeArrowheads="1"/>
            </p:cNvSpPr>
            <p:nvPr/>
          </p:nvSpPr>
          <p:spPr bwMode="auto">
            <a:xfrm>
              <a:off x="4796" y="2638"/>
              <a:ext cx="593"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9pPr>
            </a:lstStyle>
            <a:p>
              <a:pPr algn="ctr" eaLnBrk="1" hangingPunct="1">
                <a:lnSpc>
                  <a:spcPct val="122000"/>
                </a:lnSpc>
                <a:buClr>
                  <a:srgbClr val="000000"/>
                </a:buClr>
                <a:buSzPct val="100000"/>
                <a:buFont typeface="Times New Roman" pitchFamily="18" charset="0"/>
                <a:buNone/>
              </a:pPr>
              <a:r>
                <a:rPr lang="en-GB" sz="1400">
                  <a:latin typeface="Comic Sans MS" pitchFamily="66" charset="0"/>
                </a:rPr>
                <a:t>r = 0.78</a:t>
              </a:r>
            </a:p>
            <a:p>
              <a:pPr algn="ctr" eaLnBrk="1" hangingPunct="1">
                <a:lnSpc>
                  <a:spcPct val="122000"/>
                </a:lnSpc>
                <a:buClr>
                  <a:srgbClr val="000000"/>
                </a:buClr>
                <a:buSzPct val="100000"/>
                <a:buFont typeface="Times New Roman" pitchFamily="18" charset="0"/>
                <a:buNone/>
              </a:pPr>
              <a:r>
                <a:rPr lang="en-GB" sz="1400">
                  <a:latin typeface="Comic Sans MS" pitchFamily="66" charset="0"/>
                </a:rPr>
                <a:t>(p = 0.01)</a:t>
              </a:r>
            </a:p>
          </p:txBody>
        </p:sp>
        <p:sp>
          <p:nvSpPr>
            <p:cNvPr id="65552" name="Text Box 14"/>
            <p:cNvSpPr txBox="1">
              <a:spLocks noChangeArrowheads="1"/>
            </p:cNvSpPr>
            <p:nvPr/>
          </p:nvSpPr>
          <p:spPr bwMode="auto">
            <a:xfrm>
              <a:off x="3456" y="1104"/>
              <a:ext cx="47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a:t>Adults</a:t>
              </a:r>
            </a:p>
          </p:txBody>
        </p:sp>
      </p:grpSp>
      <p:grpSp>
        <p:nvGrpSpPr>
          <p:cNvPr id="65540" name="Group 19"/>
          <p:cNvGrpSpPr>
            <a:grpSpLocks/>
          </p:cNvGrpSpPr>
          <p:nvPr/>
        </p:nvGrpSpPr>
        <p:grpSpPr bwMode="auto">
          <a:xfrm>
            <a:off x="76200" y="2038350"/>
            <a:ext cx="4343400" cy="4352925"/>
            <a:chOff x="48" y="906"/>
            <a:chExt cx="2736" cy="2742"/>
          </a:xfrm>
        </p:grpSpPr>
        <p:pic>
          <p:nvPicPr>
            <p:cNvPr id="65547" name="Picture 12"/>
            <p:cNvPicPr>
              <a:picLocks noChangeAspect="1" noChangeArrowheads="1"/>
            </p:cNvPicPr>
            <p:nvPr/>
          </p:nvPicPr>
          <p:blipFill>
            <a:blip r:embed="rId4">
              <a:extLst>
                <a:ext uri="{28A0092B-C50C-407E-A947-70E740481C1C}">
                  <a14:useLocalDpi xmlns:a14="http://schemas.microsoft.com/office/drawing/2010/main" val="0"/>
                </a:ext>
              </a:extLst>
            </a:blip>
            <a:srcRect r="5000"/>
            <a:stretch>
              <a:fillRect/>
            </a:stretch>
          </p:blipFill>
          <p:spPr bwMode="auto">
            <a:xfrm>
              <a:off x="48" y="906"/>
              <a:ext cx="2736" cy="2742"/>
            </a:xfrm>
            <a:prstGeom prst="rect">
              <a:avLst/>
            </a:prstGeom>
            <a:noFill/>
            <a:ln>
              <a:noFill/>
            </a:ln>
            <a:extLst>
              <a:ext uri="{909E8E84-426E-40DD-AFC4-6F175D3DCCD1}">
                <a14:hiddenFill xmlns:a14="http://schemas.microsoft.com/office/drawing/2010/main">
                  <a:blipFill dpi="0" rotWithShape="0">
                    <a:blip/>
                    <a:srcRect r="5000"/>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sp>
          <p:nvSpPr>
            <p:cNvPr id="65548" name="Text Box 13"/>
            <p:cNvSpPr txBox="1">
              <a:spLocks noChangeArrowheads="1"/>
            </p:cNvSpPr>
            <p:nvPr/>
          </p:nvSpPr>
          <p:spPr bwMode="auto">
            <a:xfrm>
              <a:off x="672" y="1104"/>
              <a:ext cx="96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a:t>Children (8-12)</a:t>
              </a:r>
            </a:p>
          </p:txBody>
        </p:sp>
        <p:sp>
          <p:nvSpPr>
            <p:cNvPr id="65549" name="Text Box 16"/>
            <p:cNvSpPr txBox="1">
              <a:spLocks noChangeArrowheads="1"/>
            </p:cNvSpPr>
            <p:nvPr/>
          </p:nvSpPr>
          <p:spPr bwMode="auto">
            <a:xfrm>
              <a:off x="2016" y="2640"/>
              <a:ext cx="661"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9pPr>
            </a:lstStyle>
            <a:p>
              <a:pPr algn="ctr" eaLnBrk="1" hangingPunct="1">
                <a:lnSpc>
                  <a:spcPct val="122000"/>
                </a:lnSpc>
                <a:buClr>
                  <a:srgbClr val="000000"/>
                </a:buClr>
                <a:buSzPct val="100000"/>
                <a:buFont typeface="Times New Roman" pitchFamily="18" charset="0"/>
                <a:buNone/>
              </a:pPr>
              <a:r>
                <a:rPr lang="en-GB" sz="1400">
                  <a:latin typeface="Comic Sans MS" pitchFamily="66" charset="0"/>
                </a:rPr>
                <a:t>r = 0.62</a:t>
              </a:r>
            </a:p>
            <a:p>
              <a:pPr algn="ctr" eaLnBrk="1" hangingPunct="1">
                <a:lnSpc>
                  <a:spcPct val="122000"/>
                </a:lnSpc>
                <a:buClr>
                  <a:srgbClr val="000000"/>
                </a:buClr>
                <a:buSzPct val="100000"/>
                <a:buFont typeface="Times New Roman" pitchFamily="18" charset="0"/>
                <a:buNone/>
              </a:pPr>
              <a:r>
                <a:rPr lang="en-GB" sz="1400">
                  <a:latin typeface="Comic Sans MS" pitchFamily="66" charset="0"/>
                </a:rPr>
                <a:t>(p = 0.017)</a:t>
              </a:r>
            </a:p>
          </p:txBody>
        </p:sp>
      </p:grpSp>
      <p:sp>
        <p:nvSpPr>
          <p:cNvPr id="65541" name="Rectangle 18"/>
          <p:cNvSpPr>
            <a:spLocks noChangeArrowheads="1"/>
          </p:cNvSpPr>
          <p:nvPr/>
        </p:nvSpPr>
        <p:spPr bwMode="auto">
          <a:xfrm>
            <a:off x="762000" y="884238"/>
            <a:ext cx="8001000" cy="639762"/>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buFontTx/>
              <a:buChar char="•"/>
            </a:pPr>
            <a:r>
              <a:rPr lang="en-US" sz="1200">
                <a:solidFill>
                  <a:srgbClr val="000000"/>
                </a:solidFill>
                <a:hlinkClick r:id="rId5"/>
              </a:rPr>
              <a:t>Children's Reading Performance is Correlated with White Matter Structure Measured by Diffusion Tensor Imaging </a:t>
            </a:r>
            <a:r>
              <a:rPr lang="en-US" sz="1200">
                <a:solidFill>
                  <a:srgbClr val="000000"/>
                </a:solidFill>
              </a:rPr>
              <a:t/>
            </a:r>
            <a:br>
              <a:rPr lang="en-US" sz="1200">
                <a:solidFill>
                  <a:srgbClr val="000000"/>
                </a:solidFill>
              </a:rPr>
            </a:br>
            <a:r>
              <a:rPr lang="en-US" sz="1200">
                <a:solidFill>
                  <a:srgbClr val="000000"/>
                </a:solidFill>
              </a:rPr>
              <a:t>Gayle K. Deutsch, Robert F. Dougherty, Roland Bammer, Wai Ting Siok, John D.E. Gabrieli, Brian Wandell (2005). </a:t>
            </a:r>
            <a:r>
              <a:rPr lang="en-US" sz="1200" b="1">
                <a:solidFill>
                  <a:srgbClr val="000000"/>
                </a:solidFill>
              </a:rPr>
              <a:t>Cortex, </a:t>
            </a:r>
            <a:r>
              <a:rPr lang="en-US" sz="1200">
                <a:solidFill>
                  <a:srgbClr val="000000"/>
                </a:solidFill>
              </a:rPr>
              <a:t>v. 41,</a:t>
            </a:r>
            <a:r>
              <a:rPr lang="en-US" sz="1200" b="1">
                <a:solidFill>
                  <a:srgbClr val="000000"/>
                </a:solidFill>
              </a:rPr>
              <a:t> </a:t>
            </a:r>
            <a:r>
              <a:rPr lang="en-US" sz="1200">
                <a:solidFill>
                  <a:srgbClr val="000000"/>
                </a:solidFill>
              </a:rPr>
              <a:t>pp. 354-363. </a:t>
            </a:r>
          </a:p>
        </p:txBody>
      </p:sp>
      <p:grpSp>
        <p:nvGrpSpPr>
          <p:cNvPr id="65542" name="Group 5"/>
          <p:cNvGrpSpPr>
            <a:grpSpLocks/>
          </p:cNvGrpSpPr>
          <p:nvPr/>
        </p:nvGrpSpPr>
        <p:grpSpPr bwMode="auto">
          <a:xfrm>
            <a:off x="6972300" y="2039938"/>
            <a:ext cx="1714500" cy="550862"/>
            <a:chOff x="4345" y="2663"/>
            <a:chExt cx="1080" cy="347"/>
          </a:xfrm>
        </p:grpSpPr>
        <p:sp>
          <p:nvSpPr>
            <p:cNvPr id="65543" name="Oval 6"/>
            <p:cNvSpPr>
              <a:spLocks noChangeArrowheads="1"/>
            </p:cNvSpPr>
            <p:nvPr/>
          </p:nvSpPr>
          <p:spPr bwMode="auto">
            <a:xfrm>
              <a:off x="4345" y="2703"/>
              <a:ext cx="87" cy="87"/>
            </a:xfrm>
            <a:prstGeom prst="ellipse">
              <a:avLst/>
            </a:prstGeom>
            <a:solidFill>
              <a:srgbClr val="FF0000"/>
            </a:solidFill>
            <a:ln w="9525">
              <a:solidFill>
                <a:srgbClr val="000000"/>
              </a:solidFill>
              <a:round/>
              <a:headEnd/>
              <a:tailEnd/>
            </a:ln>
          </p:spPr>
          <p:txBody>
            <a:bodyPr wrap="none" anchor="ctr"/>
            <a:lstStyle/>
            <a:p>
              <a:endParaRPr lang="en-US"/>
            </a:p>
          </p:txBody>
        </p:sp>
        <p:sp>
          <p:nvSpPr>
            <p:cNvPr id="65544" name="Oval 7"/>
            <p:cNvSpPr>
              <a:spLocks noChangeArrowheads="1"/>
            </p:cNvSpPr>
            <p:nvPr/>
          </p:nvSpPr>
          <p:spPr bwMode="auto">
            <a:xfrm>
              <a:off x="4345" y="2862"/>
              <a:ext cx="87" cy="87"/>
            </a:xfrm>
            <a:prstGeom prst="ellipse">
              <a:avLst/>
            </a:prstGeom>
            <a:solidFill>
              <a:srgbClr val="0000FF"/>
            </a:solidFill>
            <a:ln w="9525">
              <a:solidFill>
                <a:srgbClr val="000000"/>
              </a:solidFill>
              <a:round/>
              <a:headEnd/>
              <a:tailEnd/>
            </a:ln>
          </p:spPr>
          <p:txBody>
            <a:bodyPr wrap="none" anchor="ctr"/>
            <a:lstStyle/>
            <a:p>
              <a:endParaRPr lang="en-US"/>
            </a:p>
          </p:txBody>
        </p:sp>
        <p:sp>
          <p:nvSpPr>
            <p:cNvPr id="65545" name="Text Box 8"/>
            <p:cNvSpPr txBox="1">
              <a:spLocks noChangeArrowheads="1"/>
            </p:cNvSpPr>
            <p:nvPr/>
          </p:nvSpPr>
          <p:spPr bwMode="auto">
            <a:xfrm>
              <a:off x="4489" y="2663"/>
              <a:ext cx="768"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9pPr>
            </a:lstStyle>
            <a:p>
              <a:pPr eaLnBrk="1" hangingPunct="1">
                <a:lnSpc>
                  <a:spcPct val="122000"/>
                </a:lnSpc>
                <a:buClr>
                  <a:srgbClr val="000000"/>
                </a:buClr>
                <a:buSzPct val="100000"/>
                <a:buFont typeface="Times New Roman" pitchFamily="18" charset="0"/>
                <a:buNone/>
              </a:pPr>
              <a:r>
                <a:rPr lang="en-GB">
                  <a:latin typeface="Comic Sans MS" pitchFamily="66" charset="0"/>
                </a:rPr>
                <a:t>Poor readers</a:t>
              </a:r>
            </a:p>
          </p:txBody>
        </p:sp>
        <p:sp>
          <p:nvSpPr>
            <p:cNvPr id="65546" name="Text Box 9"/>
            <p:cNvSpPr txBox="1">
              <a:spLocks noChangeArrowheads="1"/>
            </p:cNvSpPr>
            <p:nvPr/>
          </p:nvSpPr>
          <p:spPr bwMode="auto">
            <a:xfrm>
              <a:off x="4489" y="2822"/>
              <a:ext cx="936"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pitchFamily="34" charset="0"/>
                </a:defRPr>
              </a:lvl9pPr>
            </a:lstStyle>
            <a:p>
              <a:pPr eaLnBrk="1" hangingPunct="1">
                <a:lnSpc>
                  <a:spcPct val="122000"/>
                </a:lnSpc>
                <a:buClr>
                  <a:srgbClr val="000000"/>
                </a:buClr>
                <a:buSzPct val="100000"/>
                <a:buFont typeface="Times New Roman" pitchFamily="18" charset="0"/>
                <a:buNone/>
              </a:pPr>
              <a:r>
                <a:rPr lang="en-GB">
                  <a:latin typeface="Comic Sans MS" pitchFamily="66" charset="0"/>
                </a:rPr>
                <a:t>Normal readers</a:t>
              </a:r>
            </a:p>
          </p:txBody>
        </p:sp>
      </p:gr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3"/>
          <p:cNvSpPr txBox="1">
            <a:spLocks noChangeArrowheads="1"/>
          </p:cNvSpPr>
          <p:nvPr/>
        </p:nvSpPr>
        <p:spPr bwMode="auto">
          <a:xfrm>
            <a:off x="152400" y="990600"/>
            <a:ext cx="3352800" cy="4302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ct val="114000"/>
              </a:lnSpc>
            </a:pPr>
            <a:endParaRPr lang="en-US" sz="2000" u="sng" dirty="0">
              <a:latin typeface="Georgia" pitchFamily="18" charset="0"/>
            </a:endParaRPr>
          </a:p>
          <a:p>
            <a:pPr>
              <a:lnSpc>
                <a:spcPct val="114000"/>
              </a:lnSpc>
              <a:buFontTx/>
              <a:buChar char="•"/>
            </a:pPr>
            <a:r>
              <a:rPr lang="en-US" sz="2000" dirty="0" smtClean="0">
                <a:latin typeface="Georgia" pitchFamily="18" charset="0"/>
              </a:rPr>
              <a:t> In </a:t>
            </a:r>
            <a:r>
              <a:rPr lang="en-US" sz="2000" dirty="0">
                <a:latin typeface="Georgia" pitchFamily="18" charset="0"/>
              </a:rPr>
              <a:t>the MR scanner, there is a uniform field (1.5-9T)</a:t>
            </a:r>
          </a:p>
          <a:p>
            <a:pPr>
              <a:lnSpc>
                <a:spcPct val="114000"/>
              </a:lnSpc>
              <a:buFontTx/>
              <a:buChar char="•"/>
            </a:pPr>
            <a:r>
              <a:rPr lang="en-US" sz="2000" dirty="0">
                <a:latin typeface="Georgia" pitchFamily="18" charset="0"/>
              </a:rPr>
              <a:t> The uniform field is about 40 cm (head is about 25 cm)</a:t>
            </a:r>
          </a:p>
          <a:p>
            <a:pPr>
              <a:lnSpc>
                <a:spcPct val="114000"/>
              </a:lnSpc>
              <a:buFontTx/>
              <a:buChar char="•"/>
            </a:pPr>
            <a:r>
              <a:rPr lang="en-US" sz="2000" dirty="0">
                <a:latin typeface="Georgia" pitchFamily="18" charset="0"/>
              </a:rPr>
              <a:t> The precision of the constant field is </a:t>
            </a:r>
            <a:r>
              <a:rPr lang="en-US" sz="2000" dirty="0" smtClean="0">
                <a:latin typeface="Georgia" pitchFamily="18" charset="0"/>
              </a:rPr>
              <a:t>precise to </a:t>
            </a:r>
            <a:r>
              <a:rPr lang="en-US" sz="2000" dirty="0">
                <a:latin typeface="Georgia" pitchFamily="18" charset="0"/>
              </a:rPr>
              <a:t>about 2 parts per million</a:t>
            </a:r>
          </a:p>
          <a:p>
            <a:pPr>
              <a:lnSpc>
                <a:spcPct val="114000"/>
              </a:lnSpc>
              <a:buFontTx/>
              <a:buChar char="•"/>
            </a:pPr>
            <a:r>
              <a:rPr lang="en-US" sz="2000" dirty="0">
                <a:latin typeface="Georgia" pitchFamily="18" charset="0"/>
              </a:rPr>
              <a:t> B0 establishes an oriented lowest energy state for the protons</a:t>
            </a:r>
          </a:p>
        </p:txBody>
      </p:sp>
      <p:sp>
        <p:nvSpPr>
          <p:cNvPr id="5123" name="Rectangle 11"/>
          <p:cNvSpPr>
            <a:spLocks noGrp="1" noChangeArrowheads="1"/>
          </p:cNvSpPr>
          <p:nvPr>
            <p:ph type="title"/>
          </p:nvPr>
        </p:nvSpPr>
        <p:spPr/>
        <p:txBody>
          <a:bodyPr/>
          <a:lstStyle/>
          <a:p>
            <a:pPr eaLnBrk="1" hangingPunct="1"/>
            <a:r>
              <a:rPr lang="en-US" dirty="0" smtClean="0"/>
              <a:t>The steady-state (B0) field</a:t>
            </a:r>
          </a:p>
        </p:txBody>
      </p:sp>
      <p:grpSp>
        <p:nvGrpSpPr>
          <p:cNvPr id="5124" name="Group 15"/>
          <p:cNvGrpSpPr>
            <a:grpSpLocks/>
          </p:cNvGrpSpPr>
          <p:nvPr/>
        </p:nvGrpSpPr>
        <p:grpSpPr bwMode="auto">
          <a:xfrm>
            <a:off x="3505200" y="1600200"/>
            <a:ext cx="5410200" cy="4016375"/>
            <a:chOff x="2544" y="864"/>
            <a:chExt cx="3168" cy="2352"/>
          </a:xfrm>
        </p:grpSpPr>
        <p:pic>
          <p:nvPicPr>
            <p:cNvPr id="5126" name="Picture 16" descr="fmri-fig-01-0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0" y="912"/>
              <a:ext cx="3072" cy="2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7" name="Picture 17" descr="fmri-fig-02-03-0"/>
            <p:cNvPicPr>
              <a:picLocks noChangeAspect="1" noChangeArrowheads="1"/>
            </p:cNvPicPr>
            <p:nvPr/>
          </p:nvPicPr>
          <p:blipFill>
            <a:blip r:embed="rId4">
              <a:extLst>
                <a:ext uri="{28A0092B-C50C-407E-A947-70E740481C1C}">
                  <a14:useLocalDpi xmlns:a14="http://schemas.microsoft.com/office/drawing/2010/main" val="0"/>
                </a:ext>
              </a:extLst>
            </a:blip>
            <a:srcRect l="47449"/>
            <a:stretch>
              <a:fillRect/>
            </a:stretch>
          </p:blipFill>
          <p:spPr bwMode="auto">
            <a:xfrm flipH="1">
              <a:off x="2544" y="864"/>
              <a:ext cx="1088" cy="2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6"/>
          <p:cNvSpPr>
            <a:spLocks noGrp="1" noChangeArrowheads="1"/>
          </p:cNvSpPr>
          <p:nvPr>
            <p:ph type="title"/>
          </p:nvPr>
        </p:nvSpPr>
        <p:spPr/>
        <p:txBody>
          <a:bodyPr/>
          <a:lstStyle/>
          <a:p>
            <a:pPr eaLnBrk="1" hangingPunct="1"/>
            <a:r>
              <a:rPr lang="en-GB" smtClean="0"/>
              <a:t>What More Can We Learn From Principal Diffusion Direction (PDD)?</a:t>
            </a:r>
          </a:p>
        </p:txBody>
      </p:sp>
      <p:graphicFrame>
        <p:nvGraphicFramePr>
          <p:cNvPr id="66563" name="Object 3"/>
          <p:cNvGraphicFramePr>
            <a:graphicFrameLocks noChangeAspect="1"/>
          </p:cNvGraphicFramePr>
          <p:nvPr/>
        </p:nvGraphicFramePr>
        <p:xfrm>
          <a:off x="2190750" y="2865438"/>
          <a:ext cx="1682750" cy="2773362"/>
        </p:xfrm>
        <a:graphic>
          <a:graphicData uri="http://schemas.openxmlformats.org/presentationml/2006/ole">
            <mc:AlternateContent xmlns:mc="http://schemas.openxmlformats.org/markup-compatibility/2006">
              <mc:Choice xmlns:v="urn:schemas-microsoft-com:vml" Requires="v">
                <p:oleObj spid="_x0000_s66598" name="Image" r:id="rId4" imgW="1409524" imgH="2323810" progId="Photoshop.Image.7">
                  <p:embed/>
                </p:oleObj>
              </mc:Choice>
              <mc:Fallback>
                <p:oleObj name="Image" r:id="rId4" imgW="1409524" imgH="2323810" progId="Photoshop.Image.7">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90750" y="2865438"/>
                        <a:ext cx="1682750" cy="2773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6564" name="Object 4"/>
          <p:cNvGraphicFramePr>
            <a:graphicFrameLocks noChangeAspect="1"/>
          </p:cNvGraphicFramePr>
          <p:nvPr/>
        </p:nvGraphicFramePr>
        <p:xfrm>
          <a:off x="4343400" y="3189288"/>
          <a:ext cx="2819400" cy="2076450"/>
        </p:xfrm>
        <a:graphic>
          <a:graphicData uri="http://schemas.openxmlformats.org/presentationml/2006/ole">
            <mc:AlternateContent xmlns:mc="http://schemas.openxmlformats.org/markup-compatibility/2006">
              <mc:Choice xmlns:v="urn:schemas-microsoft-com:vml" Requires="v">
                <p:oleObj spid="_x0000_s66599" name="Image" r:id="rId6" imgW="2361905" imgH="1739683" progId="Photoshop.Image.7">
                  <p:embed/>
                </p:oleObj>
              </mc:Choice>
              <mc:Fallback>
                <p:oleObj name="Image" r:id="rId6" imgW="2361905" imgH="1739683" progId="Photoshop.Image.7">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43400" y="3189288"/>
                        <a:ext cx="2819400"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6565" name="Text Box 5"/>
          <p:cNvSpPr txBox="1">
            <a:spLocks noChangeArrowheads="1"/>
          </p:cNvSpPr>
          <p:nvPr/>
        </p:nvSpPr>
        <p:spPr bwMode="auto">
          <a:xfrm>
            <a:off x="1143000" y="1143000"/>
            <a:ext cx="5227638"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r>
              <a:rPr lang="en-US" sz="2400" i="1">
                <a:latin typeface="Times New Roman" pitchFamily="18" charset="0"/>
              </a:rPr>
              <a:t>Fractional Anisotropy = 0.6</a:t>
            </a:r>
          </a:p>
          <a:p>
            <a:pPr eaLnBrk="1" hangingPunct="1"/>
            <a:r>
              <a:rPr lang="en-US" sz="2400" i="1">
                <a:latin typeface="Times New Roman" pitchFamily="18" charset="0"/>
              </a:rPr>
              <a:t>Principal Diffusion Directions differ</a:t>
            </a:r>
          </a:p>
          <a:p>
            <a:pPr eaLnBrk="1" hangingPunct="1"/>
            <a:r>
              <a:rPr lang="en-US" sz="2400" i="1">
                <a:latin typeface="Times New Roman" pitchFamily="18" charset="0"/>
              </a:rPr>
              <a:t>There is more information to be analyzed</a:t>
            </a:r>
          </a:p>
        </p:txBody>
      </p:sp>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3">
            <a:extLst>
              <a:ext uri="{28A0092B-C50C-407E-A947-70E740481C1C}">
                <a14:useLocalDpi xmlns:a14="http://schemas.microsoft.com/office/drawing/2010/main" val="0"/>
              </a:ext>
            </a:extLst>
          </a:blip>
          <a:srcRect l="31505" t="8127" r="38098" b="7903"/>
          <a:stretch>
            <a:fillRect/>
          </a:stretch>
        </p:blipFill>
        <p:spPr bwMode="auto">
          <a:xfrm>
            <a:off x="204788" y="1828800"/>
            <a:ext cx="3162300" cy="3505200"/>
          </a:xfrm>
          <a:prstGeom prst="rect">
            <a:avLst/>
          </a:prstGeom>
          <a:noFill/>
          <a:ln>
            <a:noFill/>
          </a:ln>
          <a:extLst>
            <a:ext uri="{909E8E84-426E-40DD-AFC4-6F175D3DCCD1}">
              <a14:hiddenFill xmlns:a14="http://schemas.microsoft.com/office/drawing/2010/main">
                <a:blipFill dpi="0" rotWithShape="0">
                  <a:blip/>
                  <a:srcRect l="31505" t="8127" r="38098" b="7903"/>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sp>
        <p:nvSpPr>
          <p:cNvPr id="67587" name="Rectangle 16"/>
          <p:cNvSpPr>
            <a:spLocks noGrp="1" noChangeArrowheads="1"/>
          </p:cNvSpPr>
          <p:nvPr>
            <p:ph type="title"/>
          </p:nvPr>
        </p:nvSpPr>
        <p:spPr/>
        <p:txBody>
          <a:bodyPr/>
          <a:lstStyle/>
          <a:p>
            <a:pPr eaLnBrk="1" hangingPunct="1"/>
            <a:r>
              <a:rPr lang="en-GB" smtClean="0"/>
              <a:t>Using Direction We See Much More</a:t>
            </a:r>
          </a:p>
        </p:txBody>
      </p:sp>
      <p:pic>
        <p:nvPicPr>
          <p:cNvPr id="67588" name="Picture 4"/>
          <p:cNvPicPr>
            <a:picLocks noChangeAspect="1" noChangeArrowheads="1"/>
          </p:cNvPicPr>
          <p:nvPr/>
        </p:nvPicPr>
        <p:blipFill>
          <a:blip r:embed="rId4">
            <a:extLst>
              <a:ext uri="{28A0092B-C50C-407E-A947-70E740481C1C}">
                <a14:useLocalDpi xmlns:a14="http://schemas.microsoft.com/office/drawing/2010/main" val="0"/>
              </a:ext>
            </a:extLst>
          </a:blip>
          <a:srcRect t="2431" b="1736"/>
          <a:stretch>
            <a:fillRect/>
          </a:stretch>
        </p:blipFill>
        <p:spPr bwMode="auto">
          <a:xfrm>
            <a:off x="3416300" y="1828800"/>
            <a:ext cx="2717800" cy="3505200"/>
          </a:xfrm>
          <a:prstGeom prst="rect">
            <a:avLst/>
          </a:prstGeom>
          <a:noFill/>
          <a:ln>
            <a:noFill/>
          </a:ln>
          <a:extLst>
            <a:ext uri="{909E8E84-426E-40DD-AFC4-6F175D3DCCD1}">
              <a14:hiddenFill xmlns:a14="http://schemas.microsoft.com/office/drawing/2010/main">
                <a:blipFill dpi="0" rotWithShape="0">
                  <a:blip/>
                  <a:srcRect t="2431" b="1736"/>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pic>
        <p:nvPicPr>
          <p:cNvPr id="67589" name="Picture 5"/>
          <p:cNvPicPr>
            <a:picLocks noChangeAspect="1" noChangeArrowheads="1"/>
          </p:cNvPicPr>
          <p:nvPr/>
        </p:nvPicPr>
        <p:blipFill>
          <a:blip r:embed="rId5">
            <a:extLst>
              <a:ext uri="{28A0092B-C50C-407E-A947-70E740481C1C}">
                <a14:useLocalDpi xmlns:a14="http://schemas.microsoft.com/office/drawing/2010/main" val="0"/>
              </a:ext>
            </a:extLst>
          </a:blip>
          <a:srcRect t="2431" b="1736"/>
          <a:stretch>
            <a:fillRect/>
          </a:stretch>
        </p:blipFill>
        <p:spPr bwMode="auto">
          <a:xfrm>
            <a:off x="6197600" y="1828800"/>
            <a:ext cx="2717800" cy="3505200"/>
          </a:xfrm>
          <a:prstGeom prst="rect">
            <a:avLst/>
          </a:prstGeom>
          <a:noFill/>
          <a:ln>
            <a:noFill/>
          </a:ln>
          <a:extLst>
            <a:ext uri="{909E8E84-426E-40DD-AFC4-6F175D3DCCD1}">
              <a14:hiddenFill xmlns:a14="http://schemas.microsoft.com/office/drawing/2010/main">
                <a:blipFill dpi="0" rotWithShape="0">
                  <a:blip/>
                  <a:srcRect t="2431" b="1736"/>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sp>
        <p:nvSpPr>
          <p:cNvPr id="67590" name="AutoShape 6"/>
          <p:cNvSpPr>
            <a:spLocks noChangeArrowheads="1"/>
          </p:cNvSpPr>
          <p:nvPr/>
        </p:nvSpPr>
        <p:spPr bwMode="auto">
          <a:xfrm>
            <a:off x="6292850" y="3157538"/>
            <a:ext cx="1185863" cy="1779587"/>
          </a:xfrm>
          <a:prstGeom prst="roundRect">
            <a:avLst>
              <a:gd name="adj" fmla="val 130"/>
            </a:avLst>
          </a:prstGeom>
          <a:noFill/>
          <a:ln w="18360">
            <a:solidFill>
              <a:srgbClr val="00CC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67591" name="Group 7"/>
          <p:cNvGrpSpPr>
            <a:grpSpLocks/>
          </p:cNvGrpSpPr>
          <p:nvPr/>
        </p:nvGrpSpPr>
        <p:grpSpPr bwMode="auto">
          <a:xfrm>
            <a:off x="6837363" y="5535613"/>
            <a:ext cx="1450975" cy="1233487"/>
            <a:chOff x="4307" y="3487"/>
            <a:chExt cx="914" cy="777"/>
          </a:xfrm>
        </p:grpSpPr>
        <p:pic>
          <p:nvPicPr>
            <p:cNvPr id="67598"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07" y="3487"/>
              <a:ext cx="915" cy="778"/>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sp>
          <p:nvSpPr>
            <p:cNvPr id="67599" name="Line 9"/>
            <p:cNvSpPr>
              <a:spLocks noChangeShapeType="1"/>
            </p:cNvSpPr>
            <p:nvPr/>
          </p:nvSpPr>
          <p:spPr bwMode="auto">
            <a:xfrm flipH="1" flipV="1">
              <a:off x="4428" y="3950"/>
              <a:ext cx="246" cy="5"/>
            </a:xfrm>
            <a:prstGeom prst="line">
              <a:avLst/>
            </a:prstGeom>
            <a:noFill/>
            <a:ln w="3672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7600" name="Line 10"/>
            <p:cNvSpPr>
              <a:spLocks noChangeShapeType="1"/>
            </p:cNvSpPr>
            <p:nvPr/>
          </p:nvSpPr>
          <p:spPr bwMode="auto">
            <a:xfrm>
              <a:off x="4666" y="3940"/>
              <a:ext cx="147" cy="99"/>
            </a:xfrm>
            <a:prstGeom prst="line">
              <a:avLst/>
            </a:prstGeom>
            <a:noFill/>
            <a:ln w="3672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7601" name="Line 11"/>
            <p:cNvSpPr>
              <a:spLocks noChangeShapeType="1"/>
            </p:cNvSpPr>
            <p:nvPr/>
          </p:nvSpPr>
          <p:spPr bwMode="auto">
            <a:xfrm flipV="1">
              <a:off x="4662" y="3694"/>
              <a:ext cx="2" cy="265"/>
            </a:xfrm>
            <a:prstGeom prst="line">
              <a:avLst/>
            </a:prstGeom>
            <a:noFill/>
            <a:ln w="36720">
              <a:solidFill>
                <a:srgbClr val="00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67592" name="AutoShape 12"/>
          <p:cNvSpPr>
            <a:spLocks noChangeArrowheads="1"/>
          </p:cNvSpPr>
          <p:nvPr/>
        </p:nvSpPr>
        <p:spPr bwMode="auto">
          <a:xfrm>
            <a:off x="3592513" y="5686425"/>
            <a:ext cx="2078037" cy="117475"/>
          </a:xfrm>
          <a:prstGeom prst="roundRect">
            <a:avLst>
              <a:gd name="adj" fmla="val 1347"/>
            </a:avLst>
          </a:prstGeom>
          <a:gradFill rotWithShape="0">
            <a:gsLst>
              <a:gs pos="0">
                <a:srgbClr val="000000"/>
              </a:gs>
              <a:gs pos="100000">
                <a:srgbClr val="FFFFFF"/>
              </a:gs>
            </a:gsLst>
            <a:lin ang="0" scaled="1"/>
          </a:gradFill>
          <a:ln w="9525">
            <a:solidFill>
              <a:srgbClr val="000000"/>
            </a:solidFill>
            <a:round/>
            <a:headEnd/>
            <a:tailEnd/>
          </a:ln>
        </p:spPr>
        <p:txBody>
          <a:bodyPr wrap="none" anchor="ctr"/>
          <a:lstStyle/>
          <a:p>
            <a:endParaRPr lang="en-US"/>
          </a:p>
        </p:txBody>
      </p:sp>
      <p:pic>
        <p:nvPicPr>
          <p:cNvPr id="67593"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06775" y="5886450"/>
            <a:ext cx="474663" cy="519113"/>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pic>
        <p:nvPicPr>
          <p:cNvPr id="67594" name="Picture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68938" y="5861050"/>
            <a:ext cx="271462" cy="823913"/>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sp>
        <p:nvSpPr>
          <p:cNvPr id="67595" name="Oval 15"/>
          <p:cNvSpPr>
            <a:spLocks noChangeArrowheads="1"/>
          </p:cNvSpPr>
          <p:nvPr/>
        </p:nvSpPr>
        <p:spPr bwMode="auto">
          <a:xfrm>
            <a:off x="3948113" y="3662363"/>
            <a:ext cx="314325" cy="388937"/>
          </a:xfrm>
          <a:prstGeom prst="ellipse">
            <a:avLst/>
          </a:prstGeom>
          <a:noFill/>
          <a:ln w="18360">
            <a:solidFill>
              <a:srgbClr val="00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67596" name="Rectangle 17"/>
          <p:cNvSpPr>
            <a:spLocks noChangeArrowheads="1"/>
          </p:cNvSpPr>
          <p:nvPr/>
        </p:nvSpPr>
        <p:spPr bwMode="auto">
          <a:xfrm>
            <a:off x="1600200" y="609600"/>
            <a:ext cx="60753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i="1">
                <a:solidFill>
                  <a:schemeClr val="tx2"/>
                </a:solidFill>
              </a:rPr>
              <a:t>Accounting for Directional Data Requires New Statistical Methods</a:t>
            </a:r>
            <a:endParaRPr lang="en-US" i="1">
              <a:solidFill>
                <a:schemeClr val="tx2"/>
              </a:solidFill>
            </a:endParaRPr>
          </a:p>
        </p:txBody>
      </p:sp>
      <p:sp>
        <p:nvSpPr>
          <p:cNvPr id="67597" name="Rectangle 18"/>
          <p:cNvSpPr>
            <a:spLocks noChangeArrowheads="1"/>
          </p:cNvSpPr>
          <p:nvPr/>
        </p:nvSpPr>
        <p:spPr bwMode="auto">
          <a:xfrm>
            <a:off x="2286000" y="914400"/>
            <a:ext cx="45577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i="1">
                <a:solidFill>
                  <a:schemeClr val="tx2"/>
                </a:solidFill>
              </a:rPr>
              <a:t>(Schwartzmann, Dougherty, Taylor, 2005, MRM)</a:t>
            </a:r>
            <a:endParaRPr lang="en-US" i="1">
              <a:solidFill>
                <a:schemeClr val="tx2"/>
              </a:solidFill>
            </a:endParaRPr>
          </a:p>
        </p:txBody>
      </p:sp>
    </p:spTree>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en-GB" sz="1800" smtClean="0"/>
              <a:t>Can We Understand All of These Data By Analyzing Fiber Tracts (DTI-FT)?</a:t>
            </a:r>
            <a:endParaRPr lang="en-US" sz="1800" smtClean="0"/>
          </a:p>
        </p:txBody>
      </p:sp>
      <p:sp>
        <p:nvSpPr>
          <p:cNvPr id="68611" name="Text Box 3"/>
          <p:cNvSpPr txBox="1">
            <a:spLocks noChangeArrowheads="1"/>
          </p:cNvSpPr>
          <p:nvPr/>
        </p:nvSpPr>
        <p:spPr bwMode="auto">
          <a:xfrm>
            <a:off x="4648200" y="1981200"/>
            <a:ext cx="3962400" cy="460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itchFamily="34" charset="0"/>
              </a:defRPr>
            </a:lvl1pPr>
            <a:lvl2pPr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eaLnBrk="1" hangingPunct="1">
              <a:lnSpc>
                <a:spcPct val="120000"/>
              </a:lnSpc>
            </a:pPr>
            <a:r>
              <a:rPr lang="en-US" sz="2400">
                <a:latin typeface="Times New Roman" pitchFamily="18" charset="0"/>
              </a:rPr>
              <a:t>Many interesting algorithm issues</a:t>
            </a:r>
            <a:endParaRPr lang="en-US" sz="1800">
              <a:latin typeface="Times New Roman" pitchFamily="18" charset="0"/>
            </a:endParaRPr>
          </a:p>
          <a:p>
            <a:pPr eaLnBrk="1" hangingPunct="1">
              <a:lnSpc>
                <a:spcPct val="120000"/>
              </a:lnSpc>
              <a:buFont typeface="Times New Roman" pitchFamily="18" charset="0"/>
              <a:buChar char="–"/>
            </a:pPr>
            <a:r>
              <a:rPr lang="en-US" sz="1800">
                <a:latin typeface="Times New Roman" pitchFamily="18" charset="0"/>
              </a:rPr>
              <a:t>  Algorithm thresholds (direction, FA)</a:t>
            </a:r>
          </a:p>
          <a:p>
            <a:pPr eaLnBrk="1" hangingPunct="1">
              <a:lnSpc>
                <a:spcPct val="120000"/>
              </a:lnSpc>
              <a:buFont typeface="Times New Roman" pitchFamily="18" charset="0"/>
              <a:buChar char="–"/>
            </a:pPr>
            <a:r>
              <a:rPr lang="en-US" sz="1800">
                <a:latin typeface="Times New Roman" pitchFamily="18" charset="0"/>
              </a:rPr>
              <a:t>  Confidence intervals, probabilistic reasoning</a:t>
            </a:r>
          </a:p>
          <a:p>
            <a:pPr eaLnBrk="1" hangingPunct="1">
              <a:lnSpc>
                <a:spcPct val="120000"/>
              </a:lnSpc>
              <a:buFont typeface="Times New Roman" pitchFamily="18" charset="0"/>
              <a:buChar char="–"/>
            </a:pPr>
            <a:r>
              <a:rPr lang="en-US" sz="1800">
                <a:latin typeface="Times New Roman" pitchFamily="18" charset="0"/>
              </a:rPr>
              <a:t>  Spatial sampling</a:t>
            </a:r>
          </a:p>
          <a:p>
            <a:pPr lvl="1" eaLnBrk="1" hangingPunct="1">
              <a:lnSpc>
                <a:spcPct val="120000"/>
              </a:lnSpc>
              <a:buFontTx/>
              <a:buChar char="•"/>
            </a:pPr>
            <a:r>
              <a:rPr lang="en-US" sz="1800">
                <a:latin typeface="Times New Roman" pitchFamily="18" charset="0"/>
              </a:rPr>
              <a:t> Samples are sparse, but directions are fine</a:t>
            </a:r>
          </a:p>
          <a:p>
            <a:pPr lvl="1" eaLnBrk="1" hangingPunct="1">
              <a:lnSpc>
                <a:spcPct val="120000"/>
              </a:lnSpc>
              <a:buFontTx/>
              <a:buChar char="•"/>
            </a:pPr>
            <a:r>
              <a:rPr lang="en-US" sz="1800">
                <a:latin typeface="Times New Roman" pitchFamily="18" charset="0"/>
              </a:rPr>
              <a:t>  Interpolation to intermediate positions</a:t>
            </a:r>
          </a:p>
          <a:p>
            <a:pPr eaLnBrk="1" hangingPunct="1">
              <a:lnSpc>
                <a:spcPct val="120000"/>
              </a:lnSpc>
              <a:buFont typeface="Times New Roman" pitchFamily="18" charset="0"/>
              <a:buChar char="–"/>
            </a:pPr>
            <a:r>
              <a:rPr lang="en-US" sz="1800">
                <a:latin typeface="Times New Roman" pitchFamily="18" charset="0"/>
              </a:rPr>
              <a:t> Spatial co-registration between modalities (T1, fMRI) and subjects</a:t>
            </a:r>
          </a:p>
          <a:p>
            <a:pPr eaLnBrk="1" hangingPunct="1">
              <a:lnSpc>
                <a:spcPct val="120000"/>
              </a:lnSpc>
              <a:buFont typeface="Times New Roman" pitchFamily="18" charset="0"/>
              <a:buChar char="–"/>
            </a:pPr>
            <a:r>
              <a:rPr lang="en-US" sz="1800">
                <a:latin typeface="Times New Roman" pitchFamily="18" charset="0"/>
              </a:rPr>
              <a:t> Validation needed</a:t>
            </a:r>
          </a:p>
        </p:txBody>
      </p:sp>
      <p:graphicFrame>
        <p:nvGraphicFramePr>
          <p:cNvPr id="68612" name="Object 4"/>
          <p:cNvGraphicFramePr>
            <a:graphicFrameLocks noGrp="1" noChangeAspect="1"/>
          </p:cNvGraphicFramePr>
          <p:nvPr>
            <p:ph idx="4294967295"/>
          </p:nvPr>
        </p:nvGraphicFramePr>
        <p:xfrm>
          <a:off x="0" y="2133600"/>
          <a:ext cx="3886200" cy="3810000"/>
        </p:xfrm>
        <a:graphic>
          <a:graphicData uri="http://schemas.openxmlformats.org/presentationml/2006/ole">
            <mc:AlternateContent xmlns:mc="http://schemas.openxmlformats.org/markup-compatibility/2006">
              <mc:Choice xmlns:v="urn:schemas-microsoft-com:vml" Requires="v">
                <p:oleObj spid="_x0000_s68630" name="Image" r:id="rId4" imgW="3885714" imgH="3809524" progId="Photoshop.Image.7">
                  <p:embed/>
                </p:oleObj>
              </mc:Choice>
              <mc:Fallback>
                <p:oleObj name="Image" r:id="rId4" imgW="3885714" imgH="3809524" progId="Photoshop.Image.7">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133600"/>
                        <a:ext cx="38862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8613" name="Oval 5"/>
          <p:cNvSpPr>
            <a:spLocks noChangeArrowheads="1"/>
          </p:cNvSpPr>
          <p:nvPr/>
        </p:nvSpPr>
        <p:spPr bwMode="auto">
          <a:xfrm>
            <a:off x="1933575" y="3124200"/>
            <a:ext cx="381000" cy="2438400"/>
          </a:xfrm>
          <a:prstGeom prst="ellipse">
            <a:avLst/>
          </a:prstGeom>
          <a:solidFill>
            <a:srgbClr val="DDDDDD">
              <a:alpha val="50195"/>
            </a:srgbClr>
          </a:solidFill>
          <a:ln w="19050">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mtClean="0"/>
              <a:t>The B0 Field</a:t>
            </a:r>
          </a:p>
        </p:txBody>
      </p:sp>
      <p:sp>
        <p:nvSpPr>
          <p:cNvPr id="9219" name="Text Box 5"/>
          <p:cNvSpPr txBox="1">
            <a:spLocks noChangeArrowheads="1"/>
          </p:cNvSpPr>
          <p:nvPr/>
        </p:nvSpPr>
        <p:spPr bwMode="auto">
          <a:xfrm>
            <a:off x="228600" y="1143000"/>
            <a:ext cx="4572000"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endParaRPr lang="en-US" sz="2400">
              <a:latin typeface="Georgia" pitchFamily="18" charset="0"/>
            </a:endParaRPr>
          </a:p>
          <a:p>
            <a:pPr>
              <a:buFontTx/>
              <a:buChar char="•"/>
            </a:pPr>
            <a:r>
              <a:rPr lang="en-US" sz="2400">
                <a:latin typeface="Georgia" pitchFamily="18" charset="0"/>
              </a:rPr>
              <a:t> Magnetic Flux Density (magnetic field per unit time per unit area). Standard International Units: Tesla </a:t>
            </a:r>
            <a:br>
              <a:rPr lang="en-US" sz="2400">
                <a:latin typeface="Georgia" pitchFamily="18" charset="0"/>
              </a:rPr>
            </a:br>
            <a:endParaRPr lang="en-US" sz="2400">
              <a:latin typeface="Georgia" pitchFamily="18" charset="0"/>
            </a:endParaRPr>
          </a:p>
          <a:p>
            <a:pPr>
              <a:buFontTx/>
              <a:buChar char="•"/>
            </a:pPr>
            <a:r>
              <a:rPr lang="en-US" sz="2400">
                <a:latin typeface="Georgia" pitchFamily="18" charset="0"/>
              </a:rPr>
              <a:t> Tesla = 10,000 Gauss </a:t>
            </a:r>
            <a:br>
              <a:rPr lang="en-US" sz="2400">
                <a:latin typeface="Georgia" pitchFamily="18" charset="0"/>
              </a:rPr>
            </a:br>
            <a:endParaRPr lang="en-US" sz="2400">
              <a:latin typeface="Georgia" pitchFamily="18" charset="0"/>
            </a:endParaRPr>
          </a:p>
          <a:p>
            <a:pPr>
              <a:buFontTx/>
              <a:buChar char="•"/>
            </a:pPr>
            <a:r>
              <a:rPr lang="en-US" sz="2400">
                <a:latin typeface="Georgia" pitchFamily="18" charset="0"/>
              </a:rPr>
              <a:t> Earth’s magnetic field:  0.5G;</a:t>
            </a:r>
            <a:br>
              <a:rPr lang="en-US" sz="2400">
                <a:latin typeface="Georgia" pitchFamily="18" charset="0"/>
              </a:rPr>
            </a:br>
            <a:r>
              <a:rPr lang="en-US" sz="2400">
                <a:latin typeface="Georgia" pitchFamily="18" charset="0"/>
              </a:rPr>
              <a:t>   Refrigerator magnet 200 Gauss</a:t>
            </a:r>
            <a:br>
              <a:rPr lang="en-US" sz="2400">
                <a:latin typeface="Georgia" pitchFamily="18" charset="0"/>
              </a:rPr>
            </a:br>
            <a:endParaRPr lang="en-US" sz="2400">
              <a:latin typeface="Georgia" pitchFamily="18" charset="0"/>
            </a:endParaRPr>
          </a:p>
          <a:p>
            <a:pPr>
              <a:buFontTx/>
              <a:buChar char="•"/>
            </a:pPr>
            <a:r>
              <a:rPr lang="en-US" sz="2400">
                <a:latin typeface="Georgia" pitchFamily="18" charset="0"/>
              </a:rPr>
              <a:t> MR Magnet strengths 1.5 - 9T</a:t>
            </a:r>
            <a:br>
              <a:rPr lang="en-US" sz="2400">
                <a:latin typeface="Georgia" pitchFamily="18" charset="0"/>
              </a:rPr>
            </a:br>
            <a:r>
              <a:rPr lang="en-US" sz="2400">
                <a:latin typeface="Georgia" pitchFamily="18" charset="0"/>
              </a:rPr>
              <a:t>  (15,000 G – 90,000 G)</a:t>
            </a:r>
          </a:p>
          <a:p>
            <a:endParaRPr lang="en-US" sz="2400">
              <a:latin typeface="Georgia" pitchFamily="18" charset="0"/>
            </a:endParaRPr>
          </a:p>
        </p:txBody>
      </p:sp>
      <p:grpSp>
        <p:nvGrpSpPr>
          <p:cNvPr id="9220" name="Group 6"/>
          <p:cNvGrpSpPr>
            <a:grpSpLocks/>
          </p:cNvGrpSpPr>
          <p:nvPr/>
        </p:nvGrpSpPr>
        <p:grpSpPr bwMode="auto">
          <a:xfrm>
            <a:off x="5475952" y="732851"/>
            <a:ext cx="3210913" cy="3459118"/>
            <a:chOff x="3406" y="949"/>
            <a:chExt cx="1549" cy="1669"/>
          </a:xfrm>
        </p:grpSpPr>
        <p:pic>
          <p:nvPicPr>
            <p:cNvPr id="9226" name="Picture 7" descr="990415-009"/>
            <p:cNvPicPr>
              <a:picLocks noChangeAspect="1" noChangeArrowheads="1"/>
            </p:cNvPicPr>
            <p:nvPr/>
          </p:nvPicPr>
          <p:blipFill>
            <a:blip r:embed="rId3" cstate="print">
              <a:extLst>
                <a:ext uri="{28A0092B-C50C-407E-A947-70E740481C1C}">
                  <a14:useLocalDpi xmlns:a14="http://schemas.microsoft.com/office/drawing/2010/main" val="0"/>
                </a:ext>
              </a:extLst>
            </a:blip>
            <a:srcRect l="32608" t="5745" r="4347" b="2335"/>
            <a:stretch>
              <a:fillRect/>
            </a:stretch>
          </p:blipFill>
          <p:spPr bwMode="auto">
            <a:xfrm>
              <a:off x="3563" y="1082"/>
              <a:ext cx="1392" cy="1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7" name="Arc 8"/>
            <p:cNvSpPr>
              <a:spLocks/>
            </p:cNvSpPr>
            <p:nvPr/>
          </p:nvSpPr>
          <p:spPr bwMode="auto">
            <a:xfrm flipH="1">
              <a:off x="3406" y="949"/>
              <a:ext cx="1066" cy="768"/>
            </a:xfrm>
            <a:custGeom>
              <a:avLst/>
              <a:gdLst>
                <a:gd name="T0" fmla="*/ 302 w 30157"/>
                <a:gd name="T1" fmla="*/ 0 h 43200"/>
                <a:gd name="T2" fmla="*/ 0 w 30157"/>
                <a:gd name="T3" fmla="*/ 737 h 43200"/>
                <a:gd name="T4" fmla="*/ 302 w 30157"/>
                <a:gd name="T5" fmla="*/ 384 h 43200"/>
                <a:gd name="T6" fmla="*/ 0 60000 65536"/>
                <a:gd name="T7" fmla="*/ 0 60000 65536"/>
                <a:gd name="T8" fmla="*/ 0 60000 65536"/>
              </a:gdLst>
              <a:ahLst/>
              <a:cxnLst>
                <a:cxn ang="T6">
                  <a:pos x="T0" y="T1"/>
                </a:cxn>
                <a:cxn ang="T7">
                  <a:pos x="T2" y="T3"/>
                </a:cxn>
                <a:cxn ang="T8">
                  <a:pos x="T4" y="T5"/>
                </a:cxn>
              </a:cxnLst>
              <a:rect l="0" t="0" r="r" b="b"/>
              <a:pathLst>
                <a:path w="30157" h="43200" fill="none" extrusionOk="0">
                  <a:moveTo>
                    <a:pt x="8556" y="0"/>
                  </a:moveTo>
                  <a:cubicBezTo>
                    <a:pt x="20486" y="0"/>
                    <a:pt x="30157" y="9670"/>
                    <a:pt x="30157" y="21600"/>
                  </a:cubicBezTo>
                  <a:cubicBezTo>
                    <a:pt x="30157" y="33529"/>
                    <a:pt x="20486" y="43200"/>
                    <a:pt x="8557" y="43200"/>
                  </a:cubicBezTo>
                  <a:cubicBezTo>
                    <a:pt x="5614" y="43200"/>
                    <a:pt x="2702" y="42598"/>
                    <a:pt x="0" y="41432"/>
                  </a:cubicBezTo>
                </a:path>
                <a:path w="30157" h="43200" stroke="0" extrusionOk="0">
                  <a:moveTo>
                    <a:pt x="8556" y="0"/>
                  </a:moveTo>
                  <a:cubicBezTo>
                    <a:pt x="20486" y="0"/>
                    <a:pt x="30157" y="9670"/>
                    <a:pt x="30157" y="21600"/>
                  </a:cubicBezTo>
                  <a:cubicBezTo>
                    <a:pt x="30157" y="33529"/>
                    <a:pt x="20486" y="43200"/>
                    <a:pt x="8557" y="43200"/>
                  </a:cubicBezTo>
                  <a:cubicBezTo>
                    <a:pt x="5614" y="43200"/>
                    <a:pt x="2702" y="42598"/>
                    <a:pt x="0" y="41432"/>
                  </a:cubicBezTo>
                  <a:lnTo>
                    <a:pt x="8557" y="21600"/>
                  </a:lnTo>
                  <a:lnTo>
                    <a:pt x="8556" y="0"/>
                  </a:lnTo>
                  <a:close/>
                </a:path>
              </a:pathLst>
            </a:custGeom>
            <a:noFill/>
            <a:ln w="3810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8" name="Arc 9"/>
            <p:cNvSpPr>
              <a:spLocks/>
            </p:cNvSpPr>
            <p:nvPr/>
          </p:nvSpPr>
          <p:spPr bwMode="auto">
            <a:xfrm flipH="1">
              <a:off x="3742" y="1813"/>
              <a:ext cx="1066" cy="768"/>
            </a:xfrm>
            <a:custGeom>
              <a:avLst/>
              <a:gdLst>
                <a:gd name="T0" fmla="*/ 302 w 30157"/>
                <a:gd name="T1" fmla="*/ 0 h 43200"/>
                <a:gd name="T2" fmla="*/ 0 w 30157"/>
                <a:gd name="T3" fmla="*/ 737 h 43200"/>
                <a:gd name="T4" fmla="*/ 302 w 30157"/>
                <a:gd name="T5" fmla="*/ 384 h 43200"/>
                <a:gd name="T6" fmla="*/ 0 60000 65536"/>
                <a:gd name="T7" fmla="*/ 0 60000 65536"/>
                <a:gd name="T8" fmla="*/ 0 60000 65536"/>
              </a:gdLst>
              <a:ahLst/>
              <a:cxnLst>
                <a:cxn ang="T6">
                  <a:pos x="T0" y="T1"/>
                </a:cxn>
                <a:cxn ang="T7">
                  <a:pos x="T2" y="T3"/>
                </a:cxn>
                <a:cxn ang="T8">
                  <a:pos x="T4" y="T5"/>
                </a:cxn>
              </a:cxnLst>
              <a:rect l="0" t="0" r="r" b="b"/>
              <a:pathLst>
                <a:path w="30157" h="43200" fill="none" extrusionOk="0">
                  <a:moveTo>
                    <a:pt x="8556" y="0"/>
                  </a:moveTo>
                  <a:cubicBezTo>
                    <a:pt x="20486" y="0"/>
                    <a:pt x="30157" y="9670"/>
                    <a:pt x="30157" y="21600"/>
                  </a:cubicBezTo>
                  <a:cubicBezTo>
                    <a:pt x="30157" y="33529"/>
                    <a:pt x="20486" y="43200"/>
                    <a:pt x="8557" y="43200"/>
                  </a:cubicBezTo>
                  <a:cubicBezTo>
                    <a:pt x="5614" y="43200"/>
                    <a:pt x="2702" y="42598"/>
                    <a:pt x="0" y="41432"/>
                  </a:cubicBezTo>
                </a:path>
                <a:path w="30157" h="43200" stroke="0" extrusionOk="0">
                  <a:moveTo>
                    <a:pt x="8556" y="0"/>
                  </a:moveTo>
                  <a:cubicBezTo>
                    <a:pt x="20486" y="0"/>
                    <a:pt x="30157" y="9670"/>
                    <a:pt x="30157" y="21600"/>
                  </a:cubicBezTo>
                  <a:cubicBezTo>
                    <a:pt x="30157" y="33529"/>
                    <a:pt x="20486" y="43200"/>
                    <a:pt x="8557" y="43200"/>
                  </a:cubicBezTo>
                  <a:cubicBezTo>
                    <a:pt x="5614" y="43200"/>
                    <a:pt x="2702" y="42598"/>
                    <a:pt x="0" y="41432"/>
                  </a:cubicBezTo>
                  <a:lnTo>
                    <a:pt x="8557" y="21600"/>
                  </a:lnTo>
                  <a:lnTo>
                    <a:pt x="8556" y="0"/>
                  </a:lnTo>
                  <a:close/>
                </a:path>
              </a:pathLst>
            </a:custGeom>
            <a:noFill/>
            <a:ln w="3810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9221" name="Group 18"/>
          <p:cNvGrpSpPr>
            <a:grpSpLocks/>
          </p:cNvGrpSpPr>
          <p:nvPr/>
        </p:nvGrpSpPr>
        <p:grpSpPr bwMode="auto">
          <a:xfrm>
            <a:off x="5610225" y="4343400"/>
            <a:ext cx="3381375" cy="1912938"/>
            <a:chOff x="3312" y="2833"/>
            <a:chExt cx="2416" cy="1367"/>
          </a:xfrm>
        </p:grpSpPr>
        <p:pic>
          <p:nvPicPr>
            <p:cNvPr id="9222"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2" y="3024"/>
              <a:ext cx="864" cy="1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23" name="Text Box 15"/>
            <p:cNvSpPr txBox="1">
              <a:spLocks noChangeArrowheads="1"/>
            </p:cNvSpPr>
            <p:nvPr/>
          </p:nvSpPr>
          <p:spPr bwMode="auto">
            <a:xfrm>
              <a:off x="3344" y="2833"/>
              <a:ext cx="735" cy="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eaLnBrk="1" hangingPunct="1"/>
              <a:r>
                <a:rPr lang="en-US" sz="1200"/>
                <a:t>Nikolas Tesla</a:t>
              </a:r>
            </a:p>
          </p:txBody>
        </p:sp>
        <p:pic>
          <p:nvPicPr>
            <p:cNvPr id="9224" name="Picture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5" y="3024"/>
              <a:ext cx="917" cy="1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25" name="Text Box 17"/>
            <p:cNvSpPr txBox="1">
              <a:spLocks noChangeArrowheads="1"/>
            </p:cNvSpPr>
            <p:nvPr/>
          </p:nvSpPr>
          <p:spPr bwMode="auto">
            <a:xfrm>
              <a:off x="4406" y="2833"/>
              <a:ext cx="1322" cy="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eaLnBrk="1" hangingPunct="1"/>
              <a:r>
                <a:rPr lang="en-US" sz="1200"/>
                <a:t>Johan Carl Friedrich Gauss</a:t>
              </a:r>
            </a:p>
          </p:txBody>
        </p:sp>
      </p:grpSp>
    </p:spTree>
    <p:extLst>
      <p:ext uri="{BB962C8B-B14F-4D97-AF65-F5344CB8AC3E}">
        <p14:creationId xmlns:p14="http://schemas.microsoft.com/office/powerpoint/2010/main" val="294458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rtlCol="0">
            <a:noAutofit/>
          </a:bodyPr>
          <a:lstStyle/>
          <a:p>
            <a:pPr fontAlgn="auto">
              <a:spcAft>
                <a:spcPts val="0"/>
              </a:spcAft>
              <a:defRPr/>
            </a:pPr>
            <a:r>
              <a:rPr lang="en-US" smtClean="0"/>
              <a:t>The free induction decay experiment</a:t>
            </a:r>
          </a:p>
        </p:txBody>
      </p:sp>
      <p:graphicFrame>
        <p:nvGraphicFramePr>
          <p:cNvPr id="19459" name="Object 3"/>
          <p:cNvGraphicFramePr>
            <a:graphicFrameLocks noChangeAspect="1"/>
          </p:cNvGraphicFramePr>
          <p:nvPr>
            <p:extLst>
              <p:ext uri="{D42A27DB-BD31-4B8C-83A1-F6EECF244321}">
                <p14:modId xmlns:p14="http://schemas.microsoft.com/office/powerpoint/2010/main" val="2966736208"/>
              </p:ext>
            </p:extLst>
          </p:nvPr>
        </p:nvGraphicFramePr>
        <p:xfrm>
          <a:off x="2590800" y="4479925"/>
          <a:ext cx="5410200" cy="1844675"/>
        </p:xfrm>
        <a:graphic>
          <a:graphicData uri="http://schemas.openxmlformats.org/presentationml/2006/ole">
            <mc:AlternateContent xmlns:mc="http://schemas.openxmlformats.org/markup-compatibility/2006">
              <mc:Choice xmlns:v="urn:schemas-microsoft-com:vml" Requires="v">
                <p:oleObj spid="_x0000_s70671" name="Image" r:id="rId4" imgW="5307937" imgH="2526984" progId="Photoshop.Image.7">
                  <p:embed/>
                </p:oleObj>
              </mc:Choice>
              <mc:Fallback>
                <p:oleObj name="Image" r:id="rId4" imgW="5307937" imgH="2526984" progId="Photoshop.Image.7">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t="14095" b="14317"/>
                      <a:stretch>
                        <a:fillRect/>
                      </a:stretch>
                    </p:blipFill>
                    <p:spPr bwMode="auto">
                      <a:xfrm>
                        <a:off x="2590800" y="4479925"/>
                        <a:ext cx="54102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460" name="Rectangle 4"/>
          <p:cNvSpPr>
            <a:spLocks noChangeArrowheads="1"/>
          </p:cNvSpPr>
          <p:nvPr/>
        </p:nvSpPr>
        <p:spPr bwMode="auto">
          <a:xfrm>
            <a:off x="76200" y="3259138"/>
            <a:ext cx="259080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dirty="0">
                <a:latin typeface="+mj-lt"/>
              </a:rPr>
              <a:t>Beaker of water in a perfectly uniform magnetic field</a:t>
            </a:r>
          </a:p>
        </p:txBody>
      </p:sp>
      <p:pic>
        <p:nvPicPr>
          <p:cNvPr id="19461" name="Picture 5"/>
          <p:cNvPicPr>
            <a:picLocks noChangeAspect="1" noChangeArrowheads="1"/>
          </p:cNvPicPr>
          <p:nvPr/>
        </p:nvPicPr>
        <p:blipFill>
          <a:blip r:embed="rId6">
            <a:extLst>
              <a:ext uri="{28A0092B-C50C-407E-A947-70E740481C1C}">
                <a14:useLocalDpi xmlns:a14="http://schemas.microsoft.com/office/drawing/2010/main" val="0"/>
              </a:ext>
            </a:extLst>
          </a:blip>
          <a:srcRect t="38571" r="12712"/>
          <a:stretch>
            <a:fillRect/>
          </a:stretch>
        </p:blipFill>
        <p:spPr bwMode="auto">
          <a:xfrm>
            <a:off x="457200" y="4251325"/>
            <a:ext cx="1962150"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2" name="Picture 6"/>
          <p:cNvPicPr>
            <a:picLocks noChangeAspect="1" noChangeArrowheads="1"/>
          </p:cNvPicPr>
          <p:nvPr/>
        </p:nvPicPr>
        <p:blipFill>
          <a:blip r:embed="rId7">
            <a:lum bright="20000" contrast="20000"/>
            <a:extLst>
              <a:ext uri="{28A0092B-C50C-407E-A947-70E740481C1C}">
                <a14:useLocalDpi xmlns:a14="http://schemas.microsoft.com/office/drawing/2010/main" val="0"/>
              </a:ext>
            </a:extLst>
          </a:blip>
          <a:srcRect/>
          <a:stretch>
            <a:fillRect/>
          </a:stretch>
        </p:blipFill>
        <p:spPr bwMode="auto">
          <a:xfrm>
            <a:off x="4087768" y="2667000"/>
            <a:ext cx="2389232" cy="142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3" name="Line 8"/>
          <p:cNvSpPr>
            <a:spLocks noChangeShapeType="1"/>
          </p:cNvSpPr>
          <p:nvPr/>
        </p:nvSpPr>
        <p:spPr bwMode="auto">
          <a:xfrm flipH="1">
            <a:off x="3352800" y="4251325"/>
            <a:ext cx="1524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4" name="Text Box 9"/>
          <p:cNvSpPr txBox="1">
            <a:spLocks noChangeArrowheads="1"/>
          </p:cNvSpPr>
          <p:nvPr/>
        </p:nvSpPr>
        <p:spPr bwMode="auto">
          <a:xfrm>
            <a:off x="2811462" y="3378071"/>
            <a:ext cx="123507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eaLnBrk="1" hangingPunct="1"/>
            <a:r>
              <a:rPr lang="en-US" sz="1600" dirty="0">
                <a:latin typeface="+mj-lt"/>
              </a:rPr>
              <a:t>RF signal </a:t>
            </a:r>
            <a:r>
              <a:rPr lang="en-US" sz="1600" dirty="0" smtClean="0">
                <a:latin typeface="+mj-lt"/>
              </a:rPr>
              <a:t>excites spins</a:t>
            </a:r>
            <a:endParaRPr lang="en-US" sz="1600" dirty="0">
              <a:latin typeface="+mj-lt"/>
            </a:endParaRPr>
          </a:p>
        </p:txBody>
      </p:sp>
      <p:pic>
        <p:nvPicPr>
          <p:cNvPr id="19465" name="Picture 10" descr="fmri-fig-02-03-0"/>
          <p:cNvPicPr>
            <a:picLocks noChangeAspect="1" noChangeArrowheads="1"/>
          </p:cNvPicPr>
          <p:nvPr/>
        </p:nvPicPr>
        <p:blipFill>
          <a:blip r:embed="rId8">
            <a:extLst>
              <a:ext uri="{28A0092B-C50C-407E-A947-70E740481C1C}">
                <a14:useLocalDpi xmlns:a14="http://schemas.microsoft.com/office/drawing/2010/main" val="0"/>
              </a:ext>
            </a:extLst>
          </a:blip>
          <a:srcRect r="47449"/>
          <a:stretch>
            <a:fillRect/>
          </a:stretch>
        </p:blipFill>
        <p:spPr bwMode="auto">
          <a:xfrm>
            <a:off x="838200" y="1584325"/>
            <a:ext cx="765175" cy="165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9466" name="Group 15"/>
          <p:cNvGrpSpPr>
            <a:grpSpLocks/>
          </p:cNvGrpSpPr>
          <p:nvPr/>
        </p:nvGrpSpPr>
        <p:grpSpPr bwMode="auto">
          <a:xfrm>
            <a:off x="6781800" y="1143000"/>
            <a:ext cx="2133600" cy="1874838"/>
            <a:chOff x="4272" y="288"/>
            <a:chExt cx="1344" cy="1181"/>
          </a:xfrm>
        </p:grpSpPr>
        <p:pic>
          <p:nvPicPr>
            <p:cNvPr id="19467" name="Picture 12" descr="huettel-2e-fig-01-10-0"/>
            <p:cNvPicPr preferRelativeResize="0">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72" y="288"/>
              <a:ext cx="1344" cy="1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8" name="Text Box 13"/>
            <p:cNvSpPr txBox="1">
              <a:spLocks noChangeArrowheads="1"/>
            </p:cNvSpPr>
            <p:nvPr/>
          </p:nvSpPr>
          <p:spPr bwMode="auto">
            <a:xfrm>
              <a:off x="4416" y="1296"/>
              <a:ext cx="351"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eaLnBrk="1" hangingPunct="1"/>
              <a:r>
                <a:rPr lang="en-US" sz="1200" b="1"/>
                <a:t>Bloch</a:t>
              </a:r>
            </a:p>
          </p:txBody>
        </p:sp>
        <p:sp>
          <p:nvSpPr>
            <p:cNvPr id="19469" name="Text Box 14"/>
            <p:cNvSpPr txBox="1">
              <a:spLocks noChangeArrowheads="1"/>
            </p:cNvSpPr>
            <p:nvPr/>
          </p:nvSpPr>
          <p:spPr bwMode="auto">
            <a:xfrm>
              <a:off x="5136" y="1296"/>
              <a:ext cx="411"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eaLnBrk="1" hangingPunct="1"/>
              <a:r>
                <a:rPr lang="en-US" sz="1200" b="1"/>
                <a:t>Purcell</a:t>
              </a:r>
            </a:p>
          </p:txBody>
        </p:sp>
      </p:grpSp>
      <p:sp>
        <p:nvSpPr>
          <p:cNvPr id="2" name="TextBox 1"/>
          <p:cNvSpPr txBox="1"/>
          <p:nvPr/>
        </p:nvSpPr>
        <p:spPr>
          <a:xfrm>
            <a:off x="6346766" y="4597483"/>
            <a:ext cx="2648482" cy="369332"/>
          </a:xfrm>
          <a:prstGeom prst="rect">
            <a:avLst/>
          </a:prstGeom>
          <a:noFill/>
        </p:spPr>
        <p:txBody>
          <a:bodyPr wrap="none" rtlCol="0">
            <a:spAutoFit/>
          </a:bodyPr>
          <a:lstStyle/>
          <a:p>
            <a:r>
              <a:rPr lang="en-US" dirty="0" smtClean="0">
                <a:latin typeface="+mj-lt"/>
              </a:rPr>
              <a:t>Measured voltage signal</a:t>
            </a:r>
            <a:endParaRPr lang="en-US" dirty="0">
              <a:latin typeface="+mj-lt"/>
            </a:endParaRPr>
          </a:p>
        </p:txBody>
      </p:sp>
      <p:sp>
        <p:nvSpPr>
          <p:cNvPr id="3" name="TextBox 2"/>
          <p:cNvSpPr txBox="1"/>
          <p:nvPr/>
        </p:nvSpPr>
        <p:spPr>
          <a:xfrm>
            <a:off x="4991278" y="2297668"/>
            <a:ext cx="582211" cy="369332"/>
          </a:xfrm>
          <a:prstGeom prst="rect">
            <a:avLst/>
          </a:prstGeom>
          <a:noFill/>
        </p:spPr>
        <p:txBody>
          <a:bodyPr wrap="none" rtlCol="0">
            <a:spAutoFit/>
          </a:bodyPr>
          <a:lstStyle/>
          <a:p>
            <a:r>
              <a:rPr lang="en-US" dirty="0" smtClean="0"/>
              <a:t>Coil</a:t>
            </a:r>
            <a:endParaRPr lang="en-US" dirty="0"/>
          </a:p>
        </p:txBody>
      </p:sp>
    </p:spTree>
    <p:extLst>
      <p:ext uri="{BB962C8B-B14F-4D97-AF65-F5344CB8AC3E}">
        <p14:creationId xmlns:p14="http://schemas.microsoft.com/office/powerpoint/2010/main" val="681710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IW_NOTES_FOOTER" val="1"/>
</p:tagLst>
</file>

<file path=ppt/tags/tag2.xml><?xml version="1.0" encoding="utf-8"?>
<p:tagLst xmlns:a="http://schemas.openxmlformats.org/drawingml/2006/main" xmlns:r="http://schemas.openxmlformats.org/officeDocument/2006/relationships" xmlns:p="http://schemas.openxmlformats.org/presentationml/2006/main">
  <p:tag name="IIW_NOTES_FOOTER" val="1"/>
</p:tagLst>
</file>

<file path=ppt/tags/tag3.xml><?xml version="1.0" encoding="utf-8"?>
<p:tagLst xmlns:a="http://schemas.openxmlformats.org/drawingml/2006/main" xmlns:r="http://schemas.openxmlformats.org/officeDocument/2006/relationships" xmlns:p="http://schemas.openxmlformats.org/presentationml/2006/main">
  <p:tag name="IIW_NOTES_FOOTER" val="1"/>
</p:tagLst>
</file>

<file path=ppt/tags/tag4.xml><?xml version="1.0" encoding="utf-8"?>
<p:tagLst xmlns:a="http://schemas.openxmlformats.org/drawingml/2006/main" xmlns:r="http://schemas.openxmlformats.org/officeDocument/2006/relationships" xmlns:p="http://schemas.openxmlformats.org/presentationml/2006/main">
  <p:tag name="IIW_NOTES_FOOTER" val="1"/>
</p:tagLst>
</file>

<file path=ppt/tags/tag5.xml><?xml version="1.0" encoding="utf-8"?>
<p:tagLst xmlns:a="http://schemas.openxmlformats.org/drawingml/2006/main" xmlns:r="http://schemas.openxmlformats.org/officeDocument/2006/relationships" xmlns:p="http://schemas.openxmlformats.org/presentationml/2006/main">
  <p:tag name="IIW_NOTES_FOOTER"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lumMod val="20000"/>
            <a:lumOff val="80000"/>
          </a:schemeClr>
        </a:solidFill>
        <a:ln>
          <a:solidFill>
            <a:schemeClr val="accent3">
              <a:lumMod val="95000"/>
            </a:schemeClr>
          </a:solidFill>
        </a:ln>
        <a:scene3d>
          <a:camera prst="orthographicFront"/>
          <a:lightRig rig="threePt" dir="t"/>
        </a:scene3d>
        <a:sp3d>
          <a:bevelT w="139700" h="139700" prst="divot"/>
        </a:sp3d>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6836</TotalTime>
  <Words>4379</Words>
  <Application>Microsoft Office PowerPoint</Application>
  <PresentationFormat>On-screen Show (4:3)</PresentationFormat>
  <Paragraphs>533</Paragraphs>
  <Slides>72</Slides>
  <Notes>72</Notes>
  <HiddenSlides>11</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72</vt:i4>
      </vt:variant>
    </vt:vector>
  </HeadingPairs>
  <TitlesOfParts>
    <vt:vector size="75" baseType="lpstr">
      <vt:lpstr>Default Design</vt:lpstr>
      <vt:lpstr>Image</vt:lpstr>
      <vt:lpstr>Equation</vt:lpstr>
      <vt:lpstr>PowerPoint Presentation</vt:lpstr>
      <vt:lpstr>Neuroscience and clinical neuroimaging</vt:lpstr>
      <vt:lpstr>Neuroscience and clinical data span a huge range of spatial and temporal resolution. </vt:lpstr>
      <vt:lpstr>Neuroscience techniques differ in their spatial resolution, temporal resolution, and invasiveness</vt:lpstr>
      <vt:lpstr>PowerPoint Presentation</vt:lpstr>
      <vt:lpstr>A modern MRI scanner. </vt:lpstr>
      <vt:lpstr>The steady-state (B0) field</vt:lpstr>
      <vt:lpstr>The B0 Field</vt:lpstr>
      <vt:lpstr>The free induction decay experiment</vt:lpstr>
      <vt:lpstr>The FID signal: quantal description</vt:lpstr>
      <vt:lpstr>FID: The bulk (net) magnetization metaphor</vt:lpstr>
      <vt:lpstr>The RF signal causes the bulk magnetization to  precess around the main axis</vt:lpstr>
      <vt:lpstr>The RF signal measured in MR</vt:lpstr>
      <vt:lpstr>The RF signal size varies with its angle from the transverse plane</vt:lpstr>
      <vt:lpstr>Mechanisms of MR signal decay</vt:lpstr>
      <vt:lpstr>The bulk magnetization is the sum of two components</vt:lpstr>
      <vt:lpstr>Longitudinal relaxation (T1)</vt:lpstr>
      <vt:lpstr>Longitudinal relaxation rate depends on your neighborhood</vt:lpstr>
      <vt:lpstr>The difference between gray and white signals at different times</vt:lpstr>
      <vt:lpstr>The T1-contrast distinguishes gray and white matter</vt:lpstr>
      <vt:lpstr>Transverse magnetization</vt:lpstr>
      <vt:lpstr>Transverse relaxation:  T2</vt:lpstr>
      <vt:lpstr>Selection of TR and TE values for T1 contrast. </vt:lpstr>
      <vt:lpstr>T2 images</vt:lpstr>
      <vt:lpstr>Summary of terms</vt:lpstr>
      <vt:lpstr>A sample magnetic resonance angiography (MRA) image.</vt:lpstr>
      <vt:lpstr>Functional MRI Signals</vt:lpstr>
      <vt:lpstr>Neural and vascular activity are coupled </vt:lpstr>
      <vt:lpstr>Neural and vascular activity are coupled </vt:lpstr>
      <vt:lpstr>Blood oxygenation increase is localized</vt:lpstr>
      <vt:lpstr>Blood oxygenation influences T2</vt:lpstr>
      <vt:lpstr>Human Vasculature Inhomogeneities: (Duvernoy)</vt:lpstr>
      <vt:lpstr>Main energy cost: maintain and restore ionic potentials at the synapse</vt:lpstr>
      <vt:lpstr>Energy budget estimate</vt:lpstr>
      <vt:lpstr>fMRI may complement or replace more invasive, costly, and dangerous tests</vt:lpstr>
      <vt:lpstr>fMRI may replace more invasive, costly, and dangerous tests</vt:lpstr>
      <vt:lpstr>Example of fMRI applied to pre-surgical planning:  Replacing Wada testing</vt:lpstr>
      <vt:lpstr>PowerPoint Presentation</vt:lpstr>
      <vt:lpstr>References on fMRI applications in the clinic</vt:lpstr>
      <vt:lpstr>Diffusion tensor imaging and fiber  tractography of human brain pathways</vt:lpstr>
      <vt:lpstr>Human fiber tracts</vt:lpstr>
      <vt:lpstr>White Matter Growth</vt:lpstr>
      <vt:lpstr>Diffusing Water Probes Microscopic Tissue Structure</vt:lpstr>
      <vt:lpstr>Over time, molecules within gases or liquids move through the medium</vt:lpstr>
      <vt:lpstr>In a complex tissue, there is both isotropic and anisotropic diffusion</vt:lpstr>
      <vt:lpstr>Diffusion probes brain microscopic structure</vt:lpstr>
      <vt:lpstr>H2O diffusion probes microscopic structure of the brain</vt:lpstr>
      <vt:lpstr>DTI summarizes data</vt:lpstr>
      <vt:lpstr>Potential Applications: Monitoring Cognitive Development</vt:lpstr>
      <vt:lpstr>DTI Fiber Tracking (DTI-FT)</vt:lpstr>
      <vt:lpstr>MRI: the only noninvasive white matter measurement</vt:lpstr>
      <vt:lpstr>Learning and reading disabilities</vt:lpstr>
      <vt:lpstr>Radial diffusivity in callosum that projects to temporal lobes correlates with sounding out words (Dougherty et al., PNAS, 2007)</vt:lpstr>
      <vt:lpstr>Acquired alexia: Callosal Lesion</vt:lpstr>
      <vt:lpstr>Forceps lesion location (average brain)</vt:lpstr>
      <vt:lpstr>Application of DTI</vt:lpstr>
      <vt:lpstr>Fiber tracts predict lesion location in callosum</vt:lpstr>
      <vt:lpstr>Summary</vt:lpstr>
      <vt:lpstr>PowerPoint Presentation</vt:lpstr>
      <vt:lpstr>Understanding the developing child’s brain</vt:lpstr>
      <vt:lpstr>Learning and reading disabilities</vt:lpstr>
      <vt:lpstr>Learning and reading disabilities</vt:lpstr>
      <vt:lpstr>Understanding the developing child’s brain</vt:lpstr>
      <vt:lpstr>Pluses and minuses of fiber tractography</vt:lpstr>
      <vt:lpstr>Human fiber tracts and reading</vt:lpstr>
      <vt:lpstr>Diffusion Probes Microscopic Structures In Brain Tissue</vt:lpstr>
      <vt:lpstr>Fractional Anisotropy:  (Basser &amp; Pierpaoli, 1996)</vt:lpstr>
      <vt:lpstr>DTI Reveals Differences In White Matter Structure</vt:lpstr>
      <vt:lpstr>We Confirmed This Correlation In Children and Adults</vt:lpstr>
      <vt:lpstr>What More Can We Learn From Principal Diffusion Direction (PDD)?</vt:lpstr>
      <vt:lpstr>Using Direction We See Much More</vt:lpstr>
      <vt:lpstr>Can We Understand All of These Data By Analyzing Fiber Tracts (DTI-FT)?</vt:lpstr>
    </vt:vector>
  </TitlesOfParts>
  <Company>Stanford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  A modern MRI scanner.</dc:title>
  <dc:creator>Brian A. Wandell</dc:creator>
  <cp:lastModifiedBy>Wandell</cp:lastModifiedBy>
  <cp:revision>174</cp:revision>
  <cp:lastPrinted>2012-03-05T06:42:40Z</cp:lastPrinted>
  <dcterms:created xsi:type="dcterms:W3CDTF">2005-11-16T16:04:22Z</dcterms:created>
  <dcterms:modified xsi:type="dcterms:W3CDTF">2012-03-05T17:34:21Z</dcterms:modified>
</cp:coreProperties>
</file>